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9"/>
  </p:notesMasterIdLst>
  <p:sldIdLst>
    <p:sldId id="256" r:id="rId2"/>
    <p:sldId id="308" r:id="rId3"/>
    <p:sldId id="271" r:id="rId4"/>
    <p:sldId id="295" r:id="rId5"/>
    <p:sldId id="261" r:id="rId6"/>
    <p:sldId id="278" r:id="rId7"/>
    <p:sldId id="276" r:id="rId8"/>
    <p:sldId id="277" r:id="rId9"/>
    <p:sldId id="293" r:id="rId10"/>
    <p:sldId id="291" r:id="rId11"/>
    <p:sldId id="290" r:id="rId12"/>
    <p:sldId id="294" r:id="rId13"/>
    <p:sldId id="296" r:id="rId14"/>
    <p:sldId id="272" r:id="rId15"/>
    <p:sldId id="280" r:id="rId16"/>
    <p:sldId id="273" r:id="rId17"/>
    <p:sldId id="298" r:id="rId18"/>
    <p:sldId id="274" r:id="rId19"/>
    <p:sldId id="283" r:id="rId20"/>
    <p:sldId id="288" r:id="rId21"/>
    <p:sldId id="275" r:id="rId22"/>
    <p:sldId id="281" r:id="rId23"/>
    <p:sldId id="303" r:id="rId24"/>
    <p:sldId id="284" r:id="rId25"/>
    <p:sldId id="279" r:id="rId26"/>
    <p:sldId id="297" r:id="rId27"/>
    <p:sldId id="299" r:id="rId28"/>
    <p:sldId id="287" r:id="rId29"/>
    <p:sldId id="282" r:id="rId30"/>
    <p:sldId id="307" r:id="rId31"/>
    <p:sldId id="302" r:id="rId32"/>
    <p:sldId id="304" r:id="rId33"/>
    <p:sldId id="306" r:id="rId34"/>
    <p:sldId id="285" r:id="rId35"/>
    <p:sldId id="263" r:id="rId36"/>
    <p:sldId id="258" r:id="rId37"/>
    <p:sldId id="259" r:id="rId38"/>
    <p:sldId id="260" r:id="rId39"/>
    <p:sldId id="267" r:id="rId40"/>
    <p:sldId id="264" r:id="rId41"/>
    <p:sldId id="265" r:id="rId42"/>
    <p:sldId id="269" r:id="rId43"/>
    <p:sldId id="270" r:id="rId44"/>
    <p:sldId id="268" r:id="rId45"/>
    <p:sldId id="286" r:id="rId46"/>
    <p:sldId id="262" r:id="rId47"/>
    <p:sldId id="30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5" d="100"/>
          <a:sy n="115" d="100"/>
        </p:scale>
        <p:origin x="-58" y="-3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5C358-4AF5-4033-AD1A-DA553B281890}" type="datetimeFigureOut">
              <a:rPr lang="en-US" smtClean="0"/>
              <a:pPr/>
              <a:t>10/10/2012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65C61-8A86-4C86-830F-598AD9C96D0E}" type="slidenum">
              <a:rPr lang="en-US" smtClean="0"/>
              <a:pPr/>
              <a:t>‹#›</a:t>
            </a:fld>
            <a:endParaRPr lang="en-US"/>
          </a:p>
        </p:txBody>
      </p:sp>
    </p:spTree>
    <p:extLst>
      <p:ext uri="{BB962C8B-B14F-4D97-AF65-F5344CB8AC3E}">
        <p14:creationId xmlns:p14="http://schemas.microsoft.com/office/powerpoint/2010/main" xmlns="" val="74129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Body_area_networ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a:t>Tuesday, February 24, 2009 </a:t>
            </a:r>
            <a:r>
              <a:rPr lang="en-US" sz="1100" b="1" dirty="0"/>
              <a:t>Contact:</a:t>
            </a:r>
            <a:r>
              <a:rPr lang="en-US" sz="1100" dirty="0"/>
              <a:t> CMS Office of Public Affairs</a:t>
            </a:r>
            <a:br>
              <a:rPr lang="en-US" sz="1100" dirty="0"/>
            </a:br>
            <a:r>
              <a:rPr lang="en-US" sz="1100" dirty="0"/>
              <a:t>202-690-6145 </a:t>
            </a:r>
            <a:br>
              <a:rPr lang="en-US" sz="1100" dirty="0"/>
            </a:br>
            <a:r>
              <a:rPr lang="en-US" sz="1100" dirty="0"/>
              <a:t/>
            </a:r>
            <a:br>
              <a:rPr lang="en-US" sz="1100" dirty="0"/>
            </a:br>
            <a:r>
              <a:rPr lang="en-US" sz="1100" b="1" dirty="0"/>
              <a:t>GROWTH IN NATIONAL HEALTH EXPENDITURES EXPECTED TO SLOW BY 2009 AS A RESULT OF RECESSION</a:t>
            </a:r>
            <a:r>
              <a:rPr lang="en-US" sz="1100" dirty="0"/>
              <a:t> </a:t>
            </a:r>
            <a:br>
              <a:rPr lang="en-US" sz="1100" dirty="0"/>
            </a:br>
            <a:r>
              <a:rPr lang="en-US" sz="1100" dirty="0"/>
              <a:t>BUT HEALTH TO CONTINUE GROWING AS SHARE OF ECONOMY</a:t>
            </a:r>
            <a:br>
              <a:rPr lang="en-US" sz="1100" dirty="0"/>
            </a:br>
            <a:r>
              <a:rPr lang="en-US" sz="1100" dirty="0"/>
              <a:t/>
            </a:r>
            <a:br>
              <a:rPr lang="en-US" sz="1100" dirty="0"/>
            </a:br>
            <a:endParaRPr lang="en-US" sz="1100" dirty="0"/>
          </a:p>
          <a:p>
            <a:pPr eaLnBrk="1" hangingPunct="1">
              <a:spcBef>
                <a:spcPct val="0"/>
              </a:spcBef>
            </a:pPr>
            <a:r>
              <a:rPr lang="en-US" sz="1100" dirty="0"/>
              <a:t>Growth in national health expenditures (NHE) in the United States  is expected to significantly outpace economic growth in 2008 and 2009 due to the recession, according to a report issued today by the Centers for Medicare &amp; Medicaid Services (CMS).  The report was prepared by CMS’s Office of the Actuary and published online by the journal Health Affairs.</a:t>
            </a:r>
          </a:p>
          <a:p>
            <a:pPr eaLnBrk="1" hangingPunct="1">
              <a:spcBef>
                <a:spcPct val="0"/>
              </a:spcBef>
            </a:pPr>
            <a:r>
              <a:rPr lang="en-US" sz="1100" dirty="0"/>
              <a:t> </a:t>
            </a:r>
          </a:p>
          <a:p>
            <a:pPr eaLnBrk="1" hangingPunct="1">
              <a:spcBef>
                <a:spcPct val="0"/>
              </a:spcBef>
            </a:pPr>
            <a:r>
              <a:rPr lang="en-US" sz="1100" dirty="0"/>
              <a:t>In 2008, growth in national health expenditures is expected to be 6.1 percent, as health spending increases from $2.2 trillion in 2007 to $2.4 trillion in 2008, while growth in the economy, as measured by the gross domestic product (GDP) is anticipated to be 3.5 percent.   For 2009, health spending is projected to increase 5.5 percent while GDP is expected to decrease 0.2 percent.  The health share of GDP is expected to increase from 16.2 percent in 2007 to 16.6 percent in 2008 and to 17.6 percent in 2009.  This represents about one-third of the total increase in the health share of GDP for 2008 through 2018. </a:t>
            </a:r>
          </a:p>
          <a:p>
            <a:pPr eaLnBrk="1" hangingPunct="1">
              <a:spcBef>
                <a:spcPct val="0"/>
              </a:spcBef>
            </a:pPr>
            <a:r>
              <a:rPr lang="en-US" sz="1100" dirty="0"/>
              <a:t> </a:t>
            </a:r>
          </a:p>
          <a:p>
            <a:pPr eaLnBrk="1" hangingPunct="1">
              <a:spcBef>
                <a:spcPct val="0"/>
              </a:spcBef>
            </a:pPr>
            <a:endParaRPr lang="en-US" sz="1100"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9057" indent="-280406" eaLnBrk="0" hangingPunct="0">
              <a:defRPr>
                <a:solidFill>
                  <a:schemeClr val="tx1"/>
                </a:solidFill>
                <a:latin typeface="Arial" pitchFamily="34" charset="0"/>
                <a:cs typeface="Arial" pitchFamily="34" charset="0"/>
              </a:defRPr>
            </a:lvl2pPr>
            <a:lvl3pPr marL="1121626" indent="-224325" eaLnBrk="0" hangingPunct="0">
              <a:defRPr>
                <a:solidFill>
                  <a:schemeClr val="tx1"/>
                </a:solidFill>
                <a:latin typeface="Arial" pitchFamily="34" charset="0"/>
                <a:cs typeface="Arial" pitchFamily="34" charset="0"/>
              </a:defRPr>
            </a:lvl3pPr>
            <a:lvl4pPr marL="1570276" indent="-224325" eaLnBrk="0" hangingPunct="0">
              <a:defRPr>
                <a:solidFill>
                  <a:schemeClr val="tx1"/>
                </a:solidFill>
                <a:latin typeface="Arial" pitchFamily="34" charset="0"/>
                <a:cs typeface="Arial" pitchFamily="34" charset="0"/>
              </a:defRPr>
            </a:lvl4pPr>
            <a:lvl5pPr marL="2018927" indent="-224325" eaLnBrk="0" hangingPunct="0">
              <a:defRPr>
                <a:solidFill>
                  <a:schemeClr val="tx1"/>
                </a:solidFill>
                <a:latin typeface="Arial" pitchFamily="34" charset="0"/>
                <a:cs typeface="Arial" pitchFamily="34" charset="0"/>
              </a:defRPr>
            </a:lvl5pPr>
            <a:lvl6pPr marL="2467577" indent="-224325" eaLnBrk="0" fontAlgn="base" hangingPunct="0">
              <a:spcBef>
                <a:spcPct val="0"/>
              </a:spcBef>
              <a:spcAft>
                <a:spcPct val="0"/>
              </a:spcAft>
              <a:defRPr>
                <a:solidFill>
                  <a:schemeClr val="tx1"/>
                </a:solidFill>
                <a:latin typeface="Arial" pitchFamily="34" charset="0"/>
                <a:cs typeface="Arial" pitchFamily="34" charset="0"/>
              </a:defRPr>
            </a:lvl6pPr>
            <a:lvl7pPr marL="2916227" indent="-224325" eaLnBrk="0" fontAlgn="base" hangingPunct="0">
              <a:spcBef>
                <a:spcPct val="0"/>
              </a:spcBef>
              <a:spcAft>
                <a:spcPct val="0"/>
              </a:spcAft>
              <a:defRPr>
                <a:solidFill>
                  <a:schemeClr val="tx1"/>
                </a:solidFill>
                <a:latin typeface="Arial" pitchFamily="34" charset="0"/>
                <a:cs typeface="Arial" pitchFamily="34" charset="0"/>
              </a:defRPr>
            </a:lvl7pPr>
            <a:lvl8pPr marL="3364878" indent="-224325" eaLnBrk="0" fontAlgn="base" hangingPunct="0">
              <a:spcBef>
                <a:spcPct val="0"/>
              </a:spcBef>
              <a:spcAft>
                <a:spcPct val="0"/>
              </a:spcAft>
              <a:defRPr>
                <a:solidFill>
                  <a:schemeClr val="tx1"/>
                </a:solidFill>
                <a:latin typeface="Arial" pitchFamily="34" charset="0"/>
                <a:cs typeface="Arial" pitchFamily="34" charset="0"/>
              </a:defRPr>
            </a:lvl8pPr>
            <a:lvl9pPr marL="3813528" indent="-2243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CA690C-5A9E-4122-8DFA-DD84F7C0D2D3}" type="slidenum">
              <a:rPr lang="en-US" smtClean="0"/>
              <a:pPr eaLnBrk="1" hangingPunct="1"/>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9057" indent="-280406" eaLnBrk="0" hangingPunct="0">
              <a:defRPr>
                <a:solidFill>
                  <a:schemeClr val="tx1"/>
                </a:solidFill>
                <a:latin typeface="Arial" pitchFamily="34" charset="0"/>
                <a:cs typeface="Arial" pitchFamily="34" charset="0"/>
              </a:defRPr>
            </a:lvl2pPr>
            <a:lvl3pPr marL="1121626" indent="-224325" eaLnBrk="0" hangingPunct="0">
              <a:defRPr>
                <a:solidFill>
                  <a:schemeClr val="tx1"/>
                </a:solidFill>
                <a:latin typeface="Arial" pitchFamily="34" charset="0"/>
                <a:cs typeface="Arial" pitchFamily="34" charset="0"/>
              </a:defRPr>
            </a:lvl3pPr>
            <a:lvl4pPr marL="1570276" indent="-224325" eaLnBrk="0" hangingPunct="0">
              <a:defRPr>
                <a:solidFill>
                  <a:schemeClr val="tx1"/>
                </a:solidFill>
                <a:latin typeface="Arial" pitchFamily="34" charset="0"/>
                <a:cs typeface="Arial" pitchFamily="34" charset="0"/>
              </a:defRPr>
            </a:lvl4pPr>
            <a:lvl5pPr marL="2018927" indent="-224325" eaLnBrk="0" hangingPunct="0">
              <a:defRPr>
                <a:solidFill>
                  <a:schemeClr val="tx1"/>
                </a:solidFill>
                <a:latin typeface="Arial" pitchFamily="34" charset="0"/>
                <a:cs typeface="Arial" pitchFamily="34" charset="0"/>
              </a:defRPr>
            </a:lvl5pPr>
            <a:lvl6pPr marL="2467577" indent="-224325" eaLnBrk="0" fontAlgn="base" hangingPunct="0">
              <a:spcBef>
                <a:spcPct val="0"/>
              </a:spcBef>
              <a:spcAft>
                <a:spcPct val="0"/>
              </a:spcAft>
              <a:defRPr>
                <a:solidFill>
                  <a:schemeClr val="tx1"/>
                </a:solidFill>
                <a:latin typeface="Arial" pitchFamily="34" charset="0"/>
                <a:cs typeface="Arial" pitchFamily="34" charset="0"/>
              </a:defRPr>
            </a:lvl6pPr>
            <a:lvl7pPr marL="2916227" indent="-224325" eaLnBrk="0" fontAlgn="base" hangingPunct="0">
              <a:spcBef>
                <a:spcPct val="0"/>
              </a:spcBef>
              <a:spcAft>
                <a:spcPct val="0"/>
              </a:spcAft>
              <a:defRPr>
                <a:solidFill>
                  <a:schemeClr val="tx1"/>
                </a:solidFill>
                <a:latin typeface="Arial" pitchFamily="34" charset="0"/>
                <a:cs typeface="Arial" pitchFamily="34" charset="0"/>
              </a:defRPr>
            </a:lvl7pPr>
            <a:lvl8pPr marL="3364878" indent="-224325" eaLnBrk="0" fontAlgn="base" hangingPunct="0">
              <a:spcBef>
                <a:spcPct val="0"/>
              </a:spcBef>
              <a:spcAft>
                <a:spcPct val="0"/>
              </a:spcAft>
              <a:defRPr>
                <a:solidFill>
                  <a:schemeClr val="tx1"/>
                </a:solidFill>
                <a:latin typeface="Arial" pitchFamily="34" charset="0"/>
                <a:cs typeface="Arial" pitchFamily="34" charset="0"/>
              </a:defRPr>
            </a:lvl8pPr>
            <a:lvl9pPr marL="3813528" indent="-2243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AAC1ED-564B-4EB2-B34A-45B711EAC9F9}" type="slidenum">
              <a:rPr lang="en-US" smtClean="0"/>
              <a:pPr eaLnBrk="1" hangingPunct="1"/>
              <a:t>20</a:t>
            </a:fld>
            <a:endParaRPr lang="en-US" smtClean="0"/>
          </a:p>
        </p:txBody>
      </p:sp>
      <p:sp>
        <p:nvSpPr>
          <p:cNvPr id="108547" name="Rectangle 2"/>
          <p:cNvSpPr>
            <a:spLocks noGrp="1" noRot="1" noChangeAspect="1" noChangeArrowheads="1" noTextEdit="1"/>
          </p:cNvSpPr>
          <p:nvPr>
            <p:ph type="sldImg"/>
          </p:nvPr>
        </p:nvSpPr>
        <p:spPr bwMode="auto">
          <a:xfrm>
            <a:off x="1109663" y="663575"/>
            <a:ext cx="4610100" cy="3457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8" name="Rectangle 3"/>
          <p:cNvSpPr>
            <a:spLocks noGrp="1" noChangeArrowheads="1"/>
          </p:cNvSpPr>
          <p:nvPr>
            <p:ph type="body" idx="1"/>
          </p:nvPr>
        </p:nvSpPr>
        <p:spPr bwMode="auto">
          <a:xfrm>
            <a:off x="911605" y="4359640"/>
            <a:ext cx="5006837" cy="412073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9057" indent="-280406" eaLnBrk="0" hangingPunct="0">
              <a:defRPr>
                <a:solidFill>
                  <a:schemeClr val="tx1"/>
                </a:solidFill>
                <a:latin typeface="Arial" pitchFamily="34" charset="0"/>
                <a:cs typeface="Arial" pitchFamily="34" charset="0"/>
              </a:defRPr>
            </a:lvl2pPr>
            <a:lvl3pPr marL="1121626" indent="-224325" eaLnBrk="0" hangingPunct="0">
              <a:defRPr>
                <a:solidFill>
                  <a:schemeClr val="tx1"/>
                </a:solidFill>
                <a:latin typeface="Arial" pitchFamily="34" charset="0"/>
                <a:cs typeface="Arial" pitchFamily="34" charset="0"/>
              </a:defRPr>
            </a:lvl3pPr>
            <a:lvl4pPr marL="1570276" indent="-224325" eaLnBrk="0" hangingPunct="0">
              <a:defRPr>
                <a:solidFill>
                  <a:schemeClr val="tx1"/>
                </a:solidFill>
                <a:latin typeface="Arial" pitchFamily="34" charset="0"/>
                <a:cs typeface="Arial" pitchFamily="34" charset="0"/>
              </a:defRPr>
            </a:lvl4pPr>
            <a:lvl5pPr marL="2018927" indent="-224325" eaLnBrk="0" hangingPunct="0">
              <a:defRPr>
                <a:solidFill>
                  <a:schemeClr val="tx1"/>
                </a:solidFill>
                <a:latin typeface="Arial" pitchFamily="34" charset="0"/>
                <a:cs typeface="Arial" pitchFamily="34" charset="0"/>
              </a:defRPr>
            </a:lvl5pPr>
            <a:lvl6pPr marL="2467577" indent="-224325" eaLnBrk="0" fontAlgn="base" hangingPunct="0">
              <a:spcBef>
                <a:spcPct val="0"/>
              </a:spcBef>
              <a:spcAft>
                <a:spcPct val="0"/>
              </a:spcAft>
              <a:defRPr>
                <a:solidFill>
                  <a:schemeClr val="tx1"/>
                </a:solidFill>
                <a:latin typeface="Arial" pitchFamily="34" charset="0"/>
                <a:cs typeface="Arial" pitchFamily="34" charset="0"/>
              </a:defRPr>
            </a:lvl6pPr>
            <a:lvl7pPr marL="2916227" indent="-224325" eaLnBrk="0" fontAlgn="base" hangingPunct="0">
              <a:spcBef>
                <a:spcPct val="0"/>
              </a:spcBef>
              <a:spcAft>
                <a:spcPct val="0"/>
              </a:spcAft>
              <a:defRPr>
                <a:solidFill>
                  <a:schemeClr val="tx1"/>
                </a:solidFill>
                <a:latin typeface="Arial" pitchFamily="34" charset="0"/>
                <a:cs typeface="Arial" pitchFamily="34" charset="0"/>
              </a:defRPr>
            </a:lvl7pPr>
            <a:lvl8pPr marL="3364878" indent="-224325" eaLnBrk="0" fontAlgn="base" hangingPunct="0">
              <a:spcBef>
                <a:spcPct val="0"/>
              </a:spcBef>
              <a:spcAft>
                <a:spcPct val="0"/>
              </a:spcAft>
              <a:defRPr>
                <a:solidFill>
                  <a:schemeClr val="tx1"/>
                </a:solidFill>
                <a:latin typeface="Arial" pitchFamily="34" charset="0"/>
                <a:cs typeface="Arial" pitchFamily="34" charset="0"/>
              </a:defRPr>
            </a:lvl8pPr>
            <a:lvl9pPr marL="3813528" indent="-2243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F2580C-C450-4C53-8A09-5201CC5CF770}" type="slidenum">
              <a:rPr lang="en-US" smtClean="0"/>
              <a:pPr eaLnBrk="1" hangingPunct="1"/>
              <a:t>34</a:t>
            </a:fld>
            <a:endParaRPr lang="en-US" smtClean="0"/>
          </a:p>
        </p:txBody>
      </p:sp>
      <p:sp>
        <p:nvSpPr>
          <p:cNvPr id="109571" name="Rectangle 2"/>
          <p:cNvSpPr>
            <a:spLocks noGrp="1" noRot="1" noChangeAspect="1" noChangeArrowheads="1" noTextEdit="1"/>
          </p:cNvSpPr>
          <p:nvPr>
            <p:ph type="sldImg"/>
          </p:nvPr>
        </p:nvSpPr>
        <p:spPr bwMode="auto">
          <a:xfrm>
            <a:off x="1147763" y="685800"/>
            <a:ext cx="4567237" cy="34274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2" name="Rectangle 3"/>
          <p:cNvSpPr>
            <a:spLocks noGrp="1" noChangeArrowheads="1"/>
          </p:cNvSpPr>
          <p:nvPr>
            <p:ph type="body" idx="1"/>
          </p:nvPr>
        </p:nvSpPr>
        <p:spPr bwMode="auto">
          <a:xfrm>
            <a:off x="914711" y="4344025"/>
            <a:ext cx="5028579" cy="41144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various devices that we leverage in our practice. </a:t>
            </a:r>
            <a:endParaRPr lang="en-US" dirty="0"/>
          </a:p>
        </p:txBody>
      </p:sp>
      <p:sp>
        <p:nvSpPr>
          <p:cNvPr id="4" name="Slide Number Placeholder 3"/>
          <p:cNvSpPr>
            <a:spLocks noGrp="1"/>
          </p:cNvSpPr>
          <p:nvPr>
            <p:ph type="sldNum" sz="quarter" idx="10"/>
          </p:nvPr>
        </p:nvSpPr>
        <p:spPr/>
        <p:txBody>
          <a:bodyPr/>
          <a:lstStyle/>
          <a:p>
            <a:fld id="{A5D31652-D523-4248-BAF8-01D0FBE38A43}" type="slidenum">
              <a:rPr lang="en-US" smtClean="0"/>
              <a:pPr/>
              <a:t>36</a:t>
            </a:fld>
            <a:endParaRPr lang="en-US"/>
          </a:p>
        </p:txBody>
      </p:sp>
    </p:spTree>
    <p:extLst>
      <p:ext uri="{BB962C8B-B14F-4D97-AF65-F5344CB8AC3E}">
        <p14:creationId xmlns:p14="http://schemas.microsoft.com/office/powerpoint/2010/main" xmlns="" val="76672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Today, Wearable computer</a:t>
            </a:r>
            <a:r>
              <a:rPr lang="en-US" b="1" baseline="0" dirty="0" smtClean="0"/>
              <a:t> </a:t>
            </a:r>
            <a:r>
              <a:rPr lang="en-US" b="1" baseline="0" smtClean="0"/>
              <a:t>devices serve </a:t>
            </a:r>
            <a:r>
              <a:rPr lang="en-US" b="1" baseline="0" dirty="0" smtClean="0"/>
              <a:t>as ingenious sensors for </a:t>
            </a:r>
            <a:r>
              <a:rPr lang="en-US" b="1" baseline="0" dirty="0" err="1" smtClean="0"/>
              <a:t>temperuture</a:t>
            </a:r>
            <a:r>
              <a:rPr lang="en-US" b="1" baseline="0" dirty="0" smtClean="0"/>
              <a:t>, calories burned, steps per day, blood glucose, activity, heart rate, </a:t>
            </a:r>
          </a:p>
          <a:p>
            <a:endParaRPr lang="en-US" b="1" baseline="0" dirty="0" smtClean="0"/>
          </a:p>
          <a:p>
            <a:r>
              <a:rPr lang="en-US" b="1" baseline="0" dirty="0" smtClean="0"/>
              <a:t>Which can then via the over 50 million smart phones in use send real time information to the patient health care or in this case the weight loss team. </a:t>
            </a:r>
          </a:p>
          <a:p>
            <a:endParaRPr lang="en-US" b="1" baseline="0" dirty="0" smtClean="0"/>
          </a:p>
          <a:p>
            <a:endParaRPr lang="en-US" b="1" baseline="0" dirty="0" smtClean="0"/>
          </a:p>
          <a:p>
            <a:endParaRPr lang="en-US" b="1" dirty="0" smtClean="0"/>
          </a:p>
          <a:p>
            <a:r>
              <a:rPr lang="en-US" b="1" dirty="0" smtClean="0"/>
              <a:t>Body area network (BAN)</a:t>
            </a:r>
            <a:r>
              <a:rPr lang="en-US" dirty="0" smtClean="0"/>
              <a:t>, </a:t>
            </a:r>
            <a:r>
              <a:rPr lang="en-US" b="1" dirty="0" smtClean="0"/>
              <a:t>wireless body area network (WBAN)</a:t>
            </a:r>
            <a:r>
              <a:rPr lang="en-US" dirty="0" smtClean="0"/>
              <a:t> or </a:t>
            </a:r>
            <a:r>
              <a:rPr lang="en-US" b="1" dirty="0" smtClean="0"/>
              <a:t>body sensor network (BSN)</a:t>
            </a:r>
            <a:r>
              <a:rPr lang="en-US" dirty="0" smtClean="0"/>
              <a:t> are terms used to describe the application of wearable computing devices.</a:t>
            </a:r>
            <a:r>
              <a:rPr lang="en-US" baseline="30000" dirty="0" smtClean="0">
                <a:hlinkClick r:id="rId3"/>
              </a:rPr>
              <a:t>[1][2][3]</a:t>
            </a:r>
            <a:r>
              <a:rPr lang="en-US" dirty="0" smtClean="0"/>
              <a:t> This will enable wireless communication between several miniaturized body sensor units (BSU) and a single body central unit (BCU) worn at the human body.</a:t>
            </a:r>
            <a:endParaRPr lang="en-US" dirty="0"/>
          </a:p>
        </p:txBody>
      </p:sp>
      <p:sp>
        <p:nvSpPr>
          <p:cNvPr id="4" name="Slide Number Placeholder 3"/>
          <p:cNvSpPr>
            <a:spLocks noGrp="1"/>
          </p:cNvSpPr>
          <p:nvPr>
            <p:ph type="sldNum" sz="quarter" idx="10"/>
          </p:nvPr>
        </p:nvSpPr>
        <p:spPr/>
        <p:txBody>
          <a:bodyPr/>
          <a:lstStyle/>
          <a:p>
            <a:fld id="{F1339C6D-918A-8A4C-9D92-B567D731EAC8}"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xmlns="" val="132840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14400" y="4343400"/>
            <a:ext cx="5029200" cy="4114800"/>
          </a:xfrm>
          <a:noFill/>
          <a:ln/>
        </p:spPr>
        <p:txBody>
          <a:bodyPr/>
          <a:lstStyle/>
          <a:p>
            <a:r>
              <a:rPr lang="en-US" smtClean="0"/>
              <a:t>Example of Hometelehealth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41F1D6-FC09-46AC-B917-CB835B706A67}" type="slidenum">
              <a:rPr lang="en-US" smtClean="0">
                <a:solidFill>
                  <a:prstClr val="black"/>
                </a:solidFill>
              </a:rPr>
              <a:pPr>
                <a:defRPr/>
              </a:pPr>
              <a:t>41</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critical point of this slide is to show the graphic where increasing numbers of ideal health behaviors result in a </a:t>
            </a:r>
            <a:endParaRPr lang="en-US" dirty="0"/>
          </a:p>
        </p:txBody>
      </p:sp>
      <p:sp>
        <p:nvSpPr>
          <p:cNvPr id="4" name="Slide Number Placeholder 3"/>
          <p:cNvSpPr>
            <a:spLocks noGrp="1"/>
          </p:cNvSpPr>
          <p:nvPr>
            <p:ph type="sldNum" sz="quarter" idx="10"/>
          </p:nvPr>
        </p:nvSpPr>
        <p:spPr/>
        <p:txBody>
          <a:bodyPr/>
          <a:lstStyle/>
          <a:p>
            <a:fld id="{A5D31652-D523-4248-BAF8-01D0FBE38A43}" type="slidenum">
              <a:rPr lang="en-US" smtClean="0"/>
              <a:pPr/>
              <a:t>43</a:t>
            </a:fld>
            <a:endParaRPr lang="en-US"/>
          </a:p>
        </p:txBody>
      </p:sp>
    </p:spTree>
    <p:extLst>
      <p:ext uri="{BB962C8B-B14F-4D97-AF65-F5344CB8AC3E}">
        <p14:creationId xmlns:p14="http://schemas.microsoft.com/office/powerpoint/2010/main" xmlns="" val="310217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FEA05-36C4-40E8-92A3-78BA85BD3234}" type="slidenum">
              <a:rPr lang="en-US"/>
              <a:pPr fontAlgn="base">
                <a:spcBef>
                  <a:spcPct val="0"/>
                </a:spcBef>
                <a:spcAft>
                  <a:spcPct val="0"/>
                </a:spcAft>
                <a:defRPr/>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57200" y="3341325"/>
            <a:ext cx="8229600" cy="914579"/>
          </a:xfrm>
          <a:prstGeom prst="rect">
            <a:avLst/>
          </a:prstGeom>
        </p:spPr>
        <p:txBody>
          <a:bodyPr/>
          <a:lstStyle>
            <a:lvl1pPr>
              <a:lnSpc>
                <a:spcPct val="100000"/>
              </a:lnSpc>
              <a:defRPr/>
            </a:lvl1pPr>
          </a:lstStyle>
          <a:p>
            <a:r>
              <a:rPr lang="en-US" dirty="0" smtClean="0"/>
              <a:t>Click to Edit the Master Title Style</a:t>
            </a:r>
            <a:endParaRPr lang="en-US" dirty="0"/>
          </a:p>
        </p:txBody>
      </p:sp>
      <p:sp>
        <p:nvSpPr>
          <p:cNvPr id="12" name="Subtitle 2"/>
          <p:cNvSpPr>
            <a:spLocks noGrp="1"/>
          </p:cNvSpPr>
          <p:nvPr>
            <p:ph type="subTitle" idx="1" hasCustomPrompt="1"/>
          </p:nvPr>
        </p:nvSpPr>
        <p:spPr>
          <a:xfrm>
            <a:off x="457200" y="4472510"/>
            <a:ext cx="8229600" cy="1136476"/>
          </a:xfrm>
          <a:prstGeom prst="rect">
            <a:avLst/>
          </a:prstGeom>
        </p:spPr>
        <p:txBody>
          <a:bodyPr/>
          <a:lstStyle>
            <a:lvl1pPr marL="0" indent="0" algn="l">
              <a:buNone/>
              <a:defRPr>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Line 19"/>
          <p:cNvSpPr>
            <a:spLocks noChangeShapeType="1"/>
          </p:cNvSpPr>
          <p:nvPr/>
        </p:nvSpPr>
        <p:spPr bwMode="auto">
          <a:xfrm>
            <a:off x="457200" y="4336778"/>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dirty="0">
              <a:ln>
                <a:solidFill>
                  <a:schemeClr val="tx1">
                    <a:lumMod val="75000"/>
                    <a:lumOff val="25000"/>
                  </a:schemeClr>
                </a:solidFill>
              </a:ln>
              <a:ea typeface="+mn-ea"/>
            </a:endParaRPr>
          </a:p>
        </p:txBody>
      </p:sp>
      <p:pic>
        <p:nvPicPr>
          <p:cNvPr id="10" name="Picture 9" descr="--logo-hsy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29576" y="5928589"/>
            <a:ext cx="1955443" cy="5760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3614" y="450850"/>
            <a:ext cx="8229600" cy="2752344"/>
          </a:xfrm>
          <a:prstGeom prst="rect">
            <a:avLst/>
          </a:prstGeom>
        </p:spPr>
      </p:pic>
    </p:spTree>
    <p:extLst>
      <p:ext uri="{BB962C8B-B14F-4D97-AF65-F5344CB8AC3E}">
        <p14:creationId xmlns:p14="http://schemas.microsoft.com/office/powerpoint/2010/main" xmlns="" val="393312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FAACD3-538B-4F25-A781-2B35D655B160}"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DA1DD1-49A0-483D-9724-E71D184DE264}" type="slidenum">
              <a:rPr lang="en-US" smtClean="0"/>
              <a:pPr/>
              <a:t>‹#›</a:t>
            </a:fld>
            <a:endParaRPr lang="en-US"/>
          </a:p>
        </p:txBody>
      </p:sp>
    </p:spTree>
    <p:extLst>
      <p:ext uri="{BB962C8B-B14F-4D97-AF65-F5344CB8AC3E}">
        <p14:creationId xmlns:p14="http://schemas.microsoft.com/office/powerpoint/2010/main" xmlns="" val="61273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AFAACD3-538B-4F25-A781-2B35D655B160}" type="datetimeFigureOut">
              <a:rPr lang="en-US" smtClean="0"/>
              <a:pPr/>
              <a:t>10/10/2012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4DA1DD1-49A0-483D-9724-E71D184DE264}" type="slidenum">
              <a:rPr lang="en-US" smtClean="0"/>
              <a:pPr/>
              <a:t>‹#›</a:t>
            </a:fld>
            <a:endParaRPr lang="en-US"/>
          </a:p>
        </p:txBody>
      </p:sp>
    </p:spTree>
    <p:extLst>
      <p:ext uri="{BB962C8B-B14F-4D97-AF65-F5344CB8AC3E}">
        <p14:creationId xmlns:p14="http://schemas.microsoft.com/office/powerpoint/2010/main" xmlns="" val="333001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AFAACD3-538B-4F25-A781-2B35D655B160}" type="datetimeFigureOut">
              <a:rPr lang="en-US" smtClean="0"/>
              <a:pPr/>
              <a:t>10/10/2012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4DA1DD1-49A0-483D-9724-E71D184DE264}" type="slidenum">
              <a:rPr lang="en-US" smtClean="0"/>
              <a:pPr/>
              <a:t>‹#›</a:t>
            </a:fld>
            <a:endParaRPr lang="en-US"/>
          </a:p>
        </p:txBody>
      </p:sp>
    </p:spTree>
    <p:extLst>
      <p:ext uri="{BB962C8B-B14F-4D97-AF65-F5344CB8AC3E}">
        <p14:creationId xmlns:p14="http://schemas.microsoft.com/office/powerpoint/2010/main" xmlns="" val="413215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2">
    <p:spTree>
      <p:nvGrpSpPr>
        <p:cNvPr id="1" name=""/>
        <p:cNvGrpSpPr/>
        <p:nvPr/>
      </p:nvGrpSpPr>
      <p:grpSpPr>
        <a:xfrm>
          <a:off x="0" y="0"/>
          <a:ext cx="0" cy="0"/>
          <a:chOff x="0" y="0"/>
          <a:chExt cx="0" cy="0"/>
        </a:xfrm>
      </p:grpSpPr>
      <p:sp>
        <p:nvSpPr>
          <p:cNvPr id="12" name="Line 19"/>
          <p:cNvSpPr>
            <a:spLocks noChangeShapeType="1"/>
          </p:cNvSpPr>
          <p:nvPr/>
        </p:nvSpPr>
        <p:spPr bwMode="auto">
          <a:xfrm>
            <a:off x="457200" y="4336778"/>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dirty="0">
              <a:ln>
                <a:solidFill>
                  <a:schemeClr val="tx1">
                    <a:lumMod val="75000"/>
                    <a:lumOff val="25000"/>
                  </a:schemeClr>
                </a:solidFill>
              </a:ln>
              <a:ea typeface="+mn-ea"/>
            </a:endParaRPr>
          </a:p>
        </p:txBody>
      </p:sp>
      <p:sp>
        <p:nvSpPr>
          <p:cNvPr id="7" name="Title 1"/>
          <p:cNvSpPr>
            <a:spLocks noGrp="1"/>
          </p:cNvSpPr>
          <p:nvPr>
            <p:ph type="ctrTitle" hasCustomPrompt="1"/>
          </p:nvPr>
        </p:nvSpPr>
        <p:spPr>
          <a:xfrm>
            <a:off x="457200" y="3341325"/>
            <a:ext cx="8229600" cy="914579"/>
          </a:xfrm>
          <a:prstGeom prst="rect">
            <a:avLst/>
          </a:prstGeom>
        </p:spPr>
        <p:txBody>
          <a:bodyPr/>
          <a:lstStyle>
            <a:lvl1pPr>
              <a:lnSpc>
                <a:spcPct val="100000"/>
              </a:lnSpc>
              <a:defRPr/>
            </a:lvl1pPr>
          </a:lstStyle>
          <a:p>
            <a:r>
              <a:rPr lang="en-US" dirty="0" smtClean="0"/>
              <a:t>Click to Edit the Master Title Style</a:t>
            </a:r>
            <a:endParaRPr lang="en-US" dirty="0"/>
          </a:p>
        </p:txBody>
      </p:sp>
      <p:sp>
        <p:nvSpPr>
          <p:cNvPr id="8" name="Subtitle 2"/>
          <p:cNvSpPr>
            <a:spLocks noGrp="1"/>
          </p:cNvSpPr>
          <p:nvPr>
            <p:ph type="subTitle" idx="1" hasCustomPrompt="1"/>
          </p:nvPr>
        </p:nvSpPr>
        <p:spPr>
          <a:xfrm>
            <a:off x="457200" y="4472510"/>
            <a:ext cx="8229600" cy="1136476"/>
          </a:xfrm>
          <a:prstGeom prst="rect">
            <a:avLst/>
          </a:prstGeom>
        </p:spPr>
        <p:txBody>
          <a:bodyPr/>
          <a:lstStyle>
            <a:lvl1pPr marL="0" indent="0" algn="l">
              <a:buNone/>
              <a:defRPr>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logo-hsy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29576" y="5928589"/>
            <a:ext cx="1955443" cy="5760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5613" y="450850"/>
            <a:ext cx="8192639" cy="2739982"/>
          </a:xfrm>
          <a:prstGeom prst="rect">
            <a:avLst/>
          </a:prstGeom>
        </p:spPr>
      </p:pic>
    </p:spTree>
    <p:extLst>
      <p:ext uri="{BB962C8B-B14F-4D97-AF65-F5344CB8AC3E}">
        <p14:creationId xmlns:p14="http://schemas.microsoft.com/office/powerpoint/2010/main" xmlns="" val="249443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341325"/>
            <a:ext cx="8229600" cy="914579"/>
          </a:xfrm>
          <a:prstGeom prst="rect">
            <a:avLst/>
          </a:prstGeom>
        </p:spPr>
        <p:txBody>
          <a:bodyPr/>
          <a:lstStyle>
            <a:lvl1pPr>
              <a:lnSpc>
                <a:spcPct val="100000"/>
              </a:lnSpc>
              <a:defRPr/>
            </a:lvl1pPr>
          </a:lstStyle>
          <a:p>
            <a:r>
              <a:rPr lang="en-US" dirty="0" smtClean="0"/>
              <a:t>Click to Edit the Master Title Style</a:t>
            </a:r>
            <a:endParaRPr lang="en-US" dirty="0"/>
          </a:p>
        </p:txBody>
      </p:sp>
      <p:sp>
        <p:nvSpPr>
          <p:cNvPr id="12" name="Line 19"/>
          <p:cNvSpPr>
            <a:spLocks noChangeShapeType="1"/>
          </p:cNvSpPr>
          <p:nvPr/>
        </p:nvSpPr>
        <p:spPr bwMode="auto">
          <a:xfrm>
            <a:off x="457200" y="4336778"/>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dirty="0">
              <a:ln>
                <a:solidFill>
                  <a:schemeClr val="tx1">
                    <a:lumMod val="75000"/>
                    <a:lumOff val="25000"/>
                  </a:schemeClr>
                </a:solidFill>
              </a:ln>
              <a:ea typeface="+mn-ea"/>
            </a:endParaRPr>
          </a:p>
        </p:txBody>
      </p:sp>
      <p:sp>
        <p:nvSpPr>
          <p:cNvPr id="7" name="Subtitle 2"/>
          <p:cNvSpPr>
            <a:spLocks noGrp="1"/>
          </p:cNvSpPr>
          <p:nvPr>
            <p:ph type="subTitle" idx="1" hasCustomPrompt="1"/>
          </p:nvPr>
        </p:nvSpPr>
        <p:spPr>
          <a:xfrm>
            <a:off x="457200" y="4472510"/>
            <a:ext cx="8229600" cy="1136476"/>
          </a:xfrm>
          <a:prstGeom prst="rect">
            <a:avLst/>
          </a:prstGeom>
        </p:spPr>
        <p:txBody>
          <a:bodyPr/>
          <a:lstStyle>
            <a:lvl1pPr marL="0" indent="0" algn="l">
              <a:buNone/>
              <a:defRPr>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logo-hsy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29576" y="5928589"/>
            <a:ext cx="1955443" cy="5760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5613" y="450850"/>
            <a:ext cx="8229600" cy="2752343"/>
          </a:xfrm>
          <a:prstGeom prst="rect">
            <a:avLst/>
          </a:prstGeom>
        </p:spPr>
      </p:pic>
    </p:spTree>
    <p:extLst>
      <p:ext uri="{BB962C8B-B14F-4D97-AF65-F5344CB8AC3E}">
        <p14:creationId xmlns:p14="http://schemas.microsoft.com/office/powerpoint/2010/main" xmlns="" val="330998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3384"/>
            <a:ext cx="8229600" cy="1362075"/>
          </a:xfrm>
          <a:prstGeom prst="rect">
            <a:avLst/>
          </a:prstGeom>
        </p:spPr>
        <p:txBody>
          <a:bodyPr anchor="t">
            <a:normAutofit/>
          </a:bodyPr>
          <a:lstStyle>
            <a:lvl1pPr algn="l">
              <a:defRPr sz="3600" b="1" cap="none"/>
            </a:lvl1pPr>
          </a:lstStyle>
          <a:p>
            <a:r>
              <a:rPr lang="en-US" dirty="0" smtClean="0"/>
              <a:t>Click to Edit the Master Title Style</a:t>
            </a:r>
            <a:endParaRPr lang="en-US" dirty="0"/>
          </a:p>
        </p:txBody>
      </p:sp>
      <p:sp>
        <p:nvSpPr>
          <p:cNvPr id="3" name="Text Placeholder 2"/>
          <p:cNvSpPr>
            <a:spLocks noGrp="1"/>
          </p:cNvSpPr>
          <p:nvPr>
            <p:ph type="body" idx="1" hasCustomPrompt="1"/>
          </p:nvPr>
        </p:nvSpPr>
        <p:spPr>
          <a:xfrm>
            <a:off x="457200" y="2614613"/>
            <a:ext cx="8229600" cy="1500187"/>
          </a:xfrm>
          <a:prstGeom prst="rect">
            <a:avLst/>
          </a:prstGeo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Line 19"/>
          <p:cNvSpPr>
            <a:spLocks noChangeShapeType="1"/>
          </p:cNvSpPr>
          <p:nvPr/>
        </p:nvSpPr>
        <p:spPr bwMode="auto">
          <a:xfrm>
            <a:off x="457200" y="4194853"/>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dirty="0">
              <a:ln>
                <a:solidFill>
                  <a:schemeClr val="tx1">
                    <a:lumMod val="75000"/>
                    <a:lumOff val="25000"/>
                  </a:schemeClr>
                </a:solidFill>
              </a:ln>
              <a:ea typeface="+mn-ea"/>
            </a:endParaRPr>
          </a:p>
        </p:txBody>
      </p:sp>
      <p:pic>
        <p:nvPicPr>
          <p:cNvPr id="8" name="Picture 7" descr="--logo-hsy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29576" y="5928589"/>
            <a:ext cx="1955443" cy="576072"/>
          </a:xfrm>
          <a:prstGeom prst="rect">
            <a:avLst/>
          </a:prstGeom>
        </p:spPr>
      </p:pic>
    </p:spTree>
    <p:extLst>
      <p:ext uri="{BB962C8B-B14F-4D97-AF65-F5344CB8AC3E}">
        <p14:creationId xmlns:p14="http://schemas.microsoft.com/office/powerpoint/2010/main" xmlns="" val="184483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sp>
        <p:nvSpPr>
          <p:cNvPr id="10" name="Title 1"/>
          <p:cNvSpPr>
            <a:spLocks noGrp="1"/>
          </p:cNvSpPr>
          <p:nvPr>
            <p:ph type="title" hasCustomPrompt="1"/>
          </p:nvPr>
        </p:nvSpPr>
        <p:spPr>
          <a:xfrm>
            <a:off x="457200" y="296354"/>
            <a:ext cx="8229600" cy="958432"/>
          </a:xfrm>
        </p:spPr>
        <p:txBody>
          <a:bodyPr/>
          <a:lstStyle>
            <a:lvl1pPr>
              <a:defRPr>
                <a:solidFill>
                  <a:srgbClr val="569BBE"/>
                </a:solidFill>
              </a:defRPr>
            </a:lvl1pPr>
          </a:lstStyle>
          <a:p>
            <a:r>
              <a:rPr lang="en-US" dirty="0" smtClean="0"/>
              <a:t>Click to Edit the Master Title Style</a:t>
            </a:r>
            <a:endParaRPr lang="en-US" dirty="0"/>
          </a:p>
        </p:txBody>
      </p:sp>
      <p:sp>
        <p:nvSpPr>
          <p:cNvPr id="11" name="Text Placeholder 2"/>
          <p:cNvSpPr>
            <a:spLocks noGrp="1"/>
          </p:cNvSpPr>
          <p:nvPr>
            <p:ph idx="1" hasCustomPrompt="1"/>
          </p:nvPr>
        </p:nvSpPr>
        <p:spPr>
          <a:xfrm>
            <a:off x="457200" y="1437693"/>
            <a:ext cx="8229599" cy="4151577"/>
          </a:xfrm>
          <a:prstGeom prst="rect">
            <a:avLst/>
          </a:prstGeom>
          <a:ln>
            <a:noFill/>
          </a:ln>
        </p:spPr>
        <p:txBody>
          <a:bodyPr vert="horz" lIns="0" tIns="0" rIns="0" bIns="0" rtlCol="0">
            <a:normAutofit/>
          </a:bodyPr>
          <a:lstStyle>
            <a:lvl1pPr>
              <a:defRPr>
                <a:solidFill>
                  <a:schemeClr val="tx1">
                    <a:lumMod val="75000"/>
                    <a:lumOff val="25000"/>
                  </a:schemeClr>
                </a:solidFill>
              </a:defRPr>
            </a:lvl1pPr>
            <a:lvl2pPr marL="742950" indent="-228600">
              <a:buFont typeface="Arial"/>
              <a:buChar char="•"/>
              <a:defRPr sz="2000"/>
            </a:lvl2pPr>
            <a:lvl3pPr indent="-201168">
              <a:defRPr sz="1800">
                <a:solidFill>
                  <a:schemeClr val="accent2"/>
                </a:solidFill>
              </a:defRPr>
            </a:lvl3pPr>
            <a:lvl4pPr marL="1600200" indent="-182880">
              <a:buFont typeface="Arial"/>
              <a:buChar char="•"/>
              <a:defRPr sz="1600">
                <a:solidFill>
                  <a:schemeClr val="tx1">
                    <a:lumMod val="75000"/>
                    <a:lumOff val="25000"/>
                  </a:schemeClr>
                </a:solidFill>
              </a:defRPr>
            </a:lvl4pPr>
            <a:lvl5pPr marL="2057400" indent="-182880">
              <a:buClrTx/>
              <a:buFont typeface="Arial"/>
              <a:buChar char="•"/>
              <a:defRPr sz="14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Line 19"/>
          <p:cNvSpPr>
            <a:spLocks noChangeShapeType="1"/>
          </p:cNvSpPr>
          <p:nvPr/>
        </p:nvSpPr>
        <p:spPr bwMode="auto">
          <a:xfrm>
            <a:off x="457201" y="1328738"/>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dirty="0">
              <a:ln>
                <a:solidFill>
                  <a:schemeClr val="tx1">
                    <a:lumMod val="75000"/>
                    <a:lumOff val="25000"/>
                  </a:schemeClr>
                </a:solidFill>
              </a:ln>
              <a:ea typeface="+mn-ea"/>
            </a:endParaRPr>
          </a:p>
        </p:txBody>
      </p:sp>
    </p:spTree>
    <p:extLst>
      <p:ext uri="{BB962C8B-B14F-4D97-AF65-F5344CB8AC3E}">
        <p14:creationId xmlns:p14="http://schemas.microsoft.com/office/powerpoint/2010/main" xmlns="" val="271703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endParaRPr lang="en-US"/>
          </a:p>
        </p:txBody>
      </p:sp>
      <p:sp>
        <p:nvSpPr>
          <p:cNvPr id="18" name="Title 1"/>
          <p:cNvSpPr>
            <a:spLocks noGrp="1"/>
          </p:cNvSpPr>
          <p:nvPr>
            <p:ph type="title" hasCustomPrompt="1"/>
          </p:nvPr>
        </p:nvSpPr>
        <p:spPr>
          <a:xfrm>
            <a:off x="457200" y="296354"/>
            <a:ext cx="8229600" cy="958432"/>
          </a:xfrm>
        </p:spPr>
        <p:txBody>
          <a:bodyPr/>
          <a:lstStyle>
            <a:lvl1pPr>
              <a:defRPr>
                <a:solidFill>
                  <a:schemeClr val="tx2"/>
                </a:solidFill>
              </a:defRPr>
            </a:lvl1pPr>
          </a:lstStyle>
          <a:p>
            <a:r>
              <a:rPr lang="en-US" dirty="0" smtClean="0"/>
              <a:t>Click to Edit the Master Title Style</a:t>
            </a:r>
            <a:endParaRPr lang="en-US" dirty="0"/>
          </a:p>
        </p:txBody>
      </p:sp>
      <p:sp>
        <p:nvSpPr>
          <p:cNvPr id="19" name="Text Placeholder 2"/>
          <p:cNvSpPr>
            <a:spLocks noGrp="1"/>
          </p:cNvSpPr>
          <p:nvPr>
            <p:ph type="body" idx="1" hasCustomPrompt="1"/>
          </p:nvPr>
        </p:nvSpPr>
        <p:spPr>
          <a:xfrm>
            <a:off x="457200" y="1505634"/>
            <a:ext cx="4040188" cy="561147"/>
          </a:xfrm>
        </p:spPr>
        <p:txBody>
          <a:bodyPr anchor="ctr" anchorCtr="0">
            <a:normAutofit/>
          </a:bodyPr>
          <a:lstStyle>
            <a:lvl1pPr marL="0" indent="0">
              <a:buNone/>
              <a:defRPr sz="2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 </a:t>
            </a:r>
          </a:p>
        </p:txBody>
      </p:sp>
      <p:sp>
        <p:nvSpPr>
          <p:cNvPr id="20" name="Content Placeholder 3"/>
          <p:cNvSpPr>
            <a:spLocks noGrp="1"/>
          </p:cNvSpPr>
          <p:nvPr>
            <p:ph sz="half" idx="2" hasCustomPrompt="1"/>
          </p:nvPr>
        </p:nvSpPr>
        <p:spPr>
          <a:xfrm>
            <a:off x="457200" y="2128488"/>
            <a:ext cx="4040188" cy="3549681"/>
          </a:xfrm>
        </p:spPr>
        <p:txBody>
          <a:bodyPr/>
          <a:lstStyle>
            <a:lvl1pPr marL="198438" indent="-274320">
              <a:buClrTx/>
              <a:defRPr sz="2000">
                <a:solidFill>
                  <a:schemeClr val="tx1">
                    <a:lumMod val="75000"/>
                    <a:lumOff val="25000"/>
                  </a:schemeClr>
                </a:solidFill>
              </a:defRPr>
            </a:lvl1pPr>
            <a:lvl2pPr marL="742950" indent="-228600">
              <a:buClrTx/>
              <a:buFont typeface="Arial"/>
              <a:buChar char="•"/>
              <a:defRPr sz="1800">
                <a:solidFill>
                  <a:schemeClr val="bg2">
                    <a:lumMod val="50000"/>
                  </a:schemeClr>
                </a:solidFill>
              </a:defRPr>
            </a:lvl2pPr>
            <a:lvl3pPr marL="1143000" indent="-182880">
              <a:buClrTx/>
              <a:defRPr sz="1600">
                <a:solidFill>
                  <a:schemeClr val="accent2"/>
                </a:solidFill>
              </a:defRPr>
            </a:lvl3pPr>
            <a:lvl4pPr marL="1600200" indent="-182880">
              <a:buFont typeface="Arial"/>
              <a:buChar char="•"/>
              <a:defRPr sz="1400">
                <a:solidFill>
                  <a:schemeClr val="tx1">
                    <a:lumMod val="75000"/>
                    <a:lumOff val="25000"/>
                  </a:schemeClr>
                </a:solidFill>
              </a:defRPr>
            </a:lvl4pPr>
            <a:lvl5pPr marL="2057400" indent="-182880">
              <a:buFont typeface="Arial"/>
              <a:buChar char="•"/>
              <a:defRPr sz="14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3" hasCustomPrompt="1"/>
          </p:nvPr>
        </p:nvSpPr>
        <p:spPr>
          <a:xfrm>
            <a:off x="4645025" y="1505634"/>
            <a:ext cx="4041775" cy="561147"/>
          </a:xfrm>
        </p:spPr>
        <p:txBody>
          <a:bodyPr anchor="ctr" anchorCtr="0">
            <a:normAutofit/>
          </a:bodyPr>
          <a:lstStyle>
            <a:lvl1pPr marL="0" indent="0">
              <a:buNone/>
              <a:defRPr sz="2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 </a:t>
            </a:r>
          </a:p>
        </p:txBody>
      </p:sp>
      <p:sp>
        <p:nvSpPr>
          <p:cNvPr id="22" name="Content Placeholder 5"/>
          <p:cNvSpPr>
            <a:spLocks noGrp="1"/>
          </p:cNvSpPr>
          <p:nvPr>
            <p:ph sz="quarter" idx="4" hasCustomPrompt="1"/>
          </p:nvPr>
        </p:nvSpPr>
        <p:spPr>
          <a:xfrm>
            <a:off x="4645025" y="2128489"/>
            <a:ext cx="4041775" cy="3549680"/>
          </a:xfrm>
        </p:spPr>
        <p:txBody>
          <a:bodyPr/>
          <a:lstStyle>
            <a:lvl1pPr indent="-274320">
              <a:buClrTx/>
              <a:defRPr sz="2000">
                <a:solidFill>
                  <a:schemeClr val="tx1">
                    <a:lumMod val="75000"/>
                    <a:lumOff val="25000"/>
                  </a:schemeClr>
                </a:solidFill>
              </a:defRPr>
            </a:lvl1pPr>
            <a:lvl2pPr marL="742950" indent="-228600">
              <a:buClrTx/>
              <a:buFont typeface="Arial"/>
              <a:buChar char="•"/>
              <a:defRPr sz="1800">
                <a:solidFill>
                  <a:schemeClr val="bg2">
                    <a:lumMod val="50000"/>
                  </a:schemeClr>
                </a:solidFill>
              </a:defRPr>
            </a:lvl2pPr>
            <a:lvl3pPr indent="-182880">
              <a:buClrTx/>
              <a:defRPr sz="1600">
                <a:solidFill>
                  <a:schemeClr val="accent2"/>
                </a:solidFill>
              </a:defRPr>
            </a:lvl3pPr>
            <a:lvl4pPr marL="1600200" indent="-182880">
              <a:buFont typeface="Arial"/>
              <a:buChar char="•"/>
              <a:defRPr sz="1400">
                <a:solidFill>
                  <a:schemeClr val="tx1">
                    <a:lumMod val="75000"/>
                    <a:lumOff val="25000"/>
                  </a:schemeClr>
                </a:solidFill>
              </a:defRPr>
            </a:lvl4pPr>
            <a:lvl5pPr marL="2057400" indent="-182880">
              <a:buFont typeface="Arial"/>
              <a:buChar char="•"/>
              <a:defRPr sz="14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Line 19"/>
          <p:cNvSpPr>
            <a:spLocks noChangeShapeType="1"/>
          </p:cNvSpPr>
          <p:nvPr/>
        </p:nvSpPr>
        <p:spPr bwMode="auto">
          <a:xfrm>
            <a:off x="457201" y="1328738"/>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dirty="0">
              <a:ln>
                <a:solidFill>
                  <a:schemeClr val="tx1">
                    <a:lumMod val="75000"/>
                    <a:lumOff val="25000"/>
                  </a:schemeClr>
                </a:solidFill>
              </a:ln>
              <a:ea typeface="+mn-ea"/>
            </a:endParaRPr>
          </a:p>
        </p:txBody>
      </p:sp>
    </p:spTree>
    <p:extLst>
      <p:ext uri="{BB962C8B-B14F-4D97-AF65-F5344CB8AC3E}">
        <p14:creationId xmlns:p14="http://schemas.microsoft.com/office/powerpoint/2010/main" xmlns="" val="226693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Title 1"/>
          <p:cNvSpPr>
            <a:spLocks noGrp="1"/>
          </p:cNvSpPr>
          <p:nvPr>
            <p:ph type="title" hasCustomPrompt="1"/>
          </p:nvPr>
        </p:nvSpPr>
        <p:spPr>
          <a:xfrm>
            <a:off x="457200" y="296354"/>
            <a:ext cx="8229600" cy="958432"/>
          </a:xfrm>
        </p:spPr>
        <p:txBody>
          <a:bodyPr/>
          <a:lstStyle>
            <a:lvl1pPr>
              <a:defRPr>
                <a:solidFill>
                  <a:srgbClr val="569BBE"/>
                </a:solidFill>
              </a:defRPr>
            </a:lvl1pPr>
          </a:lstStyle>
          <a:p>
            <a:r>
              <a:rPr lang="en-US" dirty="0" smtClean="0"/>
              <a:t>Click to Edit the Master Title Style</a:t>
            </a:r>
            <a:endParaRPr lang="en-US" dirty="0"/>
          </a:p>
        </p:txBody>
      </p:sp>
      <p:sp>
        <p:nvSpPr>
          <p:cNvPr id="5" name="Line 19"/>
          <p:cNvSpPr>
            <a:spLocks noChangeShapeType="1"/>
          </p:cNvSpPr>
          <p:nvPr/>
        </p:nvSpPr>
        <p:spPr bwMode="auto">
          <a:xfrm>
            <a:off x="457201" y="1328738"/>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dirty="0">
              <a:ln>
                <a:solidFill>
                  <a:schemeClr val="tx1">
                    <a:lumMod val="75000"/>
                    <a:lumOff val="25000"/>
                  </a:schemeClr>
                </a:solidFill>
              </a:ln>
              <a:ea typeface="+mn-ea"/>
            </a:endParaRPr>
          </a:p>
        </p:txBody>
      </p:sp>
    </p:spTree>
    <p:extLst>
      <p:ext uri="{BB962C8B-B14F-4D97-AF65-F5344CB8AC3E}">
        <p14:creationId xmlns:p14="http://schemas.microsoft.com/office/powerpoint/2010/main" xmlns="" val="260582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584432"/>
            <a:ext cx="5486400" cy="438376"/>
          </a:xfrm>
          <a:prstGeom prst="rect">
            <a:avLst/>
          </a:prstGeom>
        </p:spPr>
        <p:txBody>
          <a:bodyPr anchor="b"/>
          <a:lstStyle>
            <a:lvl1pPr algn="l">
              <a:defRPr sz="2000" b="0" i="0"/>
            </a:lvl1pPr>
          </a:lstStyle>
          <a:p>
            <a:r>
              <a:rPr lang="en-US" dirty="0" smtClean="0"/>
              <a:t>Click to Edit the Master Title Style</a:t>
            </a:r>
            <a:endParaRPr lang="en-US" dirty="0"/>
          </a:p>
        </p:txBody>
      </p:sp>
      <p:sp>
        <p:nvSpPr>
          <p:cNvPr id="3" name="Picture Placeholder 2"/>
          <p:cNvSpPr>
            <a:spLocks noGrp="1"/>
          </p:cNvSpPr>
          <p:nvPr>
            <p:ph type="pic" idx="1"/>
          </p:nvPr>
        </p:nvSpPr>
        <p:spPr>
          <a:xfrm>
            <a:off x="1792288" y="457200"/>
            <a:ext cx="5486400" cy="4114800"/>
          </a:xfrm>
          <a:prstGeom prst="rect">
            <a:avLst/>
          </a:prstGeom>
          <a:solidFill>
            <a:schemeClr val="tx1">
              <a:lumMod val="10000"/>
              <a:lumOff val="9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151170"/>
            <a:ext cx="5486400" cy="622566"/>
          </a:xfrm>
          <a:prstGeom prst="rect">
            <a:avLst/>
          </a:prstGeom>
        </p:spPr>
        <p:txBody>
          <a:bodyPr>
            <a:normAutofit/>
          </a:bodyPr>
          <a:lstStyle>
            <a:lvl1pPr marL="0" indent="0">
              <a:buNone/>
              <a:defRPr sz="16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xmlns="" val="220067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89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57199" y="5986008"/>
            <a:ext cx="5213351" cy="548486"/>
          </a:xfrm>
          <a:prstGeom prst="rect">
            <a:avLst/>
          </a:prstGeom>
        </p:spPr>
        <p:txBody>
          <a:bodyPr vert="horz" lIns="0" tIns="0" rIns="0" bIns="0" rtlCol="0" anchor="b"/>
          <a:lstStyle>
            <a:lvl1pPr algn="l">
              <a:lnSpc>
                <a:spcPct val="50000"/>
              </a:lnSpc>
              <a:defRPr sz="1200">
                <a:solidFill>
                  <a:schemeClr val="tx1">
                    <a:tint val="75000"/>
                  </a:schemeClr>
                </a:solidFill>
              </a:defRPr>
            </a:lvl1pPr>
          </a:lstStyle>
          <a:p>
            <a:endParaRPr lang="en-US"/>
          </a:p>
        </p:txBody>
      </p:sp>
      <p:sp>
        <p:nvSpPr>
          <p:cNvPr id="11" name="Title Placeholder 1"/>
          <p:cNvSpPr>
            <a:spLocks noGrp="1"/>
          </p:cNvSpPr>
          <p:nvPr>
            <p:ph type="title"/>
          </p:nvPr>
        </p:nvSpPr>
        <p:spPr>
          <a:xfrm>
            <a:off x="457200" y="296895"/>
            <a:ext cx="8229600" cy="958432"/>
          </a:xfrm>
          <a:prstGeom prst="rect">
            <a:avLst/>
          </a:prstGeom>
          <a:ln w="3175" cmpd="sng">
            <a:noFill/>
          </a:ln>
        </p:spPr>
        <p:txBody>
          <a:bodyPr vert="horz" lIns="0" tIns="0" rIns="0" bIns="0" rtlCol="0" anchor="b">
            <a:normAutofit/>
          </a:bodyPr>
          <a:lstStyle/>
          <a:p>
            <a:r>
              <a:rPr lang="en-US" dirty="0" smtClean="0"/>
              <a:t>Click to Edit the Master Title Style</a:t>
            </a:r>
            <a:endParaRPr lang="en-US" dirty="0"/>
          </a:p>
        </p:txBody>
      </p:sp>
      <p:sp>
        <p:nvSpPr>
          <p:cNvPr id="12" name="Text Placeholder 2"/>
          <p:cNvSpPr>
            <a:spLocks noGrp="1"/>
          </p:cNvSpPr>
          <p:nvPr>
            <p:ph type="body" idx="1"/>
          </p:nvPr>
        </p:nvSpPr>
        <p:spPr>
          <a:xfrm>
            <a:off x="457200" y="1433779"/>
            <a:ext cx="8229599" cy="409027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logo-hsys.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134860" y="6048375"/>
            <a:ext cx="1551939" cy="457200"/>
          </a:xfrm>
          <a:prstGeom prst="rect">
            <a:avLst/>
          </a:prstGeom>
        </p:spPr>
      </p:pic>
    </p:spTree>
    <p:extLst>
      <p:ext uri="{BB962C8B-B14F-4D97-AF65-F5344CB8AC3E}">
        <p14:creationId xmlns:p14="http://schemas.microsoft.com/office/powerpoint/2010/main" xmlns="" val="16018461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defTabSz="457200" rtl="0" eaLnBrk="1" latinLnBrk="0" hangingPunct="1">
        <a:lnSpc>
          <a:spcPts val="2800"/>
        </a:lnSpc>
        <a:spcBef>
          <a:spcPct val="0"/>
        </a:spcBef>
        <a:buNone/>
        <a:defRPr sz="2800" kern="1200">
          <a:solidFill>
            <a:schemeClr val="tx2"/>
          </a:solidFill>
          <a:latin typeface="+mj-lt"/>
          <a:ea typeface="+mj-ea"/>
          <a:cs typeface="+mj-cs"/>
        </a:defRPr>
      </a:lvl1pPr>
    </p:titleStyle>
    <p:bodyStyle>
      <a:lvl1pPr marL="256032" indent="-274320" algn="l" defTabSz="457200" rtl="0" eaLnBrk="1" latinLnBrk="0" hangingPunct="1">
        <a:spcBef>
          <a:spcPts val="0"/>
        </a:spcBef>
        <a:spcAft>
          <a:spcPts val="400"/>
        </a:spcAft>
        <a:buClrTx/>
        <a:buFont typeface="Arial"/>
        <a:buChar char="•"/>
        <a:defRPr sz="2400" kern="1200">
          <a:solidFill>
            <a:schemeClr val="tx1">
              <a:lumMod val="75000"/>
              <a:lumOff val="25000"/>
            </a:schemeClr>
          </a:solidFill>
          <a:latin typeface="+mn-lt"/>
          <a:ea typeface="+mn-ea"/>
          <a:cs typeface="+mn-cs"/>
        </a:defRPr>
      </a:lvl1pPr>
      <a:lvl2pPr marL="742950" indent="-256032" algn="l" defTabSz="457200" rtl="0" eaLnBrk="1" latinLnBrk="0" hangingPunct="1">
        <a:spcBef>
          <a:spcPts val="0"/>
        </a:spcBef>
        <a:spcAft>
          <a:spcPts val="400"/>
        </a:spcAft>
        <a:buClrTx/>
        <a:buFont typeface="Arial"/>
        <a:buChar char="•"/>
        <a:defRPr sz="2200" kern="1200">
          <a:solidFill>
            <a:schemeClr val="bg2">
              <a:lumMod val="50000"/>
            </a:schemeClr>
          </a:solidFill>
          <a:latin typeface="+mn-lt"/>
          <a:ea typeface="+mn-ea"/>
          <a:cs typeface="+mn-cs"/>
        </a:defRPr>
      </a:lvl2pPr>
      <a:lvl3pPr marL="1143000" indent="-228600" algn="l" defTabSz="457200" rtl="0" eaLnBrk="1" latinLnBrk="0" hangingPunct="1">
        <a:spcBef>
          <a:spcPts val="0"/>
        </a:spcBef>
        <a:spcAft>
          <a:spcPts val="300"/>
        </a:spcAft>
        <a:buClrTx/>
        <a:buFont typeface="Arial"/>
        <a:buChar char="•"/>
        <a:defRPr sz="2000" kern="1200">
          <a:solidFill>
            <a:schemeClr val="accent2"/>
          </a:solidFill>
          <a:latin typeface="+mn-lt"/>
          <a:ea typeface="+mn-ea"/>
          <a:cs typeface="+mn-cs"/>
        </a:defRPr>
      </a:lvl3pPr>
      <a:lvl4pPr marL="1600200" indent="-210312" algn="l" defTabSz="457200" rtl="0" eaLnBrk="1" latinLnBrk="0" hangingPunct="1">
        <a:spcBef>
          <a:spcPts val="0"/>
        </a:spcBef>
        <a:spcAft>
          <a:spcPts val="250"/>
        </a:spcAft>
        <a:buClrTx/>
        <a:buFont typeface="Arial"/>
        <a:buChar char="•"/>
        <a:defRPr sz="1800" kern="1200">
          <a:solidFill>
            <a:schemeClr val="tx1">
              <a:lumMod val="75000"/>
              <a:lumOff val="25000"/>
            </a:schemeClr>
          </a:solidFill>
          <a:latin typeface="+mn-lt"/>
          <a:ea typeface="+mn-ea"/>
          <a:cs typeface="+mn-cs"/>
        </a:defRPr>
      </a:lvl4pPr>
      <a:lvl5pPr marL="2057400" indent="-201168" algn="l" defTabSz="457200" rtl="0" eaLnBrk="1" latinLnBrk="0" hangingPunct="1">
        <a:spcBef>
          <a:spcPts val="0"/>
        </a:spcBef>
        <a:spcAft>
          <a:spcPts val="250"/>
        </a:spcAft>
        <a:buClrTx/>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microsoft.com/office/2007/relationships/hdphoto" Target="../media/hdphoto2.wdp"/><Relationship Id="rId11" Type="http://schemas.openxmlformats.org/officeDocument/2006/relationships/image" Target="../media/image24.jpeg"/><Relationship Id="rId5" Type="http://schemas.openxmlformats.org/officeDocument/2006/relationships/image" Target="../media/image21.png"/><Relationship Id="rId15" Type="http://schemas.microsoft.com/office/2007/relationships/hdphoto" Target="../media/hdphoto6.wdp"/><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3.png"/><Relationship Id="rId14"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4.png"/><Relationship Id="rId18" Type="http://schemas.openxmlformats.org/officeDocument/2006/relationships/image" Target="../media/image37.png"/><Relationship Id="rId3" Type="http://schemas.openxmlformats.org/officeDocument/2006/relationships/notesSlide" Target="../notesSlides/notesSlide5.xml"/><Relationship Id="rId21" Type="http://schemas.openxmlformats.org/officeDocument/2006/relationships/image" Target="../media/image39.png"/><Relationship Id="rId7" Type="http://schemas.openxmlformats.org/officeDocument/2006/relationships/image" Target="../media/image29.png"/><Relationship Id="rId12" Type="http://schemas.microsoft.com/office/2007/relationships/hdphoto" Target="../media/hdphoto8.wdp"/><Relationship Id="rId17" Type="http://schemas.openxmlformats.org/officeDocument/2006/relationships/image" Target="../media/image36.png"/><Relationship Id="rId2" Type="http://schemas.openxmlformats.org/officeDocument/2006/relationships/slideLayout" Target="../slideLayouts/slideLayout12.xml"/><Relationship Id="rId16" Type="http://schemas.microsoft.com/office/2007/relationships/hdphoto" Target="../media/hdphoto10.wdp"/><Relationship Id="rId20" Type="http://schemas.openxmlformats.org/officeDocument/2006/relationships/image" Target="../media/image38.jpeg"/><Relationship Id="rId1" Type="http://schemas.openxmlformats.org/officeDocument/2006/relationships/tags" Target="../tags/tag1.xml"/><Relationship Id="rId6" Type="http://schemas.microsoft.com/office/2007/relationships/hdphoto" Target="../media/hdphoto7.wdp"/><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5.png"/><Relationship Id="rId10" Type="http://schemas.openxmlformats.org/officeDocument/2006/relationships/image" Target="../media/image32.wmf"/><Relationship Id="rId19" Type="http://schemas.microsoft.com/office/2007/relationships/hdphoto" Target="../media/hdphoto11.wdp"/><Relationship Id="rId4" Type="http://schemas.openxmlformats.org/officeDocument/2006/relationships/image" Target="../media/image27.png"/><Relationship Id="rId9" Type="http://schemas.openxmlformats.org/officeDocument/2006/relationships/image" Target="../media/image31.png"/><Relationship Id="rId14" Type="http://schemas.microsoft.com/office/2007/relationships/hdphoto" Target="../media/hdphoto9.wdp"/><Relationship Id="rId22" Type="http://schemas.microsoft.com/office/2007/relationships/hdphoto" Target="../media/hdphoto12.wdp"/></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Many Dimensions of Patient-Centered Care and Quality Outcomes</a:t>
            </a:r>
            <a:endParaRPr lang="en-US" dirty="0"/>
          </a:p>
        </p:txBody>
      </p:sp>
      <p:sp>
        <p:nvSpPr>
          <p:cNvPr id="3" name="Subtitle 2"/>
          <p:cNvSpPr>
            <a:spLocks noGrp="1"/>
          </p:cNvSpPr>
          <p:nvPr>
            <p:ph type="subTitle" idx="1"/>
          </p:nvPr>
        </p:nvSpPr>
        <p:spPr/>
        <p:txBody>
          <a:bodyPr>
            <a:normAutofit lnSpcReduction="10000"/>
          </a:bodyPr>
          <a:lstStyle/>
          <a:p>
            <a:r>
              <a:rPr lang="en-US" dirty="0" smtClean="0"/>
              <a:t>Lawrence Friedman, M.D.</a:t>
            </a:r>
          </a:p>
          <a:p>
            <a:r>
              <a:rPr lang="en-US" dirty="0" smtClean="0"/>
              <a:t>Professor of Pediatrics and Medicine</a:t>
            </a:r>
          </a:p>
          <a:p>
            <a:r>
              <a:rPr lang="en-US" dirty="0" smtClean="0"/>
              <a:t>University of California, San Diego</a:t>
            </a:r>
            <a:endParaRPr lang="en-US" dirty="0"/>
          </a:p>
        </p:txBody>
      </p:sp>
    </p:spTree>
    <p:extLst>
      <p:ext uri="{BB962C8B-B14F-4D97-AF65-F5344CB8AC3E}">
        <p14:creationId xmlns:p14="http://schemas.microsoft.com/office/powerpoint/2010/main" xmlns="" val="2023785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Actually Complicated</a:t>
            </a:r>
            <a:endParaRPr lang="en-US" dirty="0"/>
          </a:p>
        </p:txBody>
      </p:sp>
      <p:sp>
        <p:nvSpPr>
          <p:cNvPr id="3" name="Content Placeholder 2"/>
          <p:cNvSpPr>
            <a:spLocks noGrp="1"/>
          </p:cNvSpPr>
          <p:nvPr>
            <p:ph idx="1"/>
          </p:nvPr>
        </p:nvSpPr>
        <p:spPr/>
        <p:txBody>
          <a:bodyPr>
            <a:normAutofit lnSpcReduction="10000"/>
          </a:bodyPr>
          <a:lstStyle/>
          <a:p>
            <a:r>
              <a:rPr lang="en-US" dirty="0" smtClean="0"/>
              <a:t>Defining Personal Characteristics, Conditions and Preferences</a:t>
            </a:r>
          </a:p>
          <a:p>
            <a:pPr lvl="1"/>
            <a:r>
              <a:rPr lang="en-US" dirty="0" smtClean="0"/>
              <a:t>Age, gender, education, connectivity (community and technology), culture, etc.</a:t>
            </a:r>
          </a:p>
          <a:p>
            <a:r>
              <a:rPr lang="en-US" dirty="0" smtClean="0"/>
              <a:t>Defining Clinical and Wellness Options</a:t>
            </a:r>
          </a:p>
          <a:p>
            <a:pPr lvl="1"/>
            <a:r>
              <a:rPr lang="en-US" dirty="0" smtClean="0"/>
              <a:t>Understanding resources, decisions with less than perfect data</a:t>
            </a:r>
          </a:p>
          <a:p>
            <a:r>
              <a:rPr lang="en-US" dirty="0" smtClean="0"/>
              <a:t>Defining Patient Involvement for Improvement</a:t>
            </a:r>
          </a:p>
          <a:p>
            <a:pPr lvl="1"/>
            <a:r>
              <a:rPr lang="en-US" dirty="0" smtClean="0"/>
              <a:t>Understanding what motivates each individual</a:t>
            </a:r>
          </a:p>
          <a:p>
            <a:pPr lvl="1"/>
            <a:r>
              <a:rPr lang="en-US" dirty="0" smtClean="0"/>
              <a:t>Home phlebotomy example</a:t>
            </a:r>
          </a:p>
          <a:p>
            <a:r>
              <a:rPr lang="en-US" dirty="0" smtClean="0"/>
              <a:t>How can the Health System work for you</a:t>
            </a:r>
          </a:p>
          <a:p>
            <a:pPr lvl="1"/>
            <a:r>
              <a:rPr lang="en-US" dirty="0" smtClean="0"/>
              <a:t>Not all health systems are the same and providers have varied communication styles and capabilities</a:t>
            </a:r>
            <a:endParaRPr lang="en-US" dirty="0"/>
          </a:p>
        </p:txBody>
      </p:sp>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10 of 47</a:t>
            </a:r>
            <a:endParaRPr lang="en-US" sz="1000" dirty="0"/>
          </a:p>
        </p:txBody>
      </p:sp>
    </p:spTree>
    <p:extLst>
      <p:ext uri="{BB962C8B-B14F-4D97-AF65-F5344CB8AC3E}">
        <p14:creationId xmlns:p14="http://schemas.microsoft.com/office/powerpoint/2010/main" xmlns="" val="145591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Patient-Centered Research Questions</a:t>
            </a:r>
            <a:endParaRPr lang="en-US" dirty="0"/>
          </a:p>
        </p:txBody>
      </p:sp>
      <p:sp>
        <p:nvSpPr>
          <p:cNvPr id="3" name="Content Placeholder 2"/>
          <p:cNvSpPr>
            <a:spLocks noGrp="1"/>
          </p:cNvSpPr>
          <p:nvPr>
            <p:ph idx="1"/>
          </p:nvPr>
        </p:nvSpPr>
        <p:spPr/>
        <p:txBody>
          <a:bodyPr>
            <a:normAutofit/>
          </a:bodyPr>
          <a:lstStyle/>
          <a:p>
            <a:pPr marL="457200" lvl="1" indent="0">
              <a:buNone/>
            </a:pPr>
            <a:r>
              <a:rPr lang="en-US" dirty="0" smtClean="0"/>
              <a:t> “Given Individual Characteristics, Conditions and 	Preferences…..”</a:t>
            </a:r>
          </a:p>
          <a:p>
            <a:pPr lvl="2"/>
            <a:r>
              <a:rPr lang="en-US" dirty="0" smtClean="0"/>
              <a:t>What should I expect will happen to me?</a:t>
            </a:r>
          </a:p>
          <a:p>
            <a:pPr lvl="2"/>
            <a:r>
              <a:rPr lang="en-US" dirty="0" smtClean="0"/>
              <a:t>What are my options, and what are the potential benefits and harms of those options?</a:t>
            </a:r>
          </a:p>
          <a:p>
            <a:pPr lvl="3"/>
            <a:r>
              <a:rPr lang="en-US" dirty="0" smtClean="0"/>
              <a:t>Shared Decision-making</a:t>
            </a:r>
          </a:p>
          <a:p>
            <a:pPr lvl="2"/>
            <a:r>
              <a:rPr lang="en-US" dirty="0" smtClean="0"/>
              <a:t>What do I do to improve the outcomes that are most important to me?</a:t>
            </a:r>
          </a:p>
          <a:p>
            <a:pPr lvl="2"/>
            <a:r>
              <a:rPr lang="en-US" dirty="0" smtClean="0"/>
              <a:t>How can clinicians and the care delivery systems they work in help make the best decisions about my health and health care?</a:t>
            </a:r>
            <a:endParaRPr lang="en-US" dirty="0"/>
          </a:p>
          <a:p>
            <a:pPr marL="914400" lvl="2" indent="0">
              <a:buNone/>
            </a:pPr>
            <a:endParaRPr lang="en-US" sz="1300" dirty="0" smtClean="0"/>
          </a:p>
          <a:p>
            <a:pPr marL="914400" lvl="2" indent="0" algn="ctr">
              <a:buNone/>
            </a:pPr>
            <a:r>
              <a:rPr lang="en-US" sz="1300" dirty="0" smtClean="0"/>
              <a:t>-  Annals of Internal Med, Sept. 18, 2012, p. 446</a:t>
            </a:r>
          </a:p>
        </p:txBody>
      </p:sp>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11 of 47</a:t>
            </a:r>
            <a:endParaRPr lang="en-US" sz="1000" dirty="0"/>
          </a:p>
        </p:txBody>
      </p:sp>
    </p:spTree>
    <p:extLst>
      <p:ext uri="{BB962C8B-B14F-4D97-AF65-F5344CB8AC3E}">
        <p14:creationId xmlns:p14="http://schemas.microsoft.com/office/powerpoint/2010/main" xmlns="" val="256443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Patient-Centeredness and Quality Converge</a:t>
            </a:r>
            <a:endParaRPr lang="en-US" dirty="0"/>
          </a:p>
        </p:txBody>
      </p:sp>
      <p:sp>
        <p:nvSpPr>
          <p:cNvPr id="3" name="Content Placeholder 2"/>
          <p:cNvSpPr>
            <a:spLocks noGrp="1"/>
          </p:cNvSpPr>
          <p:nvPr>
            <p:ph idx="1"/>
          </p:nvPr>
        </p:nvSpPr>
        <p:spPr/>
        <p:txBody>
          <a:bodyPr/>
          <a:lstStyle/>
          <a:p>
            <a:pPr>
              <a:lnSpc>
                <a:spcPct val="150000"/>
              </a:lnSpc>
            </a:pPr>
            <a:r>
              <a:rPr lang="en-US" dirty="0" smtClean="0"/>
              <a:t>Doing the Right Thing at the Right Time</a:t>
            </a:r>
          </a:p>
          <a:p>
            <a:pPr>
              <a:lnSpc>
                <a:spcPct val="150000"/>
              </a:lnSpc>
            </a:pPr>
            <a:r>
              <a:rPr lang="en-US" dirty="0" smtClean="0"/>
              <a:t>Doing the Right Thing with the Right Information</a:t>
            </a:r>
          </a:p>
          <a:p>
            <a:pPr>
              <a:lnSpc>
                <a:spcPct val="150000"/>
              </a:lnSpc>
            </a:pPr>
            <a:r>
              <a:rPr lang="en-US" dirty="0" smtClean="0"/>
              <a:t>Doing the Right Thing According to Patient Wishes</a:t>
            </a:r>
          </a:p>
          <a:p>
            <a:pPr>
              <a:lnSpc>
                <a:spcPct val="150000"/>
              </a:lnSpc>
            </a:pPr>
            <a:r>
              <a:rPr lang="en-US" dirty="0" smtClean="0"/>
              <a:t>Doing the Right Thing “All the Time”</a:t>
            </a:r>
          </a:p>
          <a:p>
            <a:pPr>
              <a:lnSpc>
                <a:spcPct val="150000"/>
              </a:lnSpc>
            </a:pPr>
            <a:r>
              <a:rPr lang="en-US" dirty="0" smtClean="0"/>
              <a:t>Doing the Right Thing Efficiently and Effectively</a:t>
            </a:r>
            <a:endParaRPr lang="en-US" dirty="0"/>
          </a:p>
        </p:txBody>
      </p:sp>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12 of 47</a:t>
            </a:r>
            <a:endParaRPr lang="en-US" sz="1000" dirty="0"/>
          </a:p>
        </p:txBody>
      </p:sp>
    </p:spTree>
    <p:extLst>
      <p:ext uri="{BB962C8B-B14F-4D97-AF65-F5344CB8AC3E}">
        <p14:creationId xmlns:p14="http://schemas.microsoft.com/office/powerpoint/2010/main" xmlns="" val="87632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Reading My Recent Mail</a:t>
            </a:r>
            <a:endParaRPr lang="en-US" dirty="0"/>
          </a:p>
        </p:txBody>
      </p:sp>
      <p:sp>
        <p:nvSpPr>
          <p:cNvPr id="3" name="Content Placeholder 2"/>
          <p:cNvSpPr>
            <a:spLocks noGrp="1"/>
          </p:cNvSpPr>
          <p:nvPr>
            <p:ph idx="1"/>
          </p:nvPr>
        </p:nvSpPr>
        <p:spPr/>
        <p:txBody>
          <a:bodyPr>
            <a:normAutofit/>
          </a:bodyPr>
          <a:lstStyle/>
          <a:p>
            <a:r>
              <a:rPr lang="en-US" dirty="0" smtClean="0"/>
              <a:t>New Yorker August, 2012</a:t>
            </a:r>
          </a:p>
          <a:p>
            <a:pPr lvl="1"/>
            <a:r>
              <a:rPr lang="en-US" dirty="0" smtClean="0"/>
              <a:t>Should Hospitals be More Like Restaurant Chains?</a:t>
            </a:r>
          </a:p>
          <a:p>
            <a:pPr lvl="2"/>
            <a:r>
              <a:rPr lang="en-US" dirty="0" smtClean="0"/>
              <a:t>Restaurant Chains have managed to combine quality control, cost control, and innovation.  Lessons from the Cheesecake Factory</a:t>
            </a:r>
            <a:r>
              <a:rPr lang="en-US" sz="1300" dirty="0" smtClean="0"/>
              <a:t>. </a:t>
            </a:r>
          </a:p>
          <a:p>
            <a:pPr lvl="2">
              <a:buNone/>
            </a:pPr>
            <a:r>
              <a:rPr lang="en-US" sz="1300" dirty="0" smtClean="0"/>
              <a:t>			-  </a:t>
            </a:r>
            <a:r>
              <a:rPr lang="en-US" sz="1200" dirty="0" err="1" smtClean="0"/>
              <a:t>Atul</a:t>
            </a:r>
            <a:r>
              <a:rPr lang="en-US" sz="1200" dirty="0" smtClean="0"/>
              <a:t> </a:t>
            </a:r>
            <a:r>
              <a:rPr lang="en-US" sz="1200" dirty="0" err="1" smtClean="0"/>
              <a:t>Gawande</a:t>
            </a:r>
            <a:endParaRPr lang="en-US" sz="1200" dirty="0" smtClean="0"/>
          </a:p>
          <a:p>
            <a:r>
              <a:rPr lang="en-US" dirty="0" smtClean="0"/>
              <a:t>Annals of Internal Medicine October 2, 2012</a:t>
            </a:r>
          </a:p>
          <a:p>
            <a:pPr lvl="1"/>
            <a:r>
              <a:rPr lang="en-US" dirty="0" smtClean="0"/>
              <a:t>Inviting Patients to Read Doctors Notes</a:t>
            </a:r>
            <a:r>
              <a:rPr lang="en-US" sz="1600" dirty="0" smtClean="0"/>
              <a:t> </a:t>
            </a:r>
            <a:r>
              <a:rPr lang="en-US" sz="1200" dirty="0" smtClean="0"/>
              <a:t>(</a:t>
            </a:r>
            <a:r>
              <a:rPr lang="en-US" sz="1200" dirty="0" err="1" smtClean="0"/>
              <a:t>Delbanco</a:t>
            </a:r>
            <a:r>
              <a:rPr lang="en-US" sz="1200" dirty="0" smtClean="0"/>
              <a:t>, et al)</a:t>
            </a:r>
          </a:p>
          <a:p>
            <a:pPr lvl="2"/>
            <a:r>
              <a:rPr lang="en-US" dirty="0" smtClean="0"/>
              <a:t>Patients (13,500) liked it and no doctors (105) wanted it to stop</a:t>
            </a:r>
          </a:p>
          <a:p>
            <a:pPr lvl="1"/>
            <a:r>
              <a:rPr lang="en-US" dirty="0" smtClean="0"/>
              <a:t>Screening for Cardiovascular Disease with EKGs</a:t>
            </a:r>
          </a:p>
          <a:p>
            <a:pPr lvl="2"/>
            <a:r>
              <a:rPr lang="en-US" dirty="0" smtClean="0"/>
              <a:t>US Preventive Task Force Recommends Against Routine Screening with Resting or Exercise EKGs for Patients in Patients with Low Risk for Coronary Heart Disease</a:t>
            </a:r>
            <a:endParaRPr lang="en-US" dirty="0"/>
          </a:p>
        </p:txBody>
      </p:sp>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13 of 47</a:t>
            </a:r>
            <a:endParaRPr lang="en-US" sz="1000" dirty="0"/>
          </a:p>
        </p:txBody>
      </p:sp>
    </p:spTree>
    <p:extLst>
      <p:ext uri="{BB962C8B-B14F-4D97-AF65-F5344CB8AC3E}">
        <p14:creationId xmlns:p14="http://schemas.microsoft.com/office/powerpoint/2010/main" xmlns="" val="82207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normAutofit/>
          </a:bodyPr>
          <a:lstStyle/>
          <a:p>
            <a:pPr eaLnBrk="1" hangingPunct="1">
              <a:lnSpc>
                <a:spcPts val="3000"/>
              </a:lnSpc>
            </a:pPr>
            <a:r>
              <a:rPr lang="en-US" dirty="0" smtClean="0"/>
              <a:t>Quality and Patient-Centered From Whose Perspective</a:t>
            </a:r>
          </a:p>
        </p:txBody>
      </p:sp>
      <p:sp>
        <p:nvSpPr>
          <p:cNvPr id="55299" name="Content Placeholder 4"/>
          <p:cNvSpPr>
            <a:spLocks noGrp="1"/>
          </p:cNvSpPr>
          <p:nvPr>
            <p:ph idx="1"/>
          </p:nvPr>
        </p:nvSpPr>
        <p:spPr/>
        <p:txBody>
          <a:bodyPr/>
          <a:lstStyle/>
          <a:p>
            <a:pPr eaLnBrk="1" hangingPunct="1"/>
            <a:r>
              <a:rPr lang="en-US" dirty="0" smtClean="0"/>
              <a:t>Patients</a:t>
            </a:r>
          </a:p>
          <a:p>
            <a:pPr eaLnBrk="1" hangingPunct="1"/>
            <a:r>
              <a:rPr lang="en-US" dirty="0" smtClean="0"/>
              <a:t>Providers</a:t>
            </a:r>
          </a:p>
          <a:p>
            <a:pPr eaLnBrk="1" hangingPunct="1"/>
            <a:r>
              <a:rPr lang="en-US" dirty="0" smtClean="0"/>
              <a:t>Purchasers</a:t>
            </a:r>
          </a:p>
          <a:p>
            <a:pPr eaLnBrk="1" hangingPunct="1"/>
            <a:r>
              <a:rPr lang="en-US" dirty="0" smtClean="0"/>
              <a:t>Payers</a:t>
            </a:r>
          </a:p>
        </p:txBody>
      </p:sp>
      <p:sp>
        <p:nvSpPr>
          <p:cNvPr id="55300"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4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14 of 47</a:t>
            </a:r>
            <a:endParaRPr lang="en-US" sz="1000" dirty="0"/>
          </a:p>
        </p:txBody>
      </p:sp>
    </p:spTree>
    <p:extLst>
      <p:ext uri="{BB962C8B-B14F-4D97-AF65-F5344CB8AC3E}">
        <p14:creationId xmlns:p14="http://schemas.microsoft.com/office/powerpoint/2010/main" xmlns="" val="4239975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normAutofit/>
          </a:bodyPr>
          <a:lstStyle/>
          <a:p>
            <a:pPr eaLnBrk="1" hangingPunct="1"/>
            <a:r>
              <a:rPr lang="en-US" dirty="0" smtClean="0"/>
              <a:t>Measuring and Thinking About Quality of Care</a:t>
            </a:r>
          </a:p>
        </p:txBody>
      </p:sp>
      <p:sp>
        <p:nvSpPr>
          <p:cNvPr id="74755" name="Rectangle 3"/>
          <p:cNvSpPr>
            <a:spLocks noGrp="1" noChangeArrowheads="1"/>
          </p:cNvSpPr>
          <p:nvPr>
            <p:ph idx="1"/>
          </p:nvPr>
        </p:nvSpPr>
        <p:spPr/>
        <p:txBody>
          <a:bodyPr/>
          <a:lstStyle/>
          <a:p>
            <a:pPr eaLnBrk="1" hangingPunct="1"/>
            <a:r>
              <a:rPr lang="en-US" dirty="0" smtClean="0"/>
              <a:t>Structure of Care for Quality - proper facilities and personnel</a:t>
            </a:r>
          </a:p>
          <a:p>
            <a:pPr eaLnBrk="1" hangingPunct="1">
              <a:lnSpc>
                <a:spcPct val="150000"/>
              </a:lnSpc>
            </a:pPr>
            <a:r>
              <a:rPr lang="en-US" dirty="0" smtClean="0"/>
              <a:t>Process Quality – doing the right things at the right time</a:t>
            </a:r>
          </a:p>
          <a:p>
            <a:pPr eaLnBrk="1" hangingPunct="1">
              <a:lnSpc>
                <a:spcPct val="150000"/>
              </a:lnSpc>
            </a:pPr>
            <a:r>
              <a:rPr lang="en-US" dirty="0" smtClean="0"/>
              <a:t>Outcome Quality – getting the right results</a:t>
            </a:r>
          </a:p>
          <a:p>
            <a:pPr eaLnBrk="1" hangingPunct="1"/>
            <a:endParaRPr lang="en-US" b="1" dirty="0" smtClean="0"/>
          </a:p>
        </p:txBody>
      </p:sp>
      <p:sp>
        <p:nvSpPr>
          <p:cNvPr id="74756"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23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15 of 47</a:t>
            </a:r>
            <a:endParaRPr lang="en-US" sz="1000" dirty="0"/>
          </a:p>
        </p:txBody>
      </p:sp>
    </p:spTree>
    <p:extLst>
      <p:ext uri="{BB962C8B-B14F-4D97-AF65-F5344CB8AC3E}">
        <p14:creationId xmlns:p14="http://schemas.microsoft.com/office/powerpoint/2010/main" xmlns="" val="2065605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pPr eaLnBrk="1" hangingPunct="1"/>
            <a:r>
              <a:rPr lang="en-US" dirty="0" smtClean="0"/>
              <a:t>Patient Perspective</a:t>
            </a:r>
          </a:p>
        </p:txBody>
      </p:sp>
      <p:sp>
        <p:nvSpPr>
          <p:cNvPr id="56323" name="Content Placeholder 4"/>
          <p:cNvSpPr>
            <a:spLocks noGrp="1"/>
          </p:cNvSpPr>
          <p:nvPr>
            <p:ph idx="1"/>
          </p:nvPr>
        </p:nvSpPr>
        <p:spPr/>
        <p:txBody>
          <a:bodyPr>
            <a:normAutofit/>
          </a:bodyPr>
          <a:lstStyle/>
          <a:p>
            <a:pPr eaLnBrk="1" hangingPunct="1"/>
            <a:r>
              <a:rPr lang="en-US" dirty="0" smtClean="0"/>
              <a:t>Access</a:t>
            </a:r>
          </a:p>
          <a:p>
            <a:pPr lvl="1" eaLnBrk="1" hangingPunct="1"/>
            <a:r>
              <a:rPr lang="en-US" dirty="0" smtClean="0"/>
              <a:t>In Person and Phone, Internet, Web-Portals, etc.</a:t>
            </a:r>
          </a:p>
          <a:p>
            <a:pPr eaLnBrk="1" hangingPunct="1"/>
            <a:r>
              <a:rPr lang="en-US" dirty="0" smtClean="0"/>
              <a:t>Staff and Doctors Interpersonal Interactions</a:t>
            </a:r>
          </a:p>
          <a:p>
            <a:pPr eaLnBrk="1" hangingPunct="1"/>
            <a:r>
              <a:rPr lang="en-US" dirty="0" smtClean="0"/>
              <a:t>Cleanliness</a:t>
            </a:r>
          </a:p>
          <a:p>
            <a:pPr eaLnBrk="1" hangingPunct="1"/>
            <a:r>
              <a:rPr lang="en-US" dirty="0" smtClean="0"/>
              <a:t>Amenities</a:t>
            </a:r>
          </a:p>
          <a:p>
            <a:pPr lvl="1" eaLnBrk="1" hangingPunct="1"/>
            <a:r>
              <a:rPr lang="en-US" dirty="0" smtClean="0"/>
              <a:t>Parking, Signage, Physical Site</a:t>
            </a:r>
          </a:p>
          <a:p>
            <a:pPr eaLnBrk="1" hangingPunct="1"/>
            <a:r>
              <a:rPr lang="en-US" dirty="0" smtClean="0"/>
              <a:t>Knowledge</a:t>
            </a:r>
          </a:p>
          <a:p>
            <a:pPr lvl="1" eaLnBrk="1" hangingPunct="1"/>
            <a:r>
              <a:rPr lang="en-US" dirty="0" smtClean="0"/>
              <a:t>Patients Expect This</a:t>
            </a:r>
          </a:p>
          <a:p>
            <a:pPr eaLnBrk="1" hangingPunct="1"/>
            <a:r>
              <a:rPr lang="en-US" dirty="0" smtClean="0"/>
              <a:t>Cultural Appropriateness</a:t>
            </a:r>
          </a:p>
          <a:p>
            <a:pPr eaLnBrk="1" hangingPunct="1"/>
            <a:r>
              <a:rPr lang="en-US" dirty="0" smtClean="0"/>
              <a:t>Being Heard and Being Engaged</a:t>
            </a:r>
          </a:p>
          <a:p>
            <a:pPr eaLnBrk="1" hangingPunct="1"/>
            <a:endParaRPr lang="en-US" dirty="0" smtClean="0"/>
          </a:p>
        </p:txBody>
      </p:sp>
      <p:sp>
        <p:nvSpPr>
          <p:cNvPr id="56324"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5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16 of 47</a:t>
            </a:r>
            <a:endParaRPr lang="en-US" sz="1000" dirty="0"/>
          </a:p>
        </p:txBody>
      </p:sp>
    </p:spTree>
    <p:extLst>
      <p:ext uri="{BB962C8B-B14F-4D97-AF65-F5344CB8AC3E}">
        <p14:creationId xmlns:p14="http://schemas.microsoft.com/office/powerpoint/2010/main" xmlns="" val="22319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57150" y="23813"/>
            <a:ext cx="9029700" cy="6810375"/>
          </a:xfrm>
          <a:prstGeom prst="rect">
            <a:avLst/>
          </a:prstGeom>
          <a:noFill/>
          <a:ln w="9525">
            <a:noFill/>
            <a:miter lim="800000"/>
            <a:headEnd/>
            <a:tailEnd/>
          </a:ln>
        </p:spPr>
      </p:pic>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solidFill>
                  <a:schemeClr val="bg1"/>
                </a:solidFill>
              </a:rPr>
              <a:t>Slide 17 of 47</a:t>
            </a:r>
            <a:endParaRPr lang="en-US" sz="1000" dirty="0">
              <a:solidFill>
                <a:schemeClr val="bg1"/>
              </a:solidFill>
            </a:endParaRPr>
          </a:p>
        </p:txBody>
      </p:sp>
    </p:spTree>
    <p:extLst>
      <p:ext uri="{BB962C8B-B14F-4D97-AF65-F5344CB8AC3E}">
        <p14:creationId xmlns:p14="http://schemas.microsoft.com/office/powerpoint/2010/main" xmlns="" val="1116895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dirty="0" smtClean="0"/>
              <a:t>Provider Perspective</a:t>
            </a:r>
          </a:p>
        </p:txBody>
      </p:sp>
      <p:sp>
        <p:nvSpPr>
          <p:cNvPr id="8195"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sz="2000" dirty="0" smtClean="0"/>
              <a:t>System Quality</a:t>
            </a:r>
          </a:p>
          <a:p>
            <a:pPr lvl="1" eaLnBrk="1" fontAlgn="auto" hangingPunct="1">
              <a:spcAft>
                <a:spcPts val="0"/>
              </a:spcAft>
              <a:buFont typeface="Arial"/>
              <a:buChar char="–"/>
              <a:defRPr/>
            </a:pPr>
            <a:r>
              <a:rPr lang="en-US" dirty="0" smtClean="0"/>
              <a:t>Information Access</a:t>
            </a:r>
          </a:p>
          <a:p>
            <a:pPr lvl="1" eaLnBrk="1" fontAlgn="auto" hangingPunct="1">
              <a:spcAft>
                <a:spcPts val="0"/>
              </a:spcAft>
              <a:buFont typeface="Arial"/>
              <a:buChar char="–"/>
              <a:defRPr/>
            </a:pPr>
            <a:r>
              <a:rPr lang="en-US" dirty="0" smtClean="0"/>
              <a:t>Appropriate Staffing</a:t>
            </a:r>
          </a:p>
          <a:p>
            <a:pPr lvl="1" eaLnBrk="1" fontAlgn="auto" hangingPunct="1">
              <a:spcAft>
                <a:spcPts val="0"/>
              </a:spcAft>
              <a:buFont typeface="Arial"/>
              <a:buChar char="–"/>
              <a:defRPr/>
            </a:pPr>
            <a:r>
              <a:rPr lang="en-US" dirty="0" smtClean="0"/>
              <a:t>Scheduling Access</a:t>
            </a:r>
          </a:p>
          <a:p>
            <a:pPr lvl="2" eaLnBrk="1" fontAlgn="auto" hangingPunct="1">
              <a:spcAft>
                <a:spcPts val="0"/>
              </a:spcAft>
              <a:buFont typeface="Arial"/>
              <a:buChar char="•"/>
              <a:defRPr/>
            </a:pPr>
            <a:r>
              <a:rPr lang="en-US" sz="2000" dirty="0" smtClean="0"/>
              <a:t>Access to ORs</a:t>
            </a:r>
          </a:p>
          <a:p>
            <a:pPr lvl="1" eaLnBrk="1" fontAlgn="auto" hangingPunct="1">
              <a:spcAft>
                <a:spcPts val="0"/>
              </a:spcAft>
              <a:buFont typeface="Arial"/>
              <a:buChar char="–"/>
              <a:defRPr/>
            </a:pPr>
            <a:r>
              <a:rPr lang="en-US" dirty="0" smtClean="0"/>
              <a:t>Standards Adherence</a:t>
            </a:r>
          </a:p>
          <a:p>
            <a:pPr lvl="1" eaLnBrk="1" fontAlgn="auto" hangingPunct="1">
              <a:spcAft>
                <a:spcPts val="0"/>
              </a:spcAft>
              <a:buFont typeface="Arial"/>
              <a:buChar char="–"/>
              <a:defRPr/>
            </a:pPr>
            <a:r>
              <a:rPr lang="en-US" dirty="0" smtClean="0"/>
              <a:t>Decision-Making Representation</a:t>
            </a:r>
          </a:p>
          <a:p>
            <a:pPr lvl="1" eaLnBrk="1" fontAlgn="auto" hangingPunct="1">
              <a:spcAft>
                <a:spcPts val="0"/>
              </a:spcAft>
              <a:buNone/>
              <a:defRPr/>
            </a:pPr>
            <a:endParaRPr lang="en-US" sz="1400" dirty="0" smtClean="0"/>
          </a:p>
          <a:p>
            <a:pPr eaLnBrk="1" fontAlgn="auto" hangingPunct="1">
              <a:spcAft>
                <a:spcPts val="0"/>
              </a:spcAft>
              <a:buFont typeface="Arial"/>
              <a:buChar char="•"/>
              <a:defRPr/>
            </a:pPr>
            <a:r>
              <a:rPr lang="en-US" sz="2000" dirty="0" smtClean="0"/>
              <a:t>Patient Quality</a:t>
            </a:r>
          </a:p>
          <a:p>
            <a:pPr lvl="1" eaLnBrk="1" fontAlgn="auto" hangingPunct="1">
              <a:spcAft>
                <a:spcPts val="0"/>
              </a:spcAft>
              <a:buFont typeface="Arial"/>
              <a:buChar char="–"/>
              <a:defRPr/>
            </a:pPr>
            <a:r>
              <a:rPr lang="en-US" dirty="0" smtClean="0"/>
              <a:t>Outcome related</a:t>
            </a:r>
          </a:p>
          <a:p>
            <a:pPr lvl="2" eaLnBrk="1" fontAlgn="auto" hangingPunct="1">
              <a:spcAft>
                <a:spcPts val="0"/>
              </a:spcAft>
              <a:buFont typeface="Arial"/>
              <a:buChar char="•"/>
              <a:defRPr/>
            </a:pPr>
            <a:r>
              <a:rPr lang="en-US" sz="2000" dirty="0" smtClean="0"/>
              <a:t>Most think they are doing the right thing</a:t>
            </a:r>
          </a:p>
          <a:p>
            <a:pPr lvl="1" eaLnBrk="1" fontAlgn="auto" hangingPunct="1">
              <a:spcAft>
                <a:spcPts val="0"/>
              </a:spcAft>
              <a:buFont typeface="Arial"/>
              <a:buChar char="–"/>
              <a:defRPr/>
            </a:pPr>
            <a:r>
              <a:rPr lang="en-US" dirty="0" smtClean="0"/>
              <a:t>Meeting Standards</a:t>
            </a:r>
          </a:p>
          <a:p>
            <a:pPr lvl="2" eaLnBrk="1" fontAlgn="auto" hangingPunct="1">
              <a:spcAft>
                <a:spcPts val="0"/>
              </a:spcAft>
              <a:buFont typeface="Arial"/>
              <a:buChar char="•"/>
              <a:defRPr/>
            </a:pPr>
            <a:r>
              <a:rPr lang="en-US" sz="2000" dirty="0" smtClean="0"/>
              <a:t>Peer  Comparisons</a:t>
            </a:r>
          </a:p>
          <a:p>
            <a:pPr lvl="2"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p:txBody>
      </p:sp>
      <p:sp>
        <p:nvSpPr>
          <p:cNvPr id="57348"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6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18 of 47</a:t>
            </a:r>
            <a:endParaRPr lang="en-US" sz="1000" dirty="0"/>
          </a:p>
        </p:txBody>
      </p:sp>
    </p:spTree>
    <p:extLst>
      <p:ext uri="{BB962C8B-B14F-4D97-AF65-F5344CB8AC3E}">
        <p14:creationId xmlns:p14="http://schemas.microsoft.com/office/powerpoint/2010/main" xmlns="" val="3974407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57200" y="685800"/>
            <a:ext cx="8229600" cy="2514600"/>
          </a:xfrm>
        </p:spPr>
        <p:txBody>
          <a:bodyPr rtlCol="0">
            <a:normAutofit fontScale="90000"/>
          </a:bodyPr>
          <a:lstStyle/>
          <a:p>
            <a:pPr eaLnBrk="1" fontAlgn="auto" hangingPunct="1">
              <a:lnSpc>
                <a:spcPct val="100000"/>
              </a:lnSpc>
              <a:spcAft>
                <a:spcPts val="0"/>
              </a:spcAft>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3100" dirty="0" smtClean="0"/>
              <a:t>The Complexity of Modern</a:t>
            </a:r>
            <a:br>
              <a:rPr lang="en-US" sz="3100" dirty="0" smtClean="0"/>
            </a:br>
            <a:r>
              <a:rPr lang="en-US" sz="3100" dirty="0" smtClean="0"/>
              <a:t>Medicine Exceeds the Inherent Limitations of an Unaided Human Mind</a:t>
            </a:r>
            <a:br>
              <a:rPr lang="en-US" sz="3100" dirty="0" smtClean="0"/>
            </a:br>
            <a:r>
              <a:rPr lang="en-US" sz="1800" dirty="0" smtClean="0"/>
              <a:t> </a:t>
            </a:r>
            <a:r>
              <a:rPr lang="en-US" sz="3100" dirty="0" smtClean="0"/>
              <a:t/>
            </a:r>
            <a:br>
              <a:rPr lang="en-US" sz="3100" dirty="0" smtClean="0"/>
            </a:br>
            <a:r>
              <a:rPr lang="en-US" sz="4000" dirty="0" smtClean="0"/>
              <a:t>					</a:t>
            </a:r>
            <a:r>
              <a:rPr lang="en-US" sz="2700" dirty="0" smtClean="0"/>
              <a:t>-</a:t>
            </a:r>
            <a:r>
              <a:rPr lang="en-US" sz="4000" dirty="0" smtClean="0"/>
              <a:t> </a:t>
            </a:r>
            <a:r>
              <a:rPr lang="en-US" sz="2700" dirty="0" smtClean="0"/>
              <a:t>David Eddy, M.D.</a:t>
            </a:r>
          </a:p>
        </p:txBody>
      </p:sp>
      <p:sp>
        <p:nvSpPr>
          <p:cNvPr id="89091" name="TextBox 2"/>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37 of 51</a:t>
            </a:r>
          </a:p>
        </p:txBody>
      </p:sp>
      <p:sp>
        <p:nvSpPr>
          <p:cNvPr id="10" name="TextBox 9"/>
          <p:cNvSpPr txBox="1"/>
          <p:nvPr/>
        </p:nvSpPr>
        <p:spPr>
          <a:xfrm>
            <a:off x="0" y="6611779"/>
            <a:ext cx="1447800" cy="246221"/>
          </a:xfrm>
          <a:prstGeom prst="rect">
            <a:avLst/>
          </a:prstGeom>
          <a:noFill/>
        </p:spPr>
        <p:txBody>
          <a:bodyPr wrap="square" rtlCol="0">
            <a:spAutoFit/>
          </a:bodyPr>
          <a:lstStyle/>
          <a:p>
            <a:r>
              <a:rPr lang="en-US" sz="1000" dirty="0" smtClean="0"/>
              <a:t>Slide 19 of 47</a:t>
            </a:r>
            <a:endParaRPr lang="en-US" sz="1000" dirty="0"/>
          </a:p>
        </p:txBody>
      </p:sp>
    </p:spTree>
    <p:extLst>
      <p:ext uri="{BB962C8B-B14F-4D97-AF65-F5344CB8AC3E}">
        <p14:creationId xmlns:p14="http://schemas.microsoft.com/office/powerpoint/2010/main" xmlns="" val="635815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 of Interest</a:t>
            </a:r>
            <a:endParaRPr lang="en-US" dirty="0"/>
          </a:p>
        </p:txBody>
      </p:sp>
      <p:sp>
        <p:nvSpPr>
          <p:cNvPr id="3" name="Content Placeholder 2"/>
          <p:cNvSpPr>
            <a:spLocks noGrp="1"/>
          </p:cNvSpPr>
          <p:nvPr>
            <p:ph idx="1"/>
          </p:nvPr>
        </p:nvSpPr>
        <p:spPr/>
        <p:txBody>
          <a:bodyPr/>
          <a:lstStyle/>
          <a:p>
            <a:r>
              <a:rPr lang="en-US" dirty="0" smtClean="0"/>
              <a:t>I have no Conflicts of Interest Nor Receive Professional Income from Any Entity other than The University of California</a:t>
            </a:r>
            <a:endParaRPr lang="en-US" dirty="0"/>
          </a:p>
        </p:txBody>
      </p:sp>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2 of 47</a:t>
            </a:r>
            <a:endParaRPr lang="en-US" sz="1000" dirty="0"/>
          </a:p>
        </p:txBody>
      </p:sp>
    </p:spTree>
    <p:extLst>
      <p:ext uri="{BB962C8B-B14F-4D97-AF65-F5344CB8AC3E}">
        <p14:creationId xmlns:p14="http://schemas.microsoft.com/office/powerpoint/2010/main" xmlns="" val="8132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a:xfrm>
            <a:off x="762000" y="228600"/>
            <a:ext cx="7772400" cy="1143000"/>
          </a:xfrm>
        </p:spPr>
        <p:txBody>
          <a:bodyPr>
            <a:normAutofit/>
          </a:bodyPr>
          <a:lstStyle/>
          <a:p>
            <a:pPr eaLnBrk="1" hangingPunct="1"/>
            <a:r>
              <a:rPr lang="en-US" smtClean="0">
                <a:solidFill>
                  <a:srgbClr val="FFCC00"/>
                </a:solidFill>
              </a:rPr>
              <a:t>A Sea of Changing Information</a:t>
            </a:r>
            <a:r>
              <a:rPr lang="en-US" sz="3200" smtClean="0">
                <a:solidFill>
                  <a:srgbClr val="FFCC00"/>
                </a:solidFill>
              </a:rPr>
              <a:t/>
            </a:r>
            <a:br>
              <a:rPr lang="en-US" sz="3200" smtClean="0">
                <a:solidFill>
                  <a:srgbClr val="FFCC00"/>
                </a:solidFill>
              </a:rPr>
            </a:br>
            <a:endParaRPr lang="en-US" sz="3200" smtClean="0">
              <a:solidFill>
                <a:srgbClr val="FFCC00"/>
              </a:solidFill>
            </a:endParaRPr>
          </a:p>
        </p:txBody>
      </p:sp>
      <p:sp>
        <p:nvSpPr>
          <p:cNvPr id="90115" name="Oval 3"/>
          <p:cNvSpPr>
            <a:spLocks noChangeArrowheads="1"/>
          </p:cNvSpPr>
          <p:nvPr/>
        </p:nvSpPr>
        <p:spPr bwMode="auto">
          <a:xfrm>
            <a:off x="7467600" y="2514600"/>
            <a:ext cx="990600" cy="381000"/>
          </a:xfrm>
          <a:prstGeom prst="ellipse">
            <a:avLst/>
          </a:prstGeom>
          <a:noFill/>
          <a:ln w="38100">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90116" name="Picture 4" descr="flowpat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2133600"/>
            <a:ext cx="2908300" cy="304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90117" name="Picture 5" descr="dru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2133600"/>
            <a:ext cx="5029200" cy="304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8" name="Oval 6"/>
          <p:cNvSpPr>
            <a:spLocks noChangeArrowheads="1"/>
          </p:cNvSpPr>
          <p:nvPr/>
        </p:nvSpPr>
        <p:spPr bwMode="auto">
          <a:xfrm>
            <a:off x="762000" y="3352800"/>
            <a:ext cx="1066800" cy="381000"/>
          </a:xfrm>
          <a:prstGeom prst="ellipse">
            <a:avLst/>
          </a:prstGeom>
          <a:noFill/>
          <a:ln w="38100">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19" name="Oval 7"/>
          <p:cNvSpPr>
            <a:spLocks noChangeArrowheads="1"/>
          </p:cNvSpPr>
          <p:nvPr/>
        </p:nvSpPr>
        <p:spPr bwMode="auto">
          <a:xfrm>
            <a:off x="3200400" y="3733800"/>
            <a:ext cx="990600" cy="381000"/>
          </a:xfrm>
          <a:prstGeom prst="ellipse">
            <a:avLst/>
          </a:prstGeom>
          <a:noFill/>
          <a:ln w="38100">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20" name="Line 8"/>
          <p:cNvSpPr>
            <a:spLocks noChangeShapeType="1"/>
          </p:cNvSpPr>
          <p:nvPr/>
        </p:nvSpPr>
        <p:spPr bwMode="auto">
          <a:xfrm>
            <a:off x="3810000" y="4191000"/>
            <a:ext cx="0" cy="1447800"/>
          </a:xfrm>
          <a:prstGeom prst="line">
            <a:avLst/>
          </a:prstGeom>
          <a:noFill/>
          <a:ln w="38100">
            <a:solidFill>
              <a:srgbClr val="FF0066"/>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90121" name="Text Box 9"/>
          <p:cNvSpPr txBox="1">
            <a:spLocks noChangeArrowheads="1"/>
          </p:cNvSpPr>
          <p:nvPr/>
        </p:nvSpPr>
        <p:spPr bwMode="auto">
          <a:xfrm>
            <a:off x="990600" y="5638800"/>
            <a:ext cx="1403350" cy="739775"/>
          </a:xfrm>
          <a:prstGeom prst="rect">
            <a:avLst/>
          </a:prstGeom>
          <a:solidFill>
            <a:schemeClr val="tx1"/>
          </a:solidFill>
          <a:ln w="9525">
            <a:solidFill>
              <a:srgbClr val="FF3300"/>
            </a:solid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rgbClr val="FFCC00"/>
                </a:solidFill>
              </a:rPr>
              <a:t>Do not use in </a:t>
            </a:r>
            <a:br>
              <a:rPr lang="en-US" sz="1400" b="1">
                <a:solidFill>
                  <a:srgbClr val="FFCC00"/>
                </a:solidFill>
              </a:rPr>
            </a:br>
            <a:r>
              <a:rPr lang="en-US" sz="1400" b="1">
                <a:solidFill>
                  <a:srgbClr val="FFCC00"/>
                </a:solidFill>
              </a:rPr>
              <a:t>breastfeeding </a:t>
            </a:r>
            <a:br>
              <a:rPr lang="en-US" sz="1400" b="1">
                <a:solidFill>
                  <a:srgbClr val="FFCC00"/>
                </a:solidFill>
              </a:rPr>
            </a:br>
            <a:r>
              <a:rPr lang="en-US" sz="1400" b="1">
                <a:solidFill>
                  <a:srgbClr val="FFCC00"/>
                </a:solidFill>
              </a:rPr>
              <a:t>mother</a:t>
            </a:r>
          </a:p>
        </p:txBody>
      </p:sp>
      <p:sp>
        <p:nvSpPr>
          <p:cNvPr id="90122" name="Text Box 10"/>
          <p:cNvSpPr txBox="1">
            <a:spLocks noChangeArrowheads="1"/>
          </p:cNvSpPr>
          <p:nvPr/>
        </p:nvSpPr>
        <p:spPr bwMode="auto">
          <a:xfrm>
            <a:off x="3276600" y="5638800"/>
            <a:ext cx="1947863" cy="739775"/>
          </a:xfrm>
          <a:prstGeom prst="rect">
            <a:avLst/>
          </a:prstGeom>
          <a:solidFill>
            <a:schemeClr val="tx1"/>
          </a:solidFill>
          <a:ln w="9525">
            <a:solidFill>
              <a:srgbClr val="FF3300"/>
            </a:solid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rgbClr val="FFCC00"/>
                </a:solidFill>
              </a:rPr>
              <a:t>Avoid in patients </a:t>
            </a:r>
            <a:br>
              <a:rPr lang="en-US" sz="1400" b="1">
                <a:solidFill>
                  <a:srgbClr val="FFCC00"/>
                </a:solidFill>
              </a:rPr>
            </a:br>
            <a:r>
              <a:rPr lang="en-US" sz="1400" b="1">
                <a:solidFill>
                  <a:srgbClr val="FFCC00"/>
                </a:solidFill>
              </a:rPr>
              <a:t>with coronary artery </a:t>
            </a:r>
            <a:br>
              <a:rPr lang="en-US" sz="1400" b="1">
                <a:solidFill>
                  <a:srgbClr val="FFCC00"/>
                </a:solidFill>
              </a:rPr>
            </a:br>
            <a:r>
              <a:rPr lang="en-US" sz="1400" b="1">
                <a:solidFill>
                  <a:srgbClr val="FFCC00"/>
                </a:solidFill>
              </a:rPr>
              <a:t>disease</a:t>
            </a:r>
          </a:p>
        </p:txBody>
      </p:sp>
      <p:sp>
        <p:nvSpPr>
          <p:cNvPr id="90123" name="Line 11"/>
          <p:cNvSpPr>
            <a:spLocks noChangeShapeType="1"/>
          </p:cNvSpPr>
          <p:nvPr/>
        </p:nvSpPr>
        <p:spPr bwMode="auto">
          <a:xfrm>
            <a:off x="1371600" y="3733800"/>
            <a:ext cx="152400" cy="1905000"/>
          </a:xfrm>
          <a:prstGeom prst="line">
            <a:avLst/>
          </a:prstGeom>
          <a:noFill/>
          <a:ln w="38100">
            <a:solidFill>
              <a:srgbClr val="FF0066"/>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90124" name="Text Box 12"/>
          <p:cNvSpPr txBox="1">
            <a:spLocks noChangeArrowheads="1"/>
          </p:cNvSpPr>
          <p:nvPr/>
        </p:nvSpPr>
        <p:spPr bwMode="auto">
          <a:xfrm>
            <a:off x="5486400" y="5410200"/>
            <a:ext cx="1524000" cy="1165225"/>
          </a:xfrm>
          <a:prstGeom prst="rect">
            <a:avLst/>
          </a:prstGeom>
          <a:solidFill>
            <a:schemeClr val="tx1"/>
          </a:solidFill>
          <a:ln w="9525">
            <a:solidFill>
              <a:srgbClr val="FF33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rgbClr val="FFCC00"/>
                </a:solidFill>
              </a:rPr>
              <a:t>Use after</a:t>
            </a:r>
            <a:br>
              <a:rPr lang="en-US" sz="1400" b="1">
                <a:solidFill>
                  <a:srgbClr val="FFCC00"/>
                </a:solidFill>
              </a:rPr>
            </a:br>
            <a:r>
              <a:rPr lang="en-US" sz="1400" b="1">
                <a:solidFill>
                  <a:srgbClr val="FFCC00"/>
                </a:solidFill>
              </a:rPr>
              <a:t>heart attack decreases mortality </a:t>
            </a:r>
            <a:br>
              <a:rPr lang="en-US" sz="1400" b="1">
                <a:solidFill>
                  <a:srgbClr val="FFCC00"/>
                </a:solidFill>
              </a:rPr>
            </a:br>
            <a:r>
              <a:rPr lang="en-US" sz="1400" b="1">
                <a:solidFill>
                  <a:srgbClr val="FFCC00"/>
                </a:solidFill>
              </a:rPr>
              <a:t>by 40%</a:t>
            </a:r>
          </a:p>
        </p:txBody>
      </p:sp>
      <p:sp>
        <p:nvSpPr>
          <p:cNvPr id="90125" name="Line 13"/>
          <p:cNvSpPr>
            <a:spLocks noChangeShapeType="1"/>
          </p:cNvSpPr>
          <p:nvPr/>
        </p:nvSpPr>
        <p:spPr bwMode="auto">
          <a:xfrm flipH="1">
            <a:off x="6553200" y="3200400"/>
            <a:ext cx="1524000" cy="2209800"/>
          </a:xfrm>
          <a:prstGeom prst="line">
            <a:avLst/>
          </a:prstGeom>
          <a:noFill/>
          <a:ln w="38100">
            <a:solidFill>
              <a:srgbClr val="FF0066"/>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90126" name="AutoShape 14"/>
          <p:cNvSpPr>
            <a:spLocks noChangeArrowheads="1"/>
          </p:cNvSpPr>
          <p:nvPr/>
        </p:nvSpPr>
        <p:spPr bwMode="auto">
          <a:xfrm>
            <a:off x="6781800" y="2514600"/>
            <a:ext cx="457200" cy="152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27" name="AutoShape 15"/>
          <p:cNvSpPr>
            <a:spLocks noChangeArrowheads="1"/>
          </p:cNvSpPr>
          <p:nvPr/>
        </p:nvSpPr>
        <p:spPr bwMode="auto">
          <a:xfrm>
            <a:off x="6629400" y="2819400"/>
            <a:ext cx="762000" cy="304800"/>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28" name="AutoShape 16"/>
          <p:cNvSpPr>
            <a:spLocks noChangeArrowheads="1"/>
          </p:cNvSpPr>
          <p:nvPr/>
        </p:nvSpPr>
        <p:spPr bwMode="auto">
          <a:xfrm>
            <a:off x="6400800" y="3276600"/>
            <a:ext cx="1219200" cy="685800"/>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29" name="AutoShape 17"/>
          <p:cNvSpPr>
            <a:spLocks noChangeArrowheads="1"/>
          </p:cNvSpPr>
          <p:nvPr/>
        </p:nvSpPr>
        <p:spPr bwMode="auto">
          <a:xfrm>
            <a:off x="6629400" y="4114800"/>
            <a:ext cx="762000" cy="304800"/>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30" name="Rectangle 18"/>
          <p:cNvSpPr>
            <a:spLocks noChangeArrowheads="1"/>
          </p:cNvSpPr>
          <p:nvPr/>
        </p:nvSpPr>
        <p:spPr bwMode="auto">
          <a:xfrm>
            <a:off x="6705600" y="4572000"/>
            <a:ext cx="609600" cy="152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31" name="AutoShape 19"/>
          <p:cNvSpPr>
            <a:spLocks noChangeArrowheads="1"/>
          </p:cNvSpPr>
          <p:nvPr/>
        </p:nvSpPr>
        <p:spPr bwMode="auto">
          <a:xfrm>
            <a:off x="7848600" y="3505200"/>
            <a:ext cx="457200" cy="152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32" name="AutoShape 20"/>
          <p:cNvSpPr>
            <a:spLocks noChangeArrowheads="1"/>
          </p:cNvSpPr>
          <p:nvPr/>
        </p:nvSpPr>
        <p:spPr bwMode="auto">
          <a:xfrm>
            <a:off x="7848600" y="4191000"/>
            <a:ext cx="457200" cy="152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33" name="AutoShape 21"/>
          <p:cNvSpPr>
            <a:spLocks noChangeArrowheads="1"/>
          </p:cNvSpPr>
          <p:nvPr/>
        </p:nvSpPr>
        <p:spPr bwMode="auto">
          <a:xfrm>
            <a:off x="7848600" y="4572000"/>
            <a:ext cx="457200" cy="152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34" name="AutoShape 22"/>
          <p:cNvSpPr>
            <a:spLocks noChangeArrowheads="1"/>
          </p:cNvSpPr>
          <p:nvPr/>
        </p:nvSpPr>
        <p:spPr bwMode="auto">
          <a:xfrm>
            <a:off x="7848600" y="2895600"/>
            <a:ext cx="457200" cy="152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35" name="Rectangle 23"/>
          <p:cNvSpPr>
            <a:spLocks noChangeArrowheads="1"/>
          </p:cNvSpPr>
          <p:nvPr/>
        </p:nvSpPr>
        <p:spPr bwMode="auto">
          <a:xfrm>
            <a:off x="2049463" y="1066800"/>
            <a:ext cx="5218112"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400" b="1">
                <a:solidFill>
                  <a:schemeClr val="bg1"/>
                </a:solidFill>
              </a:rPr>
              <a:t>10,000 drugs…125,000 diseases… </a:t>
            </a:r>
            <a:br>
              <a:rPr lang="en-US" sz="2400" b="1">
                <a:solidFill>
                  <a:schemeClr val="bg1"/>
                </a:solidFill>
              </a:rPr>
            </a:br>
            <a:r>
              <a:rPr lang="en-US" sz="2400" b="1">
                <a:solidFill>
                  <a:schemeClr val="bg1"/>
                </a:solidFill>
              </a:rPr>
              <a:t>15,000 clinical guidelines…</a:t>
            </a:r>
          </a:p>
        </p:txBody>
      </p:sp>
      <p:sp>
        <p:nvSpPr>
          <p:cNvPr id="90136" name="Rectangle 24"/>
          <p:cNvSpPr>
            <a:spLocks noChangeArrowheads="1"/>
          </p:cNvSpPr>
          <p:nvPr/>
        </p:nvSpPr>
        <p:spPr bwMode="auto">
          <a:xfrm>
            <a:off x="1905000" y="4572000"/>
            <a:ext cx="1219200" cy="533400"/>
          </a:xfrm>
          <a:prstGeom prst="rect">
            <a:avLst/>
          </a:prstGeom>
          <a:solidFill>
            <a:schemeClr val="bg1"/>
          </a:solidFill>
          <a:ln w="9525">
            <a:solidFill>
              <a:schemeClr val="bg1"/>
            </a:solidFill>
            <a:miter lim="800000"/>
            <a:headEnd/>
            <a:tailEnd/>
          </a:ln>
        </p:spPr>
        <p:txBody>
          <a:bodyPr wrap="none" anchor="ctr"/>
          <a:lstStyle/>
          <a:p>
            <a:pPr algn="ctr"/>
            <a:endParaRPr lang="en-US" sz="2400" b="1">
              <a:solidFill>
                <a:schemeClr val="bg1"/>
              </a:solidFill>
              <a:latin typeface="Times New Roman" pitchFamily="18" charset="0"/>
            </a:endParaRPr>
          </a:p>
        </p:txBody>
      </p:sp>
      <p:sp>
        <p:nvSpPr>
          <p:cNvPr id="90137" name="Text Box 25"/>
          <p:cNvSpPr txBox="1">
            <a:spLocks noChangeArrowheads="1"/>
          </p:cNvSpPr>
          <p:nvPr/>
        </p:nvSpPr>
        <p:spPr bwMode="auto">
          <a:xfrm>
            <a:off x="1905000" y="4572000"/>
            <a:ext cx="1158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Times New Roman" pitchFamily="18" charset="0"/>
              </a:rPr>
              <a:t>Drug X</a:t>
            </a:r>
          </a:p>
        </p:txBody>
      </p:sp>
      <p:sp>
        <p:nvSpPr>
          <p:cNvPr id="90138" name="TextBox 25"/>
          <p:cNvSpPr txBox="1">
            <a:spLocks noChangeArrowheads="1"/>
          </p:cNvSpPr>
          <p:nvPr/>
        </p:nvSpPr>
        <p:spPr bwMode="auto">
          <a:xfrm>
            <a:off x="0" y="6581775"/>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38 of 51</a:t>
            </a:r>
          </a:p>
        </p:txBody>
      </p:sp>
      <p:sp>
        <p:nvSpPr>
          <p:cNvPr id="27" name="TextBox 26"/>
          <p:cNvSpPr txBox="1"/>
          <p:nvPr/>
        </p:nvSpPr>
        <p:spPr>
          <a:xfrm>
            <a:off x="0" y="6611779"/>
            <a:ext cx="1447800" cy="246221"/>
          </a:xfrm>
          <a:prstGeom prst="rect">
            <a:avLst/>
          </a:prstGeom>
          <a:noFill/>
        </p:spPr>
        <p:txBody>
          <a:bodyPr wrap="square" rtlCol="0">
            <a:spAutoFit/>
          </a:bodyPr>
          <a:lstStyle/>
          <a:p>
            <a:r>
              <a:rPr lang="en-US" sz="1000" dirty="0" smtClean="0"/>
              <a:t>Slide 20 of 47</a:t>
            </a:r>
            <a:endParaRPr lang="en-US" sz="1000" dirty="0"/>
          </a:p>
        </p:txBody>
      </p:sp>
    </p:spTree>
    <p:extLst>
      <p:ext uri="{BB962C8B-B14F-4D97-AF65-F5344CB8AC3E}">
        <p14:creationId xmlns:p14="http://schemas.microsoft.com/office/powerpoint/2010/main" xmlns="" val="3730197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Purchaser/Payer Perspective</a:t>
            </a:r>
          </a:p>
        </p:txBody>
      </p:sp>
      <p:sp>
        <p:nvSpPr>
          <p:cNvPr id="58371" name="Content Placeholder 2"/>
          <p:cNvSpPr>
            <a:spLocks noGrp="1"/>
          </p:cNvSpPr>
          <p:nvPr>
            <p:ph idx="1"/>
          </p:nvPr>
        </p:nvSpPr>
        <p:spPr/>
        <p:txBody>
          <a:bodyPr>
            <a:normAutofit/>
          </a:bodyPr>
          <a:lstStyle/>
          <a:p>
            <a:pPr eaLnBrk="1" hangingPunct="1"/>
            <a:r>
              <a:rPr lang="en-US" smtClean="0"/>
              <a:t>Patient</a:t>
            </a:r>
          </a:p>
          <a:p>
            <a:pPr lvl="1" eaLnBrk="1" hangingPunct="1"/>
            <a:r>
              <a:rPr lang="en-US" smtClean="0"/>
              <a:t>Satisfaction</a:t>
            </a:r>
          </a:p>
          <a:p>
            <a:pPr eaLnBrk="1" hangingPunct="1"/>
            <a:r>
              <a:rPr lang="en-US" smtClean="0"/>
              <a:t>Provider</a:t>
            </a:r>
          </a:p>
          <a:p>
            <a:pPr lvl="1" eaLnBrk="1" hangingPunct="1"/>
            <a:r>
              <a:rPr lang="en-US" smtClean="0"/>
              <a:t>Meet or Exceed Clinical Guideline Standards</a:t>
            </a:r>
          </a:p>
          <a:p>
            <a:pPr lvl="1" eaLnBrk="1" hangingPunct="1"/>
            <a:r>
              <a:rPr lang="en-US" smtClean="0"/>
              <a:t>Limited Practice Variation</a:t>
            </a:r>
          </a:p>
          <a:p>
            <a:pPr lvl="1" eaLnBrk="1" hangingPunct="1"/>
            <a:r>
              <a:rPr lang="en-US" smtClean="0"/>
              <a:t>Efficiency and Value Oriented</a:t>
            </a:r>
          </a:p>
          <a:p>
            <a:pPr eaLnBrk="1" hangingPunct="1"/>
            <a:r>
              <a:rPr lang="en-US" smtClean="0"/>
              <a:t>System</a:t>
            </a:r>
          </a:p>
          <a:p>
            <a:pPr lvl="1" eaLnBrk="1" hangingPunct="1"/>
            <a:r>
              <a:rPr lang="en-US" smtClean="0"/>
              <a:t>Cost-Effective</a:t>
            </a:r>
          </a:p>
          <a:p>
            <a:pPr lvl="1" eaLnBrk="1" hangingPunct="1"/>
            <a:r>
              <a:rPr lang="en-US" smtClean="0"/>
              <a:t>Systems to Limit Practice Variation</a:t>
            </a:r>
          </a:p>
          <a:p>
            <a:pPr lvl="1" eaLnBrk="1" hangingPunct="1"/>
            <a:r>
              <a:rPr lang="en-US" smtClean="0"/>
              <a:t>System to Monitor Safety and Clinical Quality</a:t>
            </a:r>
          </a:p>
          <a:p>
            <a:pPr lvl="1" eaLnBrk="1" hangingPunct="1"/>
            <a:endParaRPr lang="en-US" smtClean="0"/>
          </a:p>
        </p:txBody>
      </p:sp>
      <p:sp>
        <p:nvSpPr>
          <p:cNvPr id="58372"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7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21 of 47</a:t>
            </a:r>
            <a:endParaRPr lang="en-US" sz="1000" dirty="0"/>
          </a:p>
        </p:txBody>
      </p:sp>
    </p:spTree>
    <p:extLst>
      <p:ext uri="{BB962C8B-B14F-4D97-AF65-F5344CB8AC3E}">
        <p14:creationId xmlns:p14="http://schemas.microsoft.com/office/powerpoint/2010/main" xmlns="" val="950049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a:bodyPr>
          <a:lstStyle/>
          <a:p>
            <a:pPr eaLnBrk="1" hangingPunct="1"/>
            <a:r>
              <a:rPr lang="en-US" smtClean="0"/>
              <a:t>What Does This All Mean For Physicians</a:t>
            </a:r>
          </a:p>
        </p:txBody>
      </p:sp>
      <p:sp>
        <p:nvSpPr>
          <p:cNvPr id="75779" name="Content Placeholder 2"/>
          <p:cNvSpPr>
            <a:spLocks noGrp="1"/>
          </p:cNvSpPr>
          <p:nvPr>
            <p:ph idx="1"/>
          </p:nvPr>
        </p:nvSpPr>
        <p:spPr/>
        <p:txBody>
          <a:bodyPr/>
          <a:lstStyle/>
          <a:p>
            <a:pPr eaLnBrk="1" hangingPunct="1"/>
            <a:r>
              <a:rPr lang="en-US" smtClean="0"/>
              <a:t>Almost Everything Gets Measured</a:t>
            </a:r>
          </a:p>
          <a:p>
            <a:pPr eaLnBrk="1" hangingPunct="1"/>
            <a:r>
              <a:rPr lang="en-US" smtClean="0"/>
              <a:t>Less Autonomy</a:t>
            </a:r>
          </a:p>
          <a:p>
            <a:pPr eaLnBrk="1" hangingPunct="1"/>
            <a:r>
              <a:rPr lang="en-US" smtClean="0"/>
              <a:t>More Accountability</a:t>
            </a:r>
          </a:p>
          <a:p>
            <a:pPr eaLnBrk="1" hangingPunct="1"/>
            <a:r>
              <a:rPr lang="en-US" smtClean="0"/>
              <a:t>More Public Reporting</a:t>
            </a:r>
          </a:p>
          <a:p>
            <a:pPr eaLnBrk="1" hangingPunct="1"/>
            <a:r>
              <a:rPr lang="en-US" smtClean="0"/>
              <a:t>More Benchmarking Against Peers</a:t>
            </a:r>
          </a:p>
          <a:p>
            <a:pPr eaLnBrk="1" hangingPunct="1"/>
            <a:r>
              <a:rPr lang="en-US" smtClean="0"/>
              <a:t>More Need for Evidence-Based Decision Making</a:t>
            </a:r>
          </a:p>
          <a:p>
            <a:pPr eaLnBrk="1" hangingPunct="1"/>
            <a:endParaRPr lang="en-US" smtClean="0"/>
          </a:p>
          <a:p>
            <a:pPr eaLnBrk="1" hangingPunct="1"/>
            <a:endParaRPr lang="en-US" smtClean="0"/>
          </a:p>
        </p:txBody>
      </p:sp>
      <p:sp>
        <p:nvSpPr>
          <p:cNvPr id="75780"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24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22 of 47</a:t>
            </a:r>
            <a:endParaRPr lang="en-US" sz="1000" dirty="0"/>
          </a:p>
        </p:txBody>
      </p:sp>
    </p:spTree>
    <p:extLst>
      <p:ext uri="{BB962C8B-B14F-4D97-AF65-F5344CB8AC3E}">
        <p14:creationId xmlns:p14="http://schemas.microsoft.com/office/powerpoint/2010/main" xmlns="" val="3949719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Practical Ways to Improve Patient-Centered Care and Quality</a:t>
            </a:r>
            <a:endParaRPr lang="en-US" dirty="0"/>
          </a:p>
        </p:txBody>
      </p:sp>
      <p:sp>
        <p:nvSpPr>
          <p:cNvPr id="3" name="Content Placeholder 2"/>
          <p:cNvSpPr>
            <a:spLocks noGrp="1"/>
          </p:cNvSpPr>
          <p:nvPr>
            <p:ph idx="1"/>
          </p:nvPr>
        </p:nvSpPr>
        <p:spPr/>
        <p:txBody>
          <a:bodyPr/>
          <a:lstStyle/>
          <a:p>
            <a:r>
              <a:rPr lang="en-US" dirty="0" smtClean="0"/>
              <a:t>Agree on Metrics</a:t>
            </a:r>
          </a:p>
          <a:p>
            <a:r>
              <a:rPr lang="en-US" dirty="0" smtClean="0"/>
              <a:t>Measure It</a:t>
            </a:r>
          </a:p>
          <a:p>
            <a:r>
              <a:rPr lang="en-US" dirty="0" smtClean="0"/>
              <a:t>Provide Feedback</a:t>
            </a:r>
          </a:p>
          <a:p>
            <a:r>
              <a:rPr lang="en-US" dirty="0" smtClean="0"/>
              <a:t>Create Teams</a:t>
            </a:r>
          </a:p>
          <a:p>
            <a:r>
              <a:rPr lang="en-US" dirty="0" smtClean="0"/>
              <a:t>Create Interventions</a:t>
            </a:r>
          </a:p>
          <a:p>
            <a:r>
              <a:rPr lang="en-US" dirty="0" smtClean="0"/>
              <a:t>Measure Again</a:t>
            </a:r>
          </a:p>
          <a:p>
            <a:endParaRPr lang="en-US" dirty="0"/>
          </a:p>
        </p:txBody>
      </p:sp>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23 of 47</a:t>
            </a:r>
            <a:endParaRPr lang="en-US" sz="1000" dirty="0"/>
          </a:p>
        </p:txBody>
      </p:sp>
    </p:spTree>
    <p:extLst>
      <p:ext uri="{BB962C8B-B14F-4D97-AF65-F5344CB8AC3E}">
        <p14:creationId xmlns:p14="http://schemas.microsoft.com/office/powerpoint/2010/main" xmlns="" val="269569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r>
              <a:rPr lang="en-US" sz="4000" smtClean="0"/>
              <a:t>“The First Law of Improvement”</a:t>
            </a:r>
            <a:endParaRPr lang="en-US" smtClean="0"/>
          </a:p>
        </p:txBody>
      </p:sp>
      <p:sp>
        <p:nvSpPr>
          <p:cNvPr id="91139" name="Rectangle 3"/>
          <p:cNvSpPr>
            <a:spLocks noGrp="1" noChangeArrowheads="1"/>
          </p:cNvSpPr>
          <p:nvPr>
            <p:ph idx="1"/>
          </p:nvPr>
        </p:nvSpPr>
        <p:spPr>
          <a:xfrm>
            <a:off x="877888" y="1851025"/>
            <a:ext cx="7639050" cy="3521075"/>
          </a:xfrm>
        </p:spPr>
        <p:txBody>
          <a:bodyPr/>
          <a:lstStyle/>
          <a:p>
            <a:pPr eaLnBrk="1" hangingPunct="1"/>
            <a:endParaRPr lang="en-US" dirty="0" smtClean="0"/>
          </a:p>
          <a:p>
            <a:pPr eaLnBrk="1" hangingPunct="1">
              <a:spcBef>
                <a:spcPct val="0"/>
              </a:spcBef>
              <a:buFont typeface="Wingdings" pitchFamily="2" charset="2"/>
              <a:buNone/>
            </a:pPr>
            <a:r>
              <a:rPr lang="en-US" sz="4000" dirty="0" smtClean="0"/>
              <a:t>  Every system is perfectly designed to achieve the results it gets.</a:t>
            </a:r>
            <a:endParaRPr lang="en-US" sz="3600" dirty="0" smtClean="0"/>
          </a:p>
        </p:txBody>
      </p:sp>
      <p:sp>
        <p:nvSpPr>
          <p:cNvPr id="91140"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39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24 of 47</a:t>
            </a:r>
            <a:endParaRPr lang="en-US" sz="1000" dirty="0"/>
          </a:p>
        </p:txBody>
      </p:sp>
    </p:spTree>
    <p:extLst>
      <p:ext uri="{BB962C8B-B14F-4D97-AF65-F5344CB8AC3E}">
        <p14:creationId xmlns:p14="http://schemas.microsoft.com/office/powerpoint/2010/main" xmlns="" val="4000202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t>A Fundamental Improvement Rule</a:t>
            </a:r>
          </a:p>
        </p:txBody>
      </p:sp>
      <p:sp>
        <p:nvSpPr>
          <p:cNvPr id="73731" name="Content Placeholder 2"/>
          <p:cNvSpPr>
            <a:spLocks noGrp="1"/>
          </p:cNvSpPr>
          <p:nvPr>
            <p:ph idx="1"/>
          </p:nvPr>
        </p:nvSpPr>
        <p:spPr/>
        <p:txBody>
          <a:bodyPr/>
          <a:lstStyle/>
          <a:p>
            <a:pPr eaLnBrk="1" hangingPunct="1"/>
            <a:endParaRPr lang="en-US" smtClean="0"/>
          </a:p>
          <a:p>
            <a:pPr eaLnBrk="1" hangingPunct="1"/>
            <a:endParaRPr lang="en-US" smtClean="0"/>
          </a:p>
          <a:p>
            <a:pPr eaLnBrk="1" hangingPunct="1">
              <a:buFont typeface="Arial" pitchFamily="34" charset="0"/>
              <a:buNone/>
            </a:pPr>
            <a:r>
              <a:rPr lang="en-US" smtClean="0"/>
              <a:t>  </a:t>
            </a:r>
            <a:r>
              <a:rPr lang="en-US" sz="4000" smtClean="0"/>
              <a:t> If You Can’t Measure It, You Can’t Improve It</a:t>
            </a:r>
          </a:p>
        </p:txBody>
      </p:sp>
      <p:sp>
        <p:nvSpPr>
          <p:cNvPr id="73732"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22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25 of 47</a:t>
            </a:r>
            <a:endParaRPr lang="en-US" sz="1000" dirty="0"/>
          </a:p>
        </p:txBody>
      </p:sp>
    </p:spTree>
    <p:extLst>
      <p:ext uri="{BB962C8B-B14F-4D97-AF65-F5344CB8AC3E}">
        <p14:creationId xmlns:p14="http://schemas.microsoft.com/office/powerpoint/2010/main" xmlns="" val="808454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A7D070B9-59D4-467E-9469-5EF77E5E5C6A}" type="slidenum">
              <a:rPr lang="en-US"/>
              <a:pPr/>
              <a:t>26</a:t>
            </a:fld>
            <a:endParaRPr lang="en-US"/>
          </a:p>
        </p:txBody>
      </p:sp>
      <p:sp>
        <p:nvSpPr>
          <p:cNvPr id="53253" name="Text Box 5"/>
          <p:cNvSpPr txBox="1">
            <a:spLocks noChangeArrowheads="1"/>
          </p:cNvSpPr>
          <p:nvPr/>
        </p:nvSpPr>
        <p:spPr bwMode="auto">
          <a:xfrm>
            <a:off x="212725" y="90488"/>
            <a:ext cx="3486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FF0000"/>
                </a:solidFill>
              </a:rPr>
              <a:t>BPA for LDL measured q1year</a:t>
            </a:r>
          </a:p>
        </p:txBody>
      </p:sp>
      <p:pic>
        <p:nvPicPr>
          <p:cNvPr id="5325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762000"/>
            <a:ext cx="7772400" cy="582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3257" name="Rectangle 9"/>
          <p:cNvSpPr>
            <a:spLocks noChangeArrowheads="1"/>
          </p:cNvSpPr>
          <p:nvPr/>
        </p:nvSpPr>
        <p:spPr bwMode="auto">
          <a:xfrm>
            <a:off x="4876800" y="1295400"/>
            <a:ext cx="9906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258" name="Rectangle 10"/>
          <p:cNvSpPr>
            <a:spLocks noChangeArrowheads="1"/>
          </p:cNvSpPr>
          <p:nvPr/>
        </p:nvSpPr>
        <p:spPr bwMode="auto">
          <a:xfrm>
            <a:off x="3124200" y="2209800"/>
            <a:ext cx="9906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259" name="Rectangle 11"/>
          <p:cNvSpPr>
            <a:spLocks noChangeArrowheads="1"/>
          </p:cNvSpPr>
          <p:nvPr/>
        </p:nvSpPr>
        <p:spPr bwMode="auto">
          <a:xfrm>
            <a:off x="1066800" y="1524000"/>
            <a:ext cx="17526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TextBox 7"/>
          <p:cNvSpPr txBox="1"/>
          <p:nvPr/>
        </p:nvSpPr>
        <p:spPr>
          <a:xfrm>
            <a:off x="0" y="6611779"/>
            <a:ext cx="1447800" cy="246221"/>
          </a:xfrm>
          <a:prstGeom prst="rect">
            <a:avLst/>
          </a:prstGeom>
          <a:noFill/>
        </p:spPr>
        <p:txBody>
          <a:bodyPr wrap="square" rtlCol="0">
            <a:spAutoFit/>
          </a:bodyPr>
          <a:lstStyle/>
          <a:p>
            <a:r>
              <a:rPr lang="en-US" sz="1000" dirty="0" smtClean="0"/>
              <a:t>Slide 26 of 47</a:t>
            </a:r>
            <a:endParaRPr lang="en-US" sz="1000" dirty="0"/>
          </a:p>
        </p:txBody>
      </p:sp>
    </p:spTree>
    <p:extLst>
      <p:ext uri="{BB962C8B-B14F-4D97-AF65-F5344CB8AC3E}">
        <p14:creationId xmlns:p14="http://schemas.microsoft.com/office/powerpoint/2010/main" xmlns="" val="527197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Quality Indicators</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371600"/>
            <a:ext cx="7562850" cy="461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27 of 47</a:t>
            </a:r>
            <a:endParaRPr lang="en-US" sz="1000" dirty="0"/>
          </a:p>
        </p:txBody>
      </p:sp>
    </p:spTree>
    <p:extLst>
      <p:ext uri="{BB962C8B-B14F-4D97-AF65-F5344CB8AC3E}">
        <p14:creationId xmlns:p14="http://schemas.microsoft.com/office/powerpoint/2010/main" xmlns="" val="371963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7"/>
          <p:cNvGrpSpPr>
            <a:grpSpLocks/>
          </p:cNvGrpSpPr>
          <p:nvPr/>
        </p:nvGrpSpPr>
        <p:grpSpPr bwMode="auto">
          <a:xfrm>
            <a:off x="1524000" y="1066800"/>
            <a:ext cx="5562600" cy="5486400"/>
            <a:chOff x="1056" y="672"/>
            <a:chExt cx="3504" cy="3456"/>
          </a:xfrm>
        </p:grpSpPr>
        <p:pic>
          <p:nvPicPr>
            <p:cNvPr id="7783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t="21887" r="32408" b="20869"/>
            <a:stretch>
              <a:fillRect/>
            </a:stretch>
          </p:blipFill>
          <p:spPr bwMode="auto">
            <a:xfrm>
              <a:off x="1056" y="672"/>
              <a:ext cx="3504"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3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t="25255" r="32408" b="10768"/>
            <a:stretch>
              <a:fillRect/>
            </a:stretch>
          </p:blipFill>
          <p:spPr bwMode="auto">
            <a:xfrm>
              <a:off x="1056" y="2304"/>
              <a:ext cx="3504" cy="1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7827" name="Title 5"/>
          <p:cNvSpPr>
            <a:spLocks/>
          </p:cNvSpPr>
          <p:nvPr/>
        </p:nvSpPr>
        <p:spPr bwMode="auto">
          <a:xfrm>
            <a:off x="457200" y="152400"/>
            <a:ext cx="5638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4400">
                <a:solidFill>
                  <a:schemeClr val="bg1"/>
                </a:solidFill>
              </a:rPr>
              <a:t>Provider Reports</a:t>
            </a:r>
          </a:p>
        </p:txBody>
      </p:sp>
      <p:sp>
        <p:nvSpPr>
          <p:cNvPr id="77828" name="Text Box 13"/>
          <p:cNvSpPr txBox="1">
            <a:spLocks noChangeArrowheads="1"/>
          </p:cNvSpPr>
          <p:nvPr/>
        </p:nvSpPr>
        <p:spPr bwMode="auto">
          <a:xfrm rot="-5400000">
            <a:off x="-993775" y="3597276"/>
            <a:ext cx="35464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solidFill>
                  <a:schemeClr val="bg1"/>
                </a:solidFill>
                <a:latin typeface="Verdana" pitchFamily="34" charset="0"/>
              </a:rPr>
              <a:t>Multiple measures displayed </a:t>
            </a:r>
          </a:p>
          <a:p>
            <a:pPr algn="ctr"/>
            <a:r>
              <a:rPr lang="en-US">
                <a:solidFill>
                  <a:schemeClr val="bg1"/>
                </a:solidFill>
                <a:latin typeface="Verdana" pitchFamily="34" charset="0"/>
              </a:rPr>
              <a:t>simultaneously</a:t>
            </a:r>
          </a:p>
        </p:txBody>
      </p:sp>
      <p:sp>
        <p:nvSpPr>
          <p:cNvPr id="77829" name="AutoShape 14"/>
          <p:cNvSpPr>
            <a:spLocks/>
          </p:cNvSpPr>
          <p:nvPr/>
        </p:nvSpPr>
        <p:spPr bwMode="auto">
          <a:xfrm rot="10800000">
            <a:off x="1143000" y="2514600"/>
            <a:ext cx="381000" cy="2667000"/>
          </a:xfrm>
          <a:prstGeom prst="rightBrace">
            <a:avLst>
              <a:gd name="adj1" fmla="val 58333"/>
              <a:gd name="adj2" fmla="val 50000"/>
            </a:avLst>
          </a:prstGeom>
          <a:noFill/>
          <a:ln w="9525">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solidFill>
                <a:schemeClr val="bg1"/>
              </a:solidFill>
              <a:latin typeface="Verdana" pitchFamily="34" charset="0"/>
            </a:endParaRPr>
          </a:p>
        </p:txBody>
      </p:sp>
      <p:sp>
        <p:nvSpPr>
          <p:cNvPr id="77830" name="Line 16"/>
          <p:cNvSpPr>
            <a:spLocks noChangeShapeType="1"/>
          </p:cNvSpPr>
          <p:nvPr/>
        </p:nvSpPr>
        <p:spPr bwMode="auto">
          <a:xfrm>
            <a:off x="914400" y="1752600"/>
            <a:ext cx="889000" cy="533400"/>
          </a:xfrm>
          <a:prstGeom prst="line">
            <a:avLst/>
          </a:prstGeom>
          <a:noFill/>
          <a:ln w="50800">
            <a:solidFill>
              <a:srgbClr val="0033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31" name="Line 18"/>
          <p:cNvSpPr>
            <a:spLocks noChangeShapeType="1"/>
          </p:cNvSpPr>
          <p:nvPr/>
        </p:nvSpPr>
        <p:spPr bwMode="auto">
          <a:xfrm flipH="1" flipV="1">
            <a:off x="6096000" y="2514600"/>
            <a:ext cx="1143000" cy="76200"/>
          </a:xfrm>
          <a:prstGeom prst="line">
            <a:avLst/>
          </a:prstGeom>
          <a:noFill/>
          <a:ln w="50800">
            <a:solidFill>
              <a:srgbClr val="0033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32" name="Line 19"/>
          <p:cNvSpPr>
            <a:spLocks noChangeShapeType="1"/>
          </p:cNvSpPr>
          <p:nvPr/>
        </p:nvSpPr>
        <p:spPr bwMode="auto">
          <a:xfrm flipH="1">
            <a:off x="5867400" y="3200400"/>
            <a:ext cx="1371600" cy="1143000"/>
          </a:xfrm>
          <a:prstGeom prst="line">
            <a:avLst/>
          </a:prstGeom>
          <a:noFill/>
          <a:ln w="50800">
            <a:solidFill>
              <a:srgbClr val="0033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33" name="Line 20"/>
          <p:cNvSpPr>
            <a:spLocks noChangeShapeType="1"/>
          </p:cNvSpPr>
          <p:nvPr/>
        </p:nvSpPr>
        <p:spPr bwMode="auto">
          <a:xfrm flipH="1">
            <a:off x="5334000" y="2895600"/>
            <a:ext cx="1905000" cy="457200"/>
          </a:xfrm>
          <a:prstGeom prst="line">
            <a:avLst/>
          </a:prstGeom>
          <a:noFill/>
          <a:ln w="50800">
            <a:solidFill>
              <a:srgbClr val="0033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77834" name="Picture 4" descr="MedCenterColorHorizontalLogo7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0"/>
            <a:ext cx="27432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35" name="Text Box 17"/>
          <p:cNvSpPr txBox="1">
            <a:spLocks noChangeArrowheads="1"/>
          </p:cNvSpPr>
          <p:nvPr/>
        </p:nvSpPr>
        <p:spPr bwMode="auto">
          <a:xfrm>
            <a:off x="7086600" y="2438400"/>
            <a:ext cx="1949450" cy="877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700">
                <a:latin typeface="Verdana" pitchFamily="34" charset="0"/>
              </a:rPr>
              <a:t>Area of relative</a:t>
            </a:r>
          </a:p>
          <a:p>
            <a:r>
              <a:rPr lang="en-US" sz="1700">
                <a:latin typeface="Verdana" pitchFamily="34" charset="0"/>
              </a:rPr>
              <a:t>poor </a:t>
            </a:r>
          </a:p>
          <a:p>
            <a:r>
              <a:rPr lang="en-US" sz="1700">
                <a:latin typeface="Verdana" pitchFamily="34" charset="0"/>
              </a:rPr>
              <a:t>performance</a:t>
            </a:r>
          </a:p>
        </p:txBody>
      </p:sp>
      <p:sp>
        <p:nvSpPr>
          <p:cNvPr id="77836" name="TextBox 15"/>
          <p:cNvSpPr txBox="1">
            <a:spLocks noChangeArrowheads="1"/>
          </p:cNvSpPr>
          <p:nvPr/>
        </p:nvSpPr>
        <p:spPr bwMode="auto">
          <a:xfrm>
            <a:off x="0" y="6581775"/>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26 of 51</a:t>
            </a:r>
          </a:p>
        </p:txBody>
      </p:sp>
      <p:sp>
        <p:nvSpPr>
          <p:cNvPr id="77837" name="Text Box 15"/>
          <p:cNvSpPr txBox="1">
            <a:spLocks noChangeArrowheads="1"/>
          </p:cNvSpPr>
          <p:nvPr/>
        </p:nvSpPr>
        <p:spPr bwMode="auto">
          <a:xfrm>
            <a:off x="147638" y="1143000"/>
            <a:ext cx="1779587" cy="6508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atin typeface="Verdana" pitchFamily="34" charset="0"/>
              </a:rPr>
              <a:t>Global</a:t>
            </a:r>
          </a:p>
          <a:p>
            <a:pPr algn="ctr"/>
            <a:r>
              <a:rPr lang="en-US">
                <a:latin typeface="Verdana" pitchFamily="34" charset="0"/>
              </a:rPr>
              <a:t>measurement</a:t>
            </a:r>
          </a:p>
        </p:txBody>
      </p:sp>
      <p:sp>
        <p:nvSpPr>
          <p:cNvPr id="16" name="TextBox 15"/>
          <p:cNvSpPr txBox="1"/>
          <p:nvPr/>
        </p:nvSpPr>
        <p:spPr>
          <a:xfrm>
            <a:off x="0" y="6611779"/>
            <a:ext cx="1447800" cy="246221"/>
          </a:xfrm>
          <a:prstGeom prst="rect">
            <a:avLst/>
          </a:prstGeom>
          <a:noFill/>
        </p:spPr>
        <p:txBody>
          <a:bodyPr wrap="square" rtlCol="0">
            <a:spAutoFit/>
          </a:bodyPr>
          <a:lstStyle/>
          <a:p>
            <a:r>
              <a:rPr lang="en-US" sz="1000" dirty="0" smtClean="0"/>
              <a:t>Slide 28 of 47</a:t>
            </a:r>
            <a:endParaRPr lang="en-US" sz="1000" dirty="0"/>
          </a:p>
        </p:txBody>
      </p:sp>
    </p:spTree>
    <p:extLst>
      <p:ext uri="{BB962C8B-B14F-4D97-AF65-F5344CB8AC3E}">
        <p14:creationId xmlns:p14="http://schemas.microsoft.com/office/powerpoint/2010/main" xmlns="" val="894237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Sample Provider Report</a:t>
            </a:r>
          </a:p>
        </p:txBody>
      </p:sp>
      <p:pic>
        <p:nvPicPr>
          <p:cNvPr id="8294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433513"/>
            <a:ext cx="4884738" cy="542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2246313" y="1285875"/>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827713" y="1263650"/>
            <a:ext cx="573087" cy="60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950" name="TextBox 7"/>
          <p:cNvSpPr txBox="1">
            <a:spLocks noChangeArrowheads="1"/>
          </p:cNvSpPr>
          <p:nvPr/>
        </p:nvSpPr>
        <p:spPr bwMode="auto">
          <a:xfrm>
            <a:off x="0" y="6581775"/>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31 of 51</a:t>
            </a:r>
          </a:p>
        </p:txBody>
      </p:sp>
      <p:sp>
        <p:nvSpPr>
          <p:cNvPr id="7" name="TextBox 6"/>
          <p:cNvSpPr txBox="1"/>
          <p:nvPr/>
        </p:nvSpPr>
        <p:spPr>
          <a:xfrm>
            <a:off x="0" y="6611779"/>
            <a:ext cx="1447800" cy="246221"/>
          </a:xfrm>
          <a:prstGeom prst="rect">
            <a:avLst/>
          </a:prstGeom>
          <a:noFill/>
        </p:spPr>
        <p:txBody>
          <a:bodyPr wrap="square" rtlCol="0">
            <a:spAutoFit/>
          </a:bodyPr>
          <a:lstStyle/>
          <a:p>
            <a:r>
              <a:rPr lang="en-US" sz="1000" dirty="0" smtClean="0"/>
              <a:t>Slide 29 of 47</a:t>
            </a:r>
            <a:endParaRPr lang="en-US" sz="1000" dirty="0"/>
          </a:p>
        </p:txBody>
      </p:sp>
    </p:spTree>
    <p:extLst>
      <p:ext uri="{BB962C8B-B14F-4D97-AF65-F5344CB8AC3E}">
        <p14:creationId xmlns:p14="http://schemas.microsoft.com/office/powerpoint/2010/main" xmlns="" val="45551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eaLnBrk="1" hangingPunct="1"/>
            <a:r>
              <a:rPr lang="en-US" dirty="0" smtClean="0"/>
              <a:t>Patient–Centered and Quality….</a:t>
            </a:r>
          </a:p>
        </p:txBody>
      </p:sp>
      <p:sp>
        <p:nvSpPr>
          <p:cNvPr id="54275" name="Subtitle 4"/>
          <p:cNvSpPr>
            <a:spLocks noGrp="1"/>
          </p:cNvSpPr>
          <p:nvPr>
            <p:ph idx="1"/>
          </p:nvPr>
        </p:nvSpPr>
        <p:spPr/>
        <p:txBody>
          <a:bodyPr/>
          <a:lstStyle/>
          <a:p>
            <a:pPr eaLnBrk="1" hangingPunct="1"/>
            <a:r>
              <a:rPr lang="en-US" dirty="0" smtClean="0"/>
              <a:t>“…… both difficult to define….but I know it when I see it….”</a:t>
            </a:r>
          </a:p>
          <a:p>
            <a:pPr eaLnBrk="1" hangingPunct="1"/>
            <a:r>
              <a:rPr lang="en-US" sz="1600" dirty="0" smtClean="0"/>
              <a:t>Paraphrasing Potter Stewart, </a:t>
            </a:r>
            <a:br>
              <a:rPr lang="en-US" sz="1600" dirty="0" smtClean="0"/>
            </a:br>
            <a:r>
              <a:rPr lang="en-US" sz="1600" dirty="0" smtClean="0"/>
              <a:t>Associate Justice, US Supreme Court 1964</a:t>
            </a:r>
          </a:p>
          <a:p>
            <a:pPr eaLnBrk="1" hangingPunct="1"/>
            <a:endParaRPr lang="en-US" dirty="0" smtClean="0"/>
          </a:p>
        </p:txBody>
      </p:sp>
      <p:sp>
        <p:nvSpPr>
          <p:cNvPr id="54276"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3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3 of 47</a:t>
            </a:r>
            <a:endParaRPr lang="en-US" sz="1000" dirty="0"/>
          </a:p>
        </p:txBody>
      </p:sp>
    </p:spTree>
    <p:extLst>
      <p:ext uri="{BB962C8B-B14F-4D97-AF65-F5344CB8AC3E}">
        <p14:creationId xmlns:p14="http://schemas.microsoft.com/office/powerpoint/2010/main" xmlns="" val="1986874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1524000" y="152400"/>
            <a:ext cx="66436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2000" u="sng"/>
              <a:t>Managed Care P4P Measurement Year 2011 Final Rates</a:t>
            </a:r>
          </a:p>
        </p:txBody>
      </p:sp>
      <p:pic>
        <p:nvPicPr>
          <p:cNvPr id="2048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565150"/>
            <a:ext cx="5153025" cy="616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30 of 47</a:t>
            </a:r>
            <a:endParaRPr lang="en-US" sz="1000" dirty="0"/>
          </a:p>
        </p:txBody>
      </p:sp>
    </p:spTree>
    <p:extLst>
      <p:ext uri="{BB962C8B-B14F-4D97-AF65-F5344CB8AC3E}">
        <p14:creationId xmlns:p14="http://schemas.microsoft.com/office/powerpoint/2010/main" xmlns="" val="821144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Improvement Interventions </a:t>
            </a:r>
          </a:p>
        </p:txBody>
      </p:sp>
      <p:sp>
        <p:nvSpPr>
          <p:cNvPr id="9219" name="Content Placeholder 2"/>
          <p:cNvSpPr>
            <a:spLocks noGrp="1"/>
          </p:cNvSpPr>
          <p:nvPr>
            <p:ph idx="1"/>
          </p:nvPr>
        </p:nvSpPr>
        <p:spPr>
          <a:xfrm>
            <a:off x="609600" y="1447800"/>
            <a:ext cx="8229600" cy="4525963"/>
          </a:xfrm>
        </p:spPr>
        <p:txBody>
          <a:bodyPr>
            <a:normAutofit/>
          </a:bodyPr>
          <a:lstStyle/>
          <a:p>
            <a:r>
              <a:rPr lang="en-US" dirty="0" smtClean="0"/>
              <a:t>Report Dissemination</a:t>
            </a:r>
          </a:p>
          <a:p>
            <a:pPr lvl="1"/>
            <a:r>
              <a:rPr lang="en-US" dirty="0" smtClean="0"/>
              <a:t>Chairs, Board, Clinic Managers, Faculty</a:t>
            </a:r>
          </a:p>
          <a:p>
            <a:r>
              <a:rPr lang="en-US" dirty="0" smtClean="0"/>
              <a:t>Incentive Alignment </a:t>
            </a:r>
          </a:p>
          <a:p>
            <a:pPr lvl="1"/>
            <a:r>
              <a:rPr lang="en-US" dirty="0" smtClean="0"/>
              <a:t>Patient Satisfaction for staff, faculty, and Leaders</a:t>
            </a:r>
          </a:p>
          <a:p>
            <a:r>
              <a:rPr lang="en-US" dirty="0" smtClean="0"/>
              <a:t>Staff Engagement to Contact Patients</a:t>
            </a:r>
          </a:p>
          <a:p>
            <a:pPr lvl="1"/>
            <a:r>
              <a:rPr lang="en-US" dirty="0" smtClean="0"/>
              <a:t>Post Discharge, Post-ED, and Health Maintenance</a:t>
            </a:r>
          </a:p>
          <a:p>
            <a:pPr lvl="1"/>
            <a:r>
              <a:rPr lang="en-US" dirty="0" smtClean="0"/>
              <a:t>Home Phlebotomy </a:t>
            </a:r>
          </a:p>
          <a:p>
            <a:r>
              <a:rPr lang="en-US" dirty="0" smtClean="0"/>
              <a:t>EMR Decision Support Tools</a:t>
            </a:r>
          </a:p>
          <a:p>
            <a:pPr lvl="1"/>
            <a:r>
              <a:rPr lang="en-US" dirty="0" smtClean="0"/>
              <a:t>Best Practice Alerts and “Smart” Order Sets</a:t>
            </a:r>
          </a:p>
          <a:p>
            <a:r>
              <a:rPr lang="en-US" dirty="0" smtClean="0"/>
              <a:t>Patient Web-Portal</a:t>
            </a:r>
          </a:p>
          <a:p>
            <a:pPr lvl="1"/>
            <a:r>
              <a:rPr lang="en-US" dirty="0" smtClean="0"/>
              <a:t>Will Allow Pushed Reminders to Patients</a:t>
            </a:r>
          </a:p>
          <a:p>
            <a:pPr lvl="1"/>
            <a:endParaRPr lang="en-US" dirty="0" smtClean="0"/>
          </a:p>
          <a:p>
            <a:endParaRPr lang="en-US" dirty="0" smtClean="0"/>
          </a:p>
        </p:txBody>
      </p:sp>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31 of 47</a:t>
            </a:r>
            <a:endParaRPr lang="en-US" sz="1000" dirty="0"/>
          </a:p>
        </p:txBody>
      </p:sp>
    </p:spTree>
    <p:extLst>
      <p:ext uri="{BB962C8B-B14F-4D97-AF65-F5344CB8AC3E}">
        <p14:creationId xmlns:p14="http://schemas.microsoft.com/office/powerpoint/2010/main" xmlns="" val="496929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pic>
        <p:nvPicPr>
          <p:cNvPr id="12291"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12666" t="12381" r="10953" b="33571"/>
          <a:stretch>
            <a:fillRect/>
          </a:stretch>
        </p:blipFill>
        <p:spPr>
          <a:xfrm>
            <a:off x="457200" y="727075"/>
            <a:ext cx="8305800" cy="4702175"/>
          </a:xfrm>
          <a:noFill/>
        </p:spPr>
      </p:pic>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32 of 47</a:t>
            </a:r>
            <a:endParaRPr lang="en-US" sz="1000" dirty="0"/>
          </a:p>
        </p:txBody>
      </p:sp>
    </p:spTree>
    <p:extLst>
      <p:ext uri="{BB962C8B-B14F-4D97-AF65-F5344CB8AC3E}">
        <p14:creationId xmlns:p14="http://schemas.microsoft.com/office/powerpoint/2010/main" xmlns="" val="1110159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b="1" smtClean="0"/>
              <a:t>Patient Satisfaction: </a:t>
            </a:r>
            <a:r>
              <a:rPr lang="en-US" smtClean="0"/>
              <a:t>Annual Trends</a:t>
            </a:r>
            <a:br>
              <a:rPr lang="en-US" smtClean="0"/>
            </a:br>
            <a:r>
              <a:rPr lang="en-US" smtClean="0"/>
              <a:t>FY09- FY12</a:t>
            </a:r>
            <a:br>
              <a:rPr lang="en-US" smtClean="0"/>
            </a:br>
            <a:endParaRPr lang="en-US" smtClean="0"/>
          </a:p>
        </p:txBody>
      </p:sp>
      <p:pic>
        <p:nvPicPr>
          <p:cNvPr id="1536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28775"/>
            <a:ext cx="8229600"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33 of 47</a:t>
            </a:r>
            <a:endParaRPr lang="en-US" sz="1000" dirty="0"/>
          </a:p>
        </p:txBody>
      </p:sp>
    </p:spTree>
    <p:extLst>
      <p:ext uri="{BB962C8B-B14F-4D97-AF65-F5344CB8AC3E}">
        <p14:creationId xmlns:p14="http://schemas.microsoft.com/office/powerpoint/2010/main" xmlns="" val="2671081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idx="4294967295"/>
          </p:nvPr>
        </p:nvSpPr>
        <p:spPr>
          <a:xfrm>
            <a:off x="304800" y="304800"/>
            <a:ext cx="7924800" cy="1143000"/>
          </a:xfrm>
        </p:spPr>
        <p:txBody>
          <a:bodyPr rtlCol="0">
            <a:normAutofit/>
          </a:bodyPr>
          <a:lstStyle/>
          <a:p>
            <a:pPr eaLnBrk="1" fontAlgn="auto" hangingPunct="1">
              <a:lnSpc>
                <a:spcPct val="100000"/>
              </a:lnSpc>
              <a:spcAft>
                <a:spcPts val="0"/>
              </a:spcAft>
              <a:defRPr/>
            </a:pPr>
            <a:r>
              <a:rPr lang="en-US" sz="3200" dirty="0" smtClean="0"/>
              <a:t>ICU Catheter-related </a:t>
            </a:r>
            <a:br>
              <a:rPr lang="en-US" sz="3200" dirty="0" smtClean="0"/>
            </a:br>
            <a:r>
              <a:rPr lang="en-US" sz="3200" dirty="0" smtClean="0"/>
              <a:t>Blood Stream Infections</a:t>
            </a:r>
          </a:p>
        </p:txBody>
      </p:sp>
      <p:grpSp>
        <p:nvGrpSpPr>
          <p:cNvPr id="97283" name="Group 196"/>
          <p:cNvGrpSpPr>
            <a:grpSpLocks/>
          </p:cNvGrpSpPr>
          <p:nvPr/>
        </p:nvGrpSpPr>
        <p:grpSpPr bwMode="auto">
          <a:xfrm>
            <a:off x="609600" y="1828800"/>
            <a:ext cx="8204200" cy="3952875"/>
            <a:chOff x="939800" y="2395538"/>
            <a:chExt cx="8204200" cy="3952875"/>
          </a:xfrm>
        </p:grpSpPr>
        <p:sp>
          <p:nvSpPr>
            <p:cNvPr id="97285" name="Text Box 3"/>
            <p:cNvSpPr txBox="1">
              <a:spLocks noChangeArrowheads="1"/>
            </p:cNvSpPr>
            <p:nvPr/>
          </p:nvSpPr>
          <p:spPr bwMode="auto">
            <a:xfrm>
              <a:off x="8001000" y="4572000"/>
              <a:ext cx="1143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a:latin typeface="Times New Roman" pitchFamily="18" charset="0"/>
                </a:rPr>
                <a:t>NNIS Mean</a:t>
              </a:r>
            </a:p>
          </p:txBody>
        </p:sp>
        <p:sp>
          <p:nvSpPr>
            <p:cNvPr id="97286" name="Text Box 4"/>
            <p:cNvSpPr txBox="1">
              <a:spLocks noChangeArrowheads="1"/>
            </p:cNvSpPr>
            <p:nvPr/>
          </p:nvSpPr>
          <p:spPr bwMode="auto">
            <a:xfrm>
              <a:off x="2693988" y="2395538"/>
              <a:ext cx="1143000" cy="3460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latin typeface="Comic Sans MS" pitchFamily="66" charset="0"/>
                </a:rPr>
                <a:t>Education</a:t>
              </a:r>
              <a:endParaRPr lang="en-US" sz="1400">
                <a:latin typeface="Times New Roman" pitchFamily="18" charset="0"/>
              </a:endParaRPr>
            </a:p>
          </p:txBody>
        </p:sp>
        <p:sp>
          <p:nvSpPr>
            <p:cNvPr id="97287" name="Text Box 5"/>
            <p:cNvSpPr txBox="1">
              <a:spLocks noChangeArrowheads="1"/>
            </p:cNvSpPr>
            <p:nvPr/>
          </p:nvSpPr>
          <p:spPr bwMode="auto">
            <a:xfrm>
              <a:off x="3836988" y="2471738"/>
              <a:ext cx="1143000" cy="3460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latin typeface="Comic Sans MS" pitchFamily="66" charset="0"/>
                </a:rPr>
                <a:t>Line Cart</a:t>
              </a:r>
              <a:endParaRPr lang="en-US" sz="1400">
                <a:latin typeface="Times New Roman" pitchFamily="18" charset="0"/>
              </a:endParaRPr>
            </a:p>
          </p:txBody>
        </p:sp>
        <p:sp>
          <p:nvSpPr>
            <p:cNvPr id="97288" name="Text Box 6"/>
            <p:cNvSpPr txBox="1">
              <a:spLocks noChangeArrowheads="1"/>
            </p:cNvSpPr>
            <p:nvPr/>
          </p:nvSpPr>
          <p:spPr bwMode="auto">
            <a:xfrm>
              <a:off x="4979988" y="3081338"/>
              <a:ext cx="1219200" cy="3460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latin typeface="Comic Sans MS" pitchFamily="66" charset="0"/>
                </a:rPr>
                <a:t>Checklist</a:t>
              </a:r>
              <a:endParaRPr lang="en-US" sz="1400">
                <a:latin typeface="Times New Roman" pitchFamily="18" charset="0"/>
              </a:endParaRPr>
            </a:p>
          </p:txBody>
        </p:sp>
        <p:sp>
          <p:nvSpPr>
            <p:cNvPr id="97289" name="Line 7"/>
            <p:cNvSpPr>
              <a:spLocks noChangeShapeType="1"/>
            </p:cNvSpPr>
            <p:nvPr/>
          </p:nvSpPr>
          <p:spPr bwMode="auto">
            <a:xfrm>
              <a:off x="4419600" y="3276600"/>
              <a:ext cx="0" cy="5334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triangle" w="med" len="med"/>
                </a14:hiddenLine>
              </a:ext>
            </a:extLst>
          </p:spPr>
          <p:txBody>
            <a:bodyPr wrap="none" anchor="ctr">
              <a:spAutoFit/>
            </a:bodyPr>
            <a:lstStyle/>
            <a:p>
              <a:endParaRPr lang="en-US"/>
            </a:p>
          </p:txBody>
        </p:sp>
        <p:sp>
          <p:nvSpPr>
            <p:cNvPr id="97290" name="Freeform 8"/>
            <p:cNvSpPr>
              <a:spLocks/>
            </p:cNvSpPr>
            <p:nvPr/>
          </p:nvSpPr>
          <p:spPr bwMode="auto">
            <a:xfrm>
              <a:off x="3303588" y="2700338"/>
              <a:ext cx="74612" cy="873125"/>
            </a:xfrm>
            <a:custGeom>
              <a:avLst/>
              <a:gdLst>
                <a:gd name="T0" fmla="*/ 0 w 1"/>
                <a:gd name="T1" fmla="*/ 0 h 341"/>
                <a:gd name="T2" fmla="*/ 0 w 1"/>
                <a:gd name="T3" fmla="*/ 2147483647 h 341"/>
                <a:gd name="T4" fmla="*/ 0 60000 65536"/>
                <a:gd name="T5" fmla="*/ 0 60000 65536"/>
                <a:gd name="T6" fmla="*/ 0 w 1"/>
                <a:gd name="T7" fmla="*/ 0 h 341"/>
                <a:gd name="T8" fmla="*/ 1 w 1"/>
                <a:gd name="T9" fmla="*/ 341 h 341"/>
              </a:gdLst>
              <a:ahLst/>
              <a:cxnLst>
                <a:cxn ang="T4">
                  <a:pos x="T0" y="T1"/>
                </a:cxn>
                <a:cxn ang="T5">
                  <a:pos x="T2" y="T3"/>
                </a:cxn>
              </a:cxnLst>
              <a:rect l="T6" t="T7" r="T8" b="T9"/>
              <a:pathLst>
                <a:path w="1" h="341">
                  <a:moveTo>
                    <a:pt x="0" y="0"/>
                  </a:moveTo>
                  <a:lnTo>
                    <a:pt x="0" y="341"/>
                  </a:ln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97291" name="Line 9"/>
            <p:cNvSpPr>
              <a:spLocks noChangeShapeType="1"/>
            </p:cNvSpPr>
            <p:nvPr/>
          </p:nvSpPr>
          <p:spPr bwMode="auto">
            <a:xfrm flipH="1">
              <a:off x="4065588" y="2776538"/>
              <a:ext cx="76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97292" name="Line 10"/>
            <p:cNvSpPr>
              <a:spLocks noChangeShapeType="1"/>
            </p:cNvSpPr>
            <p:nvPr/>
          </p:nvSpPr>
          <p:spPr bwMode="auto">
            <a:xfrm>
              <a:off x="5437188" y="346233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97293" name="Line 11"/>
            <p:cNvSpPr>
              <a:spLocks noChangeShapeType="1"/>
            </p:cNvSpPr>
            <p:nvPr/>
          </p:nvSpPr>
          <p:spPr bwMode="auto">
            <a:xfrm>
              <a:off x="1779588" y="4498975"/>
              <a:ext cx="6342062" cy="1588"/>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4" name="Line 12"/>
            <p:cNvSpPr>
              <a:spLocks noChangeShapeType="1"/>
            </p:cNvSpPr>
            <p:nvPr/>
          </p:nvSpPr>
          <p:spPr bwMode="auto">
            <a:xfrm>
              <a:off x="1779588" y="3651250"/>
              <a:ext cx="6342062" cy="1588"/>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5" name="Line 13"/>
            <p:cNvSpPr>
              <a:spLocks noChangeShapeType="1"/>
            </p:cNvSpPr>
            <p:nvPr/>
          </p:nvSpPr>
          <p:spPr bwMode="auto">
            <a:xfrm>
              <a:off x="1779588" y="2790825"/>
              <a:ext cx="6342062" cy="1588"/>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6" name="Line 14"/>
            <p:cNvSpPr>
              <a:spLocks noChangeShapeType="1"/>
            </p:cNvSpPr>
            <p:nvPr/>
          </p:nvSpPr>
          <p:spPr bwMode="auto">
            <a:xfrm>
              <a:off x="1779588" y="2790825"/>
              <a:ext cx="1587" cy="2566988"/>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7" name="Line 15"/>
            <p:cNvSpPr>
              <a:spLocks noChangeShapeType="1"/>
            </p:cNvSpPr>
            <p:nvPr/>
          </p:nvSpPr>
          <p:spPr bwMode="auto">
            <a:xfrm>
              <a:off x="1701800" y="5357813"/>
              <a:ext cx="77788" cy="1587"/>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8" name="Line 16"/>
            <p:cNvSpPr>
              <a:spLocks noChangeShapeType="1"/>
            </p:cNvSpPr>
            <p:nvPr/>
          </p:nvSpPr>
          <p:spPr bwMode="auto">
            <a:xfrm>
              <a:off x="1701800" y="4498975"/>
              <a:ext cx="77788" cy="1588"/>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9" name="Line 17"/>
            <p:cNvSpPr>
              <a:spLocks noChangeShapeType="1"/>
            </p:cNvSpPr>
            <p:nvPr/>
          </p:nvSpPr>
          <p:spPr bwMode="auto">
            <a:xfrm>
              <a:off x="1701800" y="3651250"/>
              <a:ext cx="77788" cy="1588"/>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0" name="Line 18"/>
            <p:cNvSpPr>
              <a:spLocks noChangeShapeType="1"/>
            </p:cNvSpPr>
            <p:nvPr/>
          </p:nvSpPr>
          <p:spPr bwMode="auto">
            <a:xfrm>
              <a:off x="1701800" y="2790825"/>
              <a:ext cx="77788" cy="1588"/>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1" name="Line 19"/>
            <p:cNvSpPr>
              <a:spLocks noChangeShapeType="1"/>
            </p:cNvSpPr>
            <p:nvPr/>
          </p:nvSpPr>
          <p:spPr bwMode="auto">
            <a:xfrm>
              <a:off x="1779588" y="5357813"/>
              <a:ext cx="6342062" cy="1587"/>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2" name="Line 20"/>
            <p:cNvSpPr>
              <a:spLocks noChangeShapeType="1"/>
            </p:cNvSpPr>
            <p:nvPr/>
          </p:nvSpPr>
          <p:spPr bwMode="auto">
            <a:xfrm flipV="1">
              <a:off x="1779588"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3" name="Line 21"/>
            <p:cNvSpPr>
              <a:spLocks noChangeShapeType="1"/>
            </p:cNvSpPr>
            <p:nvPr/>
          </p:nvSpPr>
          <p:spPr bwMode="auto">
            <a:xfrm flipV="1">
              <a:off x="2093913"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4" name="Line 22"/>
            <p:cNvSpPr>
              <a:spLocks noChangeShapeType="1"/>
            </p:cNvSpPr>
            <p:nvPr/>
          </p:nvSpPr>
          <p:spPr bwMode="auto">
            <a:xfrm flipV="1">
              <a:off x="2417763"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5" name="Line 23"/>
            <p:cNvSpPr>
              <a:spLocks noChangeShapeType="1"/>
            </p:cNvSpPr>
            <p:nvPr/>
          </p:nvSpPr>
          <p:spPr bwMode="auto">
            <a:xfrm flipV="1">
              <a:off x="2732088"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6" name="Line 24"/>
            <p:cNvSpPr>
              <a:spLocks noChangeShapeType="1"/>
            </p:cNvSpPr>
            <p:nvPr/>
          </p:nvSpPr>
          <p:spPr bwMode="auto">
            <a:xfrm flipV="1">
              <a:off x="3046413"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7" name="Line 25"/>
            <p:cNvSpPr>
              <a:spLocks noChangeShapeType="1"/>
            </p:cNvSpPr>
            <p:nvPr/>
          </p:nvSpPr>
          <p:spPr bwMode="auto">
            <a:xfrm flipV="1">
              <a:off x="3370263"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8" name="Line 26"/>
            <p:cNvSpPr>
              <a:spLocks noChangeShapeType="1"/>
            </p:cNvSpPr>
            <p:nvPr/>
          </p:nvSpPr>
          <p:spPr bwMode="auto">
            <a:xfrm flipV="1">
              <a:off x="3684588"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9" name="Line 27"/>
            <p:cNvSpPr>
              <a:spLocks noChangeShapeType="1"/>
            </p:cNvSpPr>
            <p:nvPr/>
          </p:nvSpPr>
          <p:spPr bwMode="auto">
            <a:xfrm flipV="1">
              <a:off x="3998913"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0" name="Line 28"/>
            <p:cNvSpPr>
              <a:spLocks noChangeShapeType="1"/>
            </p:cNvSpPr>
            <p:nvPr/>
          </p:nvSpPr>
          <p:spPr bwMode="auto">
            <a:xfrm flipV="1">
              <a:off x="4311650" y="5357813"/>
              <a:ext cx="1588"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1" name="Line 29"/>
            <p:cNvSpPr>
              <a:spLocks noChangeShapeType="1"/>
            </p:cNvSpPr>
            <p:nvPr/>
          </p:nvSpPr>
          <p:spPr bwMode="auto">
            <a:xfrm flipV="1">
              <a:off x="4637088"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2" name="Line 30"/>
            <p:cNvSpPr>
              <a:spLocks noChangeShapeType="1"/>
            </p:cNvSpPr>
            <p:nvPr/>
          </p:nvSpPr>
          <p:spPr bwMode="auto">
            <a:xfrm flipV="1">
              <a:off x="4951413"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3" name="Line 31"/>
            <p:cNvSpPr>
              <a:spLocks noChangeShapeType="1"/>
            </p:cNvSpPr>
            <p:nvPr/>
          </p:nvSpPr>
          <p:spPr bwMode="auto">
            <a:xfrm flipV="1">
              <a:off x="5264150" y="5357813"/>
              <a:ext cx="1588"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4" name="Line 32"/>
            <p:cNvSpPr>
              <a:spLocks noChangeShapeType="1"/>
            </p:cNvSpPr>
            <p:nvPr/>
          </p:nvSpPr>
          <p:spPr bwMode="auto">
            <a:xfrm flipV="1">
              <a:off x="5589588"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5" name="Line 33"/>
            <p:cNvSpPr>
              <a:spLocks noChangeShapeType="1"/>
            </p:cNvSpPr>
            <p:nvPr/>
          </p:nvSpPr>
          <p:spPr bwMode="auto">
            <a:xfrm flipV="1">
              <a:off x="5903913"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6" name="Line 34"/>
            <p:cNvSpPr>
              <a:spLocks noChangeShapeType="1"/>
            </p:cNvSpPr>
            <p:nvPr/>
          </p:nvSpPr>
          <p:spPr bwMode="auto">
            <a:xfrm flipV="1">
              <a:off x="6216650" y="5357813"/>
              <a:ext cx="1588"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7" name="Line 35"/>
            <p:cNvSpPr>
              <a:spLocks noChangeShapeType="1"/>
            </p:cNvSpPr>
            <p:nvPr/>
          </p:nvSpPr>
          <p:spPr bwMode="auto">
            <a:xfrm flipV="1">
              <a:off x="6542088"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8" name="Line 36"/>
            <p:cNvSpPr>
              <a:spLocks noChangeShapeType="1"/>
            </p:cNvSpPr>
            <p:nvPr/>
          </p:nvSpPr>
          <p:spPr bwMode="auto">
            <a:xfrm flipV="1">
              <a:off x="6856413"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9" name="Line 37"/>
            <p:cNvSpPr>
              <a:spLocks noChangeShapeType="1"/>
            </p:cNvSpPr>
            <p:nvPr/>
          </p:nvSpPr>
          <p:spPr bwMode="auto">
            <a:xfrm flipV="1">
              <a:off x="7169150" y="5357813"/>
              <a:ext cx="1588"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20" name="Line 38"/>
            <p:cNvSpPr>
              <a:spLocks noChangeShapeType="1"/>
            </p:cNvSpPr>
            <p:nvPr/>
          </p:nvSpPr>
          <p:spPr bwMode="auto">
            <a:xfrm flipV="1">
              <a:off x="7483475" y="5357813"/>
              <a:ext cx="1588"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21" name="Line 39"/>
            <p:cNvSpPr>
              <a:spLocks noChangeShapeType="1"/>
            </p:cNvSpPr>
            <p:nvPr/>
          </p:nvSpPr>
          <p:spPr bwMode="auto">
            <a:xfrm flipV="1">
              <a:off x="7808913" y="5357813"/>
              <a:ext cx="1587"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22" name="Line 40"/>
            <p:cNvSpPr>
              <a:spLocks noChangeShapeType="1"/>
            </p:cNvSpPr>
            <p:nvPr/>
          </p:nvSpPr>
          <p:spPr bwMode="auto">
            <a:xfrm flipV="1">
              <a:off x="8121650" y="5357813"/>
              <a:ext cx="1588" cy="74612"/>
            </a:xfrm>
            <a:prstGeom prst="line">
              <a:avLst/>
            </a:prstGeom>
            <a:noFill/>
            <a:ln w="1111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23" name="Freeform 41"/>
            <p:cNvSpPr>
              <a:spLocks/>
            </p:cNvSpPr>
            <p:nvPr/>
          </p:nvSpPr>
          <p:spPr bwMode="auto">
            <a:xfrm>
              <a:off x="1963738" y="3048000"/>
              <a:ext cx="6027737" cy="2311400"/>
            </a:xfrm>
            <a:custGeom>
              <a:avLst/>
              <a:gdLst>
                <a:gd name="T0" fmla="*/ 0 w 538"/>
                <a:gd name="T1" fmla="*/ 2147483647 h 218"/>
                <a:gd name="T2" fmla="*/ 2147483647 w 538"/>
                <a:gd name="T3" fmla="*/ 2147483647 h 218"/>
                <a:gd name="T4" fmla="*/ 2147483647 w 538"/>
                <a:gd name="T5" fmla="*/ 2147483647 h 218"/>
                <a:gd name="T6" fmla="*/ 2147483647 w 538"/>
                <a:gd name="T7" fmla="*/ 2147483647 h 218"/>
                <a:gd name="T8" fmla="*/ 2147483647 w 538"/>
                <a:gd name="T9" fmla="*/ 0 h 218"/>
                <a:gd name="T10" fmla="*/ 2147483647 w 538"/>
                <a:gd name="T11" fmla="*/ 2147483647 h 218"/>
                <a:gd name="T12" fmla="*/ 2147483647 w 538"/>
                <a:gd name="T13" fmla="*/ 2147483647 h 218"/>
                <a:gd name="T14" fmla="*/ 2147483647 w 538"/>
                <a:gd name="T15" fmla="*/ 2147483647 h 218"/>
                <a:gd name="T16" fmla="*/ 2147483647 w 538"/>
                <a:gd name="T17" fmla="*/ 2147483647 h 218"/>
                <a:gd name="T18" fmla="*/ 2147483647 w 538"/>
                <a:gd name="T19" fmla="*/ 2147483647 h 218"/>
                <a:gd name="T20" fmla="*/ 2147483647 w 538"/>
                <a:gd name="T21" fmla="*/ 2147483647 h 218"/>
                <a:gd name="T22" fmla="*/ 2147483647 w 538"/>
                <a:gd name="T23" fmla="*/ 2147483647 h 218"/>
                <a:gd name="T24" fmla="*/ 2147483647 w 538"/>
                <a:gd name="T25" fmla="*/ 2147483647 h 218"/>
                <a:gd name="T26" fmla="*/ 2147483647 w 538"/>
                <a:gd name="T27" fmla="*/ 2147483647 h 218"/>
                <a:gd name="T28" fmla="*/ 2147483647 w 538"/>
                <a:gd name="T29" fmla="*/ 2147483647 h 218"/>
                <a:gd name="T30" fmla="*/ 2147483647 w 538"/>
                <a:gd name="T31" fmla="*/ 2147483647 h 218"/>
                <a:gd name="T32" fmla="*/ 2147483647 w 538"/>
                <a:gd name="T33" fmla="*/ 2147483647 h 218"/>
                <a:gd name="T34" fmla="*/ 2147483647 w 538"/>
                <a:gd name="T35" fmla="*/ 2147483647 h 218"/>
                <a:gd name="T36" fmla="*/ 2147483647 w 538"/>
                <a:gd name="T37" fmla="*/ 2147483647 h 218"/>
                <a:gd name="T38" fmla="*/ 2147483647 w 538"/>
                <a:gd name="T39" fmla="*/ 2147483647 h 2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8"/>
                <a:gd name="T61" fmla="*/ 0 h 218"/>
                <a:gd name="T62" fmla="*/ 538 w 538"/>
                <a:gd name="T63" fmla="*/ 218 h 2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8" h="218">
                  <a:moveTo>
                    <a:pt x="0" y="81"/>
                  </a:moveTo>
                  <a:lnTo>
                    <a:pt x="28" y="57"/>
                  </a:lnTo>
                  <a:lnTo>
                    <a:pt x="57" y="156"/>
                  </a:lnTo>
                  <a:lnTo>
                    <a:pt x="85" y="126"/>
                  </a:lnTo>
                  <a:lnTo>
                    <a:pt x="113" y="0"/>
                  </a:lnTo>
                  <a:lnTo>
                    <a:pt x="142" y="152"/>
                  </a:lnTo>
                  <a:lnTo>
                    <a:pt x="170" y="147"/>
                  </a:lnTo>
                  <a:lnTo>
                    <a:pt x="198" y="195"/>
                  </a:lnTo>
                  <a:lnTo>
                    <a:pt x="227" y="194"/>
                  </a:lnTo>
                  <a:lnTo>
                    <a:pt x="255" y="172"/>
                  </a:lnTo>
                  <a:lnTo>
                    <a:pt x="283" y="192"/>
                  </a:lnTo>
                  <a:lnTo>
                    <a:pt x="311" y="113"/>
                  </a:lnTo>
                  <a:lnTo>
                    <a:pt x="340" y="173"/>
                  </a:lnTo>
                  <a:lnTo>
                    <a:pt x="368" y="193"/>
                  </a:lnTo>
                  <a:lnTo>
                    <a:pt x="396" y="198"/>
                  </a:lnTo>
                  <a:lnTo>
                    <a:pt x="425" y="218"/>
                  </a:lnTo>
                  <a:lnTo>
                    <a:pt x="453" y="218"/>
                  </a:lnTo>
                  <a:lnTo>
                    <a:pt x="481" y="218"/>
                  </a:lnTo>
                  <a:lnTo>
                    <a:pt x="510" y="218"/>
                  </a:lnTo>
                  <a:lnTo>
                    <a:pt x="538" y="218"/>
                  </a:lnTo>
                </a:path>
              </a:pathLst>
            </a:custGeom>
            <a:noFill/>
            <a:ln w="3333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324" name="Rectangle 42"/>
            <p:cNvSpPr>
              <a:spLocks noChangeArrowheads="1"/>
            </p:cNvSpPr>
            <p:nvPr/>
          </p:nvSpPr>
          <p:spPr bwMode="auto">
            <a:xfrm>
              <a:off x="193675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25" name="Rectangle 43"/>
            <p:cNvSpPr>
              <a:spLocks noChangeArrowheads="1"/>
            </p:cNvSpPr>
            <p:nvPr/>
          </p:nvSpPr>
          <p:spPr bwMode="auto">
            <a:xfrm>
              <a:off x="2003425"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26" name="Rectangle 44"/>
            <p:cNvSpPr>
              <a:spLocks noChangeArrowheads="1"/>
            </p:cNvSpPr>
            <p:nvPr/>
          </p:nvSpPr>
          <p:spPr bwMode="auto">
            <a:xfrm>
              <a:off x="207168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27" name="Rectangle 45"/>
            <p:cNvSpPr>
              <a:spLocks noChangeArrowheads="1"/>
            </p:cNvSpPr>
            <p:nvPr/>
          </p:nvSpPr>
          <p:spPr bwMode="auto">
            <a:xfrm>
              <a:off x="213836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28" name="Rectangle 46"/>
            <p:cNvSpPr>
              <a:spLocks noChangeArrowheads="1"/>
            </p:cNvSpPr>
            <p:nvPr/>
          </p:nvSpPr>
          <p:spPr bwMode="auto">
            <a:xfrm>
              <a:off x="220503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29" name="Rectangle 47"/>
            <p:cNvSpPr>
              <a:spLocks noChangeArrowheads="1"/>
            </p:cNvSpPr>
            <p:nvPr/>
          </p:nvSpPr>
          <p:spPr bwMode="auto">
            <a:xfrm>
              <a:off x="227330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30" name="Rectangle 48"/>
            <p:cNvSpPr>
              <a:spLocks noChangeArrowheads="1"/>
            </p:cNvSpPr>
            <p:nvPr/>
          </p:nvSpPr>
          <p:spPr bwMode="auto">
            <a:xfrm>
              <a:off x="2339975"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31" name="Rectangle 49"/>
            <p:cNvSpPr>
              <a:spLocks noChangeArrowheads="1"/>
            </p:cNvSpPr>
            <p:nvPr/>
          </p:nvSpPr>
          <p:spPr bwMode="auto">
            <a:xfrm>
              <a:off x="240665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32" name="Rectangle 50"/>
            <p:cNvSpPr>
              <a:spLocks noChangeArrowheads="1"/>
            </p:cNvSpPr>
            <p:nvPr/>
          </p:nvSpPr>
          <p:spPr bwMode="auto">
            <a:xfrm>
              <a:off x="247491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33" name="Rectangle 51"/>
            <p:cNvSpPr>
              <a:spLocks noChangeArrowheads="1"/>
            </p:cNvSpPr>
            <p:nvPr/>
          </p:nvSpPr>
          <p:spPr bwMode="auto">
            <a:xfrm>
              <a:off x="254158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34" name="Rectangle 52"/>
            <p:cNvSpPr>
              <a:spLocks noChangeArrowheads="1"/>
            </p:cNvSpPr>
            <p:nvPr/>
          </p:nvSpPr>
          <p:spPr bwMode="auto">
            <a:xfrm>
              <a:off x="260826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35" name="Rectangle 53"/>
            <p:cNvSpPr>
              <a:spLocks noChangeArrowheads="1"/>
            </p:cNvSpPr>
            <p:nvPr/>
          </p:nvSpPr>
          <p:spPr bwMode="auto">
            <a:xfrm>
              <a:off x="2676525"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36" name="Rectangle 54"/>
            <p:cNvSpPr>
              <a:spLocks noChangeArrowheads="1"/>
            </p:cNvSpPr>
            <p:nvPr/>
          </p:nvSpPr>
          <p:spPr bwMode="auto">
            <a:xfrm>
              <a:off x="274320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37" name="Rectangle 55"/>
            <p:cNvSpPr>
              <a:spLocks noChangeArrowheads="1"/>
            </p:cNvSpPr>
            <p:nvPr/>
          </p:nvSpPr>
          <p:spPr bwMode="auto">
            <a:xfrm>
              <a:off x="2809875" y="4213225"/>
              <a:ext cx="23813" cy="9525"/>
            </a:xfrm>
            <a:prstGeom prst="rect">
              <a:avLst/>
            </a:prstGeom>
            <a:solidFill>
              <a:srgbClr val="000000"/>
            </a:solidFill>
            <a:ln w="9525">
              <a:solidFill>
                <a:schemeClr val="tx1"/>
              </a:solidFill>
              <a:miter lim="800000"/>
              <a:headEnd/>
              <a:tailEnd/>
            </a:ln>
          </p:spPr>
          <p:txBody>
            <a:bodyPr/>
            <a:lstStyle/>
            <a:p>
              <a:endParaRPr lang="en-US"/>
            </a:p>
          </p:txBody>
        </p:sp>
        <p:sp>
          <p:nvSpPr>
            <p:cNvPr id="97338" name="Rectangle 56"/>
            <p:cNvSpPr>
              <a:spLocks noChangeArrowheads="1"/>
            </p:cNvSpPr>
            <p:nvPr/>
          </p:nvSpPr>
          <p:spPr bwMode="auto">
            <a:xfrm>
              <a:off x="2878138" y="4213225"/>
              <a:ext cx="11112" cy="9525"/>
            </a:xfrm>
            <a:prstGeom prst="rect">
              <a:avLst/>
            </a:prstGeom>
            <a:solidFill>
              <a:srgbClr val="000000"/>
            </a:solidFill>
            <a:ln w="9525">
              <a:solidFill>
                <a:schemeClr val="tx1"/>
              </a:solidFill>
              <a:miter lim="800000"/>
              <a:headEnd/>
              <a:tailEnd/>
            </a:ln>
          </p:spPr>
          <p:txBody>
            <a:bodyPr/>
            <a:lstStyle/>
            <a:p>
              <a:endParaRPr lang="en-US"/>
            </a:p>
          </p:txBody>
        </p:sp>
        <p:sp>
          <p:nvSpPr>
            <p:cNvPr id="97339" name="Rectangle 57"/>
            <p:cNvSpPr>
              <a:spLocks noChangeArrowheads="1"/>
            </p:cNvSpPr>
            <p:nvPr/>
          </p:nvSpPr>
          <p:spPr bwMode="auto">
            <a:xfrm>
              <a:off x="2889250" y="4213225"/>
              <a:ext cx="11113" cy="9525"/>
            </a:xfrm>
            <a:prstGeom prst="rect">
              <a:avLst/>
            </a:prstGeom>
            <a:solidFill>
              <a:srgbClr val="000000"/>
            </a:solidFill>
            <a:ln w="9525">
              <a:solidFill>
                <a:schemeClr val="tx1"/>
              </a:solidFill>
              <a:miter lim="800000"/>
              <a:headEnd/>
              <a:tailEnd/>
            </a:ln>
          </p:spPr>
          <p:txBody>
            <a:bodyPr/>
            <a:lstStyle/>
            <a:p>
              <a:endParaRPr lang="en-US"/>
            </a:p>
          </p:txBody>
        </p:sp>
        <p:sp>
          <p:nvSpPr>
            <p:cNvPr id="97340" name="Rectangle 58"/>
            <p:cNvSpPr>
              <a:spLocks noChangeArrowheads="1"/>
            </p:cNvSpPr>
            <p:nvPr/>
          </p:nvSpPr>
          <p:spPr bwMode="auto">
            <a:xfrm>
              <a:off x="294481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41" name="Rectangle 59"/>
            <p:cNvSpPr>
              <a:spLocks noChangeArrowheads="1"/>
            </p:cNvSpPr>
            <p:nvPr/>
          </p:nvSpPr>
          <p:spPr bwMode="auto">
            <a:xfrm>
              <a:off x="3011488" y="4213225"/>
              <a:ext cx="23812" cy="9525"/>
            </a:xfrm>
            <a:prstGeom prst="rect">
              <a:avLst/>
            </a:prstGeom>
            <a:solidFill>
              <a:srgbClr val="000000"/>
            </a:solidFill>
            <a:ln w="9525">
              <a:solidFill>
                <a:schemeClr val="tx1"/>
              </a:solidFill>
              <a:miter lim="800000"/>
              <a:headEnd/>
              <a:tailEnd/>
            </a:ln>
          </p:spPr>
          <p:txBody>
            <a:bodyPr/>
            <a:lstStyle/>
            <a:p>
              <a:endParaRPr lang="en-US"/>
            </a:p>
          </p:txBody>
        </p:sp>
        <p:sp>
          <p:nvSpPr>
            <p:cNvPr id="97342" name="Rectangle 60"/>
            <p:cNvSpPr>
              <a:spLocks noChangeArrowheads="1"/>
            </p:cNvSpPr>
            <p:nvPr/>
          </p:nvSpPr>
          <p:spPr bwMode="auto">
            <a:xfrm>
              <a:off x="307975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43" name="Rectangle 61"/>
            <p:cNvSpPr>
              <a:spLocks noChangeArrowheads="1"/>
            </p:cNvSpPr>
            <p:nvPr/>
          </p:nvSpPr>
          <p:spPr bwMode="auto">
            <a:xfrm>
              <a:off x="3146425"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44" name="Rectangle 62"/>
            <p:cNvSpPr>
              <a:spLocks noChangeArrowheads="1"/>
            </p:cNvSpPr>
            <p:nvPr/>
          </p:nvSpPr>
          <p:spPr bwMode="auto">
            <a:xfrm>
              <a:off x="321468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45" name="Rectangle 63"/>
            <p:cNvSpPr>
              <a:spLocks noChangeArrowheads="1"/>
            </p:cNvSpPr>
            <p:nvPr/>
          </p:nvSpPr>
          <p:spPr bwMode="auto">
            <a:xfrm>
              <a:off x="328136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46" name="Rectangle 64"/>
            <p:cNvSpPr>
              <a:spLocks noChangeArrowheads="1"/>
            </p:cNvSpPr>
            <p:nvPr/>
          </p:nvSpPr>
          <p:spPr bwMode="auto">
            <a:xfrm>
              <a:off x="334803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47" name="Rectangle 65"/>
            <p:cNvSpPr>
              <a:spLocks noChangeArrowheads="1"/>
            </p:cNvSpPr>
            <p:nvPr/>
          </p:nvSpPr>
          <p:spPr bwMode="auto">
            <a:xfrm>
              <a:off x="341630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48" name="Rectangle 66"/>
            <p:cNvSpPr>
              <a:spLocks noChangeArrowheads="1"/>
            </p:cNvSpPr>
            <p:nvPr/>
          </p:nvSpPr>
          <p:spPr bwMode="auto">
            <a:xfrm>
              <a:off x="3482975"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49" name="Rectangle 67"/>
            <p:cNvSpPr>
              <a:spLocks noChangeArrowheads="1"/>
            </p:cNvSpPr>
            <p:nvPr/>
          </p:nvSpPr>
          <p:spPr bwMode="auto">
            <a:xfrm>
              <a:off x="354965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50" name="Rectangle 68"/>
            <p:cNvSpPr>
              <a:spLocks noChangeArrowheads="1"/>
            </p:cNvSpPr>
            <p:nvPr/>
          </p:nvSpPr>
          <p:spPr bwMode="auto">
            <a:xfrm>
              <a:off x="361791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51" name="Rectangle 69"/>
            <p:cNvSpPr>
              <a:spLocks noChangeArrowheads="1"/>
            </p:cNvSpPr>
            <p:nvPr/>
          </p:nvSpPr>
          <p:spPr bwMode="auto">
            <a:xfrm>
              <a:off x="368458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52" name="Rectangle 70"/>
            <p:cNvSpPr>
              <a:spLocks noChangeArrowheads="1"/>
            </p:cNvSpPr>
            <p:nvPr/>
          </p:nvSpPr>
          <p:spPr bwMode="auto">
            <a:xfrm>
              <a:off x="375126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53" name="Rectangle 71"/>
            <p:cNvSpPr>
              <a:spLocks noChangeArrowheads="1"/>
            </p:cNvSpPr>
            <p:nvPr/>
          </p:nvSpPr>
          <p:spPr bwMode="auto">
            <a:xfrm>
              <a:off x="3819525"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54" name="Rectangle 72"/>
            <p:cNvSpPr>
              <a:spLocks noChangeArrowheads="1"/>
            </p:cNvSpPr>
            <p:nvPr/>
          </p:nvSpPr>
          <p:spPr bwMode="auto">
            <a:xfrm>
              <a:off x="388620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55" name="Rectangle 73"/>
            <p:cNvSpPr>
              <a:spLocks noChangeArrowheads="1"/>
            </p:cNvSpPr>
            <p:nvPr/>
          </p:nvSpPr>
          <p:spPr bwMode="auto">
            <a:xfrm>
              <a:off x="3952875" y="4213225"/>
              <a:ext cx="23813" cy="9525"/>
            </a:xfrm>
            <a:prstGeom prst="rect">
              <a:avLst/>
            </a:prstGeom>
            <a:solidFill>
              <a:srgbClr val="000000"/>
            </a:solidFill>
            <a:ln w="9525">
              <a:solidFill>
                <a:schemeClr val="tx1"/>
              </a:solidFill>
              <a:miter lim="800000"/>
              <a:headEnd/>
              <a:tailEnd/>
            </a:ln>
          </p:spPr>
          <p:txBody>
            <a:bodyPr/>
            <a:lstStyle/>
            <a:p>
              <a:endParaRPr lang="en-US"/>
            </a:p>
          </p:txBody>
        </p:sp>
        <p:sp>
          <p:nvSpPr>
            <p:cNvPr id="97356" name="Rectangle 74"/>
            <p:cNvSpPr>
              <a:spLocks noChangeArrowheads="1"/>
            </p:cNvSpPr>
            <p:nvPr/>
          </p:nvSpPr>
          <p:spPr bwMode="auto">
            <a:xfrm>
              <a:off x="402113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57" name="Rectangle 75"/>
            <p:cNvSpPr>
              <a:spLocks noChangeArrowheads="1"/>
            </p:cNvSpPr>
            <p:nvPr/>
          </p:nvSpPr>
          <p:spPr bwMode="auto">
            <a:xfrm>
              <a:off x="408781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58" name="Rectangle 76"/>
            <p:cNvSpPr>
              <a:spLocks noChangeArrowheads="1"/>
            </p:cNvSpPr>
            <p:nvPr/>
          </p:nvSpPr>
          <p:spPr bwMode="auto">
            <a:xfrm>
              <a:off x="4154488" y="4213225"/>
              <a:ext cx="23812" cy="9525"/>
            </a:xfrm>
            <a:prstGeom prst="rect">
              <a:avLst/>
            </a:prstGeom>
            <a:solidFill>
              <a:srgbClr val="000000"/>
            </a:solidFill>
            <a:ln w="9525">
              <a:solidFill>
                <a:schemeClr val="tx1"/>
              </a:solidFill>
              <a:miter lim="800000"/>
              <a:headEnd/>
              <a:tailEnd/>
            </a:ln>
          </p:spPr>
          <p:txBody>
            <a:bodyPr/>
            <a:lstStyle/>
            <a:p>
              <a:endParaRPr lang="en-US"/>
            </a:p>
          </p:txBody>
        </p:sp>
        <p:sp>
          <p:nvSpPr>
            <p:cNvPr id="97359" name="Rectangle 77"/>
            <p:cNvSpPr>
              <a:spLocks noChangeArrowheads="1"/>
            </p:cNvSpPr>
            <p:nvPr/>
          </p:nvSpPr>
          <p:spPr bwMode="auto">
            <a:xfrm>
              <a:off x="422275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60" name="Rectangle 78"/>
            <p:cNvSpPr>
              <a:spLocks noChangeArrowheads="1"/>
            </p:cNvSpPr>
            <p:nvPr/>
          </p:nvSpPr>
          <p:spPr bwMode="auto">
            <a:xfrm>
              <a:off x="4289425"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61" name="Rectangle 79"/>
            <p:cNvSpPr>
              <a:spLocks noChangeArrowheads="1"/>
            </p:cNvSpPr>
            <p:nvPr/>
          </p:nvSpPr>
          <p:spPr bwMode="auto">
            <a:xfrm>
              <a:off x="435768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62" name="Rectangle 80"/>
            <p:cNvSpPr>
              <a:spLocks noChangeArrowheads="1"/>
            </p:cNvSpPr>
            <p:nvPr/>
          </p:nvSpPr>
          <p:spPr bwMode="auto">
            <a:xfrm>
              <a:off x="442436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63" name="Rectangle 81"/>
            <p:cNvSpPr>
              <a:spLocks noChangeArrowheads="1"/>
            </p:cNvSpPr>
            <p:nvPr/>
          </p:nvSpPr>
          <p:spPr bwMode="auto">
            <a:xfrm>
              <a:off x="449103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64" name="Rectangle 82"/>
            <p:cNvSpPr>
              <a:spLocks noChangeArrowheads="1"/>
            </p:cNvSpPr>
            <p:nvPr/>
          </p:nvSpPr>
          <p:spPr bwMode="auto">
            <a:xfrm>
              <a:off x="455930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65" name="Rectangle 83"/>
            <p:cNvSpPr>
              <a:spLocks noChangeArrowheads="1"/>
            </p:cNvSpPr>
            <p:nvPr/>
          </p:nvSpPr>
          <p:spPr bwMode="auto">
            <a:xfrm>
              <a:off x="4625975"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66" name="Rectangle 84"/>
            <p:cNvSpPr>
              <a:spLocks noChangeArrowheads="1"/>
            </p:cNvSpPr>
            <p:nvPr/>
          </p:nvSpPr>
          <p:spPr bwMode="auto">
            <a:xfrm>
              <a:off x="469265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67" name="Rectangle 85"/>
            <p:cNvSpPr>
              <a:spLocks noChangeArrowheads="1"/>
            </p:cNvSpPr>
            <p:nvPr/>
          </p:nvSpPr>
          <p:spPr bwMode="auto">
            <a:xfrm>
              <a:off x="476091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68" name="Rectangle 86"/>
            <p:cNvSpPr>
              <a:spLocks noChangeArrowheads="1"/>
            </p:cNvSpPr>
            <p:nvPr/>
          </p:nvSpPr>
          <p:spPr bwMode="auto">
            <a:xfrm>
              <a:off x="482758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69" name="Rectangle 87"/>
            <p:cNvSpPr>
              <a:spLocks noChangeArrowheads="1"/>
            </p:cNvSpPr>
            <p:nvPr/>
          </p:nvSpPr>
          <p:spPr bwMode="auto">
            <a:xfrm>
              <a:off x="489426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70" name="Rectangle 88"/>
            <p:cNvSpPr>
              <a:spLocks noChangeArrowheads="1"/>
            </p:cNvSpPr>
            <p:nvPr/>
          </p:nvSpPr>
          <p:spPr bwMode="auto">
            <a:xfrm>
              <a:off x="4962525"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71" name="Rectangle 89"/>
            <p:cNvSpPr>
              <a:spLocks noChangeArrowheads="1"/>
            </p:cNvSpPr>
            <p:nvPr/>
          </p:nvSpPr>
          <p:spPr bwMode="auto">
            <a:xfrm>
              <a:off x="502920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72" name="Rectangle 90"/>
            <p:cNvSpPr>
              <a:spLocks noChangeArrowheads="1"/>
            </p:cNvSpPr>
            <p:nvPr/>
          </p:nvSpPr>
          <p:spPr bwMode="auto">
            <a:xfrm>
              <a:off x="5095875" y="4213225"/>
              <a:ext cx="11113" cy="9525"/>
            </a:xfrm>
            <a:prstGeom prst="rect">
              <a:avLst/>
            </a:prstGeom>
            <a:solidFill>
              <a:srgbClr val="000000"/>
            </a:solidFill>
            <a:ln w="9525">
              <a:solidFill>
                <a:schemeClr val="tx1"/>
              </a:solidFill>
              <a:miter lim="800000"/>
              <a:headEnd/>
              <a:tailEnd/>
            </a:ln>
          </p:spPr>
          <p:txBody>
            <a:bodyPr/>
            <a:lstStyle/>
            <a:p>
              <a:endParaRPr lang="en-US"/>
            </a:p>
          </p:txBody>
        </p:sp>
        <p:sp>
          <p:nvSpPr>
            <p:cNvPr id="97373" name="Rectangle 91"/>
            <p:cNvSpPr>
              <a:spLocks noChangeArrowheads="1"/>
            </p:cNvSpPr>
            <p:nvPr/>
          </p:nvSpPr>
          <p:spPr bwMode="auto">
            <a:xfrm>
              <a:off x="5106988" y="4213225"/>
              <a:ext cx="12700" cy="9525"/>
            </a:xfrm>
            <a:prstGeom prst="rect">
              <a:avLst/>
            </a:prstGeom>
            <a:solidFill>
              <a:srgbClr val="000000"/>
            </a:solidFill>
            <a:ln w="9525">
              <a:solidFill>
                <a:schemeClr val="tx1"/>
              </a:solidFill>
              <a:miter lim="800000"/>
              <a:headEnd/>
              <a:tailEnd/>
            </a:ln>
          </p:spPr>
          <p:txBody>
            <a:bodyPr/>
            <a:lstStyle/>
            <a:p>
              <a:endParaRPr lang="en-US"/>
            </a:p>
          </p:txBody>
        </p:sp>
        <p:sp>
          <p:nvSpPr>
            <p:cNvPr id="97374" name="Rectangle 92"/>
            <p:cNvSpPr>
              <a:spLocks noChangeArrowheads="1"/>
            </p:cNvSpPr>
            <p:nvPr/>
          </p:nvSpPr>
          <p:spPr bwMode="auto">
            <a:xfrm>
              <a:off x="5164138"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75" name="Rectangle 93"/>
            <p:cNvSpPr>
              <a:spLocks noChangeArrowheads="1"/>
            </p:cNvSpPr>
            <p:nvPr/>
          </p:nvSpPr>
          <p:spPr bwMode="auto">
            <a:xfrm>
              <a:off x="5230813"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76" name="Rectangle 94"/>
            <p:cNvSpPr>
              <a:spLocks noChangeArrowheads="1"/>
            </p:cNvSpPr>
            <p:nvPr/>
          </p:nvSpPr>
          <p:spPr bwMode="auto">
            <a:xfrm>
              <a:off x="5297488" y="4213225"/>
              <a:ext cx="23812" cy="9525"/>
            </a:xfrm>
            <a:prstGeom prst="rect">
              <a:avLst/>
            </a:prstGeom>
            <a:solidFill>
              <a:srgbClr val="000000"/>
            </a:solidFill>
            <a:ln w="9525">
              <a:solidFill>
                <a:schemeClr val="tx1"/>
              </a:solidFill>
              <a:miter lim="800000"/>
              <a:headEnd/>
              <a:tailEnd/>
            </a:ln>
          </p:spPr>
          <p:txBody>
            <a:bodyPr/>
            <a:lstStyle/>
            <a:p>
              <a:endParaRPr lang="en-US"/>
            </a:p>
          </p:txBody>
        </p:sp>
        <p:sp>
          <p:nvSpPr>
            <p:cNvPr id="97377" name="Rectangle 95"/>
            <p:cNvSpPr>
              <a:spLocks noChangeArrowheads="1"/>
            </p:cNvSpPr>
            <p:nvPr/>
          </p:nvSpPr>
          <p:spPr bwMode="auto">
            <a:xfrm>
              <a:off x="5365750" y="4213225"/>
              <a:ext cx="22225" cy="9525"/>
            </a:xfrm>
            <a:prstGeom prst="rect">
              <a:avLst/>
            </a:prstGeom>
            <a:solidFill>
              <a:srgbClr val="000000"/>
            </a:solidFill>
            <a:ln w="9525">
              <a:solidFill>
                <a:schemeClr val="tx1"/>
              </a:solidFill>
              <a:miter lim="800000"/>
              <a:headEnd/>
              <a:tailEnd/>
            </a:ln>
          </p:spPr>
          <p:txBody>
            <a:bodyPr/>
            <a:lstStyle/>
            <a:p>
              <a:endParaRPr lang="en-US"/>
            </a:p>
          </p:txBody>
        </p:sp>
        <p:sp>
          <p:nvSpPr>
            <p:cNvPr id="97378" name="Freeform 96"/>
            <p:cNvSpPr>
              <a:spLocks/>
            </p:cNvSpPr>
            <p:nvPr/>
          </p:nvSpPr>
          <p:spPr bwMode="auto">
            <a:xfrm>
              <a:off x="5421313" y="4233863"/>
              <a:ext cx="22225" cy="20637"/>
            </a:xfrm>
            <a:custGeom>
              <a:avLst/>
              <a:gdLst>
                <a:gd name="T0" fmla="*/ 2147483647 w 14"/>
                <a:gd name="T1" fmla="*/ 0 h 13"/>
                <a:gd name="T2" fmla="*/ 2147483647 w 14"/>
                <a:gd name="T3" fmla="*/ 2147483647 h 13"/>
                <a:gd name="T4" fmla="*/ 2147483647 w 14"/>
                <a:gd name="T5" fmla="*/ 2147483647 h 13"/>
                <a:gd name="T6" fmla="*/ 0 w 14"/>
                <a:gd name="T7" fmla="*/ 0 h 13"/>
                <a:gd name="T8" fmla="*/ 2147483647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7" y="0"/>
                  </a:moveTo>
                  <a:lnTo>
                    <a:pt x="14" y="13"/>
                  </a:lnTo>
                  <a:lnTo>
                    <a:pt x="7" y="13"/>
                  </a:lnTo>
                  <a:lnTo>
                    <a:pt x="0" y="0"/>
                  </a:lnTo>
                  <a:lnTo>
                    <a:pt x="7" y="0"/>
                  </a:lnTo>
                  <a:close/>
                </a:path>
              </a:pathLst>
            </a:custGeom>
            <a:solidFill>
              <a:srgbClr val="000000"/>
            </a:solidFill>
            <a:ln w="9525">
              <a:solidFill>
                <a:schemeClr val="tx1"/>
              </a:solidFill>
              <a:round/>
              <a:headEnd/>
              <a:tailEnd/>
            </a:ln>
          </p:spPr>
          <p:txBody>
            <a:bodyPr/>
            <a:lstStyle/>
            <a:p>
              <a:endParaRPr lang="en-US"/>
            </a:p>
          </p:txBody>
        </p:sp>
        <p:sp>
          <p:nvSpPr>
            <p:cNvPr id="97379" name="Rectangle 97"/>
            <p:cNvSpPr>
              <a:spLocks noChangeArrowheads="1"/>
            </p:cNvSpPr>
            <p:nvPr/>
          </p:nvSpPr>
          <p:spPr bwMode="auto">
            <a:xfrm>
              <a:off x="5443538" y="4297363"/>
              <a:ext cx="11112" cy="20637"/>
            </a:xfrm>
            <a:prstGeom prst="rect">
              <a:avLst/>
            </a:prstGeom>
            <a:solidFill>
              <a:srgbClr val="000000"/>
            </a:solidFill>
            <a:ln w="9525">
              <a:solidFill>
                <a:schemeClr val="tx1"/>
              </a:solidFill>
              <a:miter lim="800000"/>
              <a:headEnd/>
              <a:tailEnd/>
            </a:ln>
          </p:spPr>
          <p:txBody>
            <a:bodyPr/>
            <a:lstStyle/>
            <a:p>
              <a:endParaRPr lang="en-US"/>
            </a:p>
          </p:txBody>
        </p:sp>
        <p:sp>
          <p:nvSpPr>
            <p:cNvPr id="97380" name="Freeform 98"/>
            <p:cNvSpPr>
              <a:spLocks/>
            </p:cNvSpPr>
            <p:nvPr/>
          </p:nvSpPr>
          <p:spPr bwMode="auto">
            <a:xfrm>
              <a:off x="5454650" y="4360863"/>
              <a:ext cx="22225" cy="20637"/>
            </a:xfrm>
            <a:custGeom>
              <a:avLst/>
              <a:gdLst>
                <a:gd name="T0" fmla="*/ 2147483647 w 14"/>
                <a:gd name="T1" fmla="*/ 0 h 13"/>
                <a:gd name="T2" fmla="*/ 2147483647 w 14"/>
                <a:gd name="T3" fmla="*/ 2147483647 h 13"/>
                <a:gd name="T4" fmla="*/ 2147483647 w 14"/>
                <a:gd name="T5" fmla="*/ 2147483647 h 13"/>
                <a:gd name="T6" fmla="*/ 0 w 14"/>
                <a:gd name="T7" fmla="*/ 0 h 13"/>
                <a:gd name="T8" fmla="*/ 2147483647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7" y="0"/>
                  </a:moveTo>
                  <a:lnTo>
                    <a:pt x="14" y="13"/>
                  </a:lnTo>
                  <a:lnTo>
                    <a:pt x="7" y="13"/>
                  </a:lnTo>
                  <a:lnTo>
                    <a:pt x="0" y="0"/>
                  </a:lnTo>
                  <a:lnTo>
                    <a:pt x="7" y="0"/>
                  </a:lnTo>
                  <a:close/>
                </a:path>
              </a:pathLst>
            </a:custGeom>
            <a:solidFill>
              <a:srgbClr val="000000"/>
            </a:solidFill>
            <a:ln w="9525">
              <a:solidFill>
                <a:schemeClr val="tx1"/>
              </a:solidFill>
              <a:round/>
              <a:headEnd/>
              <a:tailEnd/>
            </a:ln>
          </p:spPr>
          <p:txBody>
            <a:bodyPr/>
            <a:lstStyle/>
            <a:p>
              <a:endParaRPr lang="en-US"/>
            </a:p>
          </p:txBody>
        </p:sp>
        <p:sp>
          <p:nvSpPr>
            <p:cNvPr id="97381" name="Freeform 99"/>
            <p:cNvSpPr>
              <a:spLocks/>
            </p:cNvSpPr>
            <p:nvPr/>
          </p:nvSpPr>
          <p:spPr bwMode="auto">
            <a:xfrm>
              <a:off x="5476875" y="4414838"/>
              <a:ext cx="23813" cy="20637"/>
            </a:xfrm>
            <a:custGeom>
              <a:avLst/>
              <a:gdLst>
                <a:gd name="T0" fmla="*/ 2147483647 w 15"/>
                <a:gd name="T1" fmla="*/ 0 h 13"/>
                <a:gd name="T2" fmla="*/ 2147483647 w 15"/>
                <a:gd name="T3" fmla="*/ 2147483647 h 13"/>
                <a:gd name="T4" fmla="*/ 2147483647 w 15"/>
                <a:gd name="T5" fmla="*/ 2147483647 h 13"/>
                <a:gd name="T6" fmla="*/ 0 w 15"/>
                <a:gd name="T7" fmla="*/ 0 h 13"/>
                <a:gd name="T8" fmla="*/ 2147483647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7" y="0"/>
                  </a:moveTo>
                  <a:lnTo>
                    <a:pt x="15" y="13"/>
                  </a:lnTo>
                  <a:lnTo>
                    <a:pt x="7" y="13"/>
                  </a:lnTo>
                  <a:lnTo>
                    <a:pt x="0" y="0"/>
                  </a:lnTo>
                  <a:lnTo>
                    <a:pt x="7" y="0"/>
                  </a:lnTo>
                  <a:close/>
                </a:path>
              </a:pathLst>
            </a:custGeom>
            <a:solidFill>
              <a:srgbClr val="000000"/>
            </a:solidFill>
            <a:ln w="9525">
              <a:solidFill>
                <a:schemeClr val="tx1"/>
              </a:solidFill>
              <a:round/>
              <a:headEnd/>
              <a:tailEnd/>
            </a:ln>
          </p:spPr>
          <p:txBody>
            <a:bodyPr/>
            <a:lstStyle/>
            <a:p>
              <a:endParaRPr lang="en-US"/>
            </a:p>
          </p:txBody>
        </p:sp>
        <p:sp>
          <p:nvSpPr>
            <p:cNvPr id="97382" name="Rectangle 100"/>
            <p:cNvSpPr>
              <a:spLocks noChangeArrowheads="1"/>
            </p:cNvSpPr>
            <p:nvPr/>
          </p:nvSpPr>
          <p:spPr bwMode="auto">
            <a:xfrm>
              <a:off x="5500688" y="4478338"/>
              <a:ext cx="11112" cy="20637"/>
            </a:xfrm>
            <a:prstGeom prst="rect">
              <a:avLst/>
            </a:prstGeom>
            <a:solidFill>
              <a:srgbClr val="000000"/>
            </a:solidFill>
            <a:ln w="9525">
              <a:solidFill>
                <a:schemeClr val="tx1"/>
              </a:solidFill>
              <a:miter lim="800000"/>
              <a:headEnd/>
              <a:tailEnd/>
            </a:ln>
          </p:spPr>
          <p:txBody>
            <a:bodyPr/>
            <a:lstStyle/>
            <a:p>
              <a:endParaRPr lang="en-US"/>
            </a:p>
          </p:txBody>
        </p:sp>
        <p:sp>
          <p:nvSpPr>
            <p:cNvPr id="97383" name="Freeform 101"/>
            <p:cNvSpPr>
              <a:spLocks/>
            </p:cNvSpPr>
            <p:nvPr/>
          </p:nvSpPr>
          <p:spPr bwMode="auto">
            <a:xfrm>
              <a:off x="5511800" y="4541838"/>
              <a:ext cx="22225" cy="20637"/>
            </a:xfrm>
            <a:custGeom>
              <a:avLst/>
              <a:gdLst>
                <a:gd name="T0" fmla="*/ 2147483647 w 14"/>
                <a:gd name="T1" fmla="*/ 0 h 13"/>
                <a:gd name="T2" fmla="*/ 2147483647 w 14"/>
                <a:gd name="T3" fmla="*/ 2147483647 h 13"/>
                <a:gd name="T4" fmla="*/ 2147483647 w 14"/>
                <a:gd name="T5" fmla="*/ 2147483647 h 13"/>
                <a:gd name="T6" fmla="*/ 0 w 14"/>
                <a:gd name="T7" fmla="*/ 0 h 13"/>
                <a:gd name="T8" fmla="*/ 2147483647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7" y="0"/>
                  </a:moveTo>
                  <a:lnTo>
                    <a:pt x="14" y="13"/>
                  </a:lnTo>
                  <a:lnTo>
                    <a:pt x="7" y="13"/>
                  </a:lnTo>
                  <a:lnTo>
                    <a:pt x="0" y="0"/>
                  </a:lnTo>
                  <a:lnTo>
                    <a:pt x="7" y="0"/>
                  </a:lnTo>
                  <a:close/>
                </a:path>
              </a:pathLst>
            </a:custGeom>
            <a:solidFill>
              <a:srgbClr val="000000"/>
            </a:solidFill>
            <a:ln w="9525">
              <a:solidFill>
                <a:schemeClr val="tx1"/>
              </a:solidFill>
              <a:round/>
              <a:headEnd/>
              <a:tailEnd/>
            </a:ln>
          </p:spPr>
          <p:txBody>
            <a:bodyPr/>
            <a:lstStyle/>
            <a:p>
              <a:endParaRPr lang="en-US"/>
            </a:p>
          </p:txBody>
        </p:sp>
        <p:sp>
          <p:nvSpPr>
            <p:cNvPr id="97384" name="Rectangle 102"/>
            <p:cNvSpPr>
              <a:spLocks noChangeArrowheads="1"/>
            </p:cNvSpPr>
            <p:nvPr/>
          </p:nvSpPr>
          <p:spPr bwMode="auto">
            <a:xfrm>
              <a:off x="5534025" y="4605338"/>
              <a:ext cx="11113" cy="20637"/>
            </a:xfrm>
            <a:prstGeom prst="rect">
              <a:avLst/>
            </a:prstGeom>
            <a:solidFill>
              <a:srgbClr val="000000"/>
            </a:solidFill>
            <a:ln w="9525">
              <a:solidFill>
                <a:schemeClr val="tx1"/>
              </a:solidFill>
              <a:miter lim="800000"/>
              <a:headEnd/>
              <a:tailEnd/>
            </a:ln>
          </p:spPr>
          <p:txBody>
            <a:bodyPr/>
            <a:lstStyle/>
            <a:p>
              <a:endParaRPr lang="en-US"/>
            </a:p>
          </p:txBody>
        </p:sp>
        <p:sp>
          <p:nvSpPr>
            <p:cNvPr id="97385" name="Freeform 103"/>
            <p:cNvSpPr>
              <a:spLocks/>
            </p:cNvSpPr>
            <p:nvPr/>
          </p:nvSpPr>
          <p:spPr bwMode="auto">
            <a:xfrm>
              <a:off x="5545138" y="4668838"/>
              <a:ext cx="22225" cy="20637"/>
            </a:xfrm>
            <a:custGeom>
              <a:avLst/>
              <a:gdLst>
                <a:gd name="T0" fmla="*/ 2147483647 w 14"/>
                <a:gd name="T1" fmla="*/ 0 h 13"/>
                <a:gd name="T2" fmla="*/ 2147483647 w 14"/>
                <a:gd name="T3" fmla="*/ 2147483647 h 13"/>
                <a:gd name="T4" fmla="*/ 2147483647 w 14"/>
                <a:gd name="T5" fmla="*/ 2147483647 h 13"/>
                <a:gd name="T6" fmla="*/ 0 w 14"/>
                <a:gd name="T7" fmla="*/ 0 h 13"/>
                <a:gd name="T8" fmla="*/ 2147483647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7" y="0"/>
                  </a:moveTo>
                  <a:lnTo>
                    <a:pt x="14" y="13"/>
                  </a:lnTo>
                  <a:lnTo>
                    <a:pt x="7" y="13"/>
                  </a:lnTo>
                  <a:lnTo>
                    <a:pt x="0" y="0"/>
                  </a:lnTo>
                  <a:lnTo>
                    <a:pt x="7" y="0"/>
                  </a:lnTo>
                  <a:close/>
                </a:path>
              </a:pathLst>
            </a:custGeom>
            <a:solidFill>
              <a:srgbClr val="000000"/>
            </a:solidFill>
            <a:ln w="9525">
              <a:solidFill>
                <a:schemeClr val="tx1"/>
              </a:solidFill>
              <a:round/>
              <a:headEnd/>
              <a:tailEnd/>
            </a:ln>
          </p:spPr>
          <p:txBody>
            <a:bodyPr/>
            <a:lstStyle/>
            <a:p>
              <a:endParaRPr lang="en-US"/>
            </a:p>
          </p:txBody>
        </p:sp>
        <p:sp>
          <p:nvSpPr>
            <p:cNvPr id="97386" name="Rectangle 104"/>
            <p:cNvSpPr>
              <a:spLocks noChangeArrowheads="1"/>
            </p:cNvSpPr>
            <p:nvPr/>
          </p:nvSpPr>
          <p:spPr bwMode="auto">
            <a:xfrm>
              <a:off x="5567363" y="4732338"/>
              <a:ext cx="11112" cy="20637"/>
            </a:xfrm>
            <a:prstGeom prst="rect">
              <a:avLst/>
            </a:prstGeom>
            <a:solidFill>
              <a:srgbClr val="000000"/>
            </a:solidFill>
            <a:ln w="9525">
              <a:solidFill>
                <a:schemeClr val="tx1"/>
              </a:solidFill>
              <a:miter lim="800000"/>
              <a:headEnd/>
              <a:tailEnd/>
            </a:ln>
          </p:spPr>
          <p:txBody>
            <a:bodyPr/>
            <a:lstStyle/>
            <a:p>
              <a:endParaRPr lang="en-US"/>
            </a:p>
          </p:txBody>
        </p:sp>
        <p:sp>
          <p:nvSpPr>
            <p:cNvPr id="97387" name="Rectangle 105"/>
            <p:cNvSpPr>
              <a:spLocks noChangeArrowheads="1"/>
            </p:cNvSpPr>
            <p:nvPr/>
          </p:nvSpPr>
          <p:spPr bwMode="auto">
            <a:xfrm>
              <a:off x="5589588" y="4795838"/>
              <a:ext cx="11112" cy="11112"/>
            </a:xfrm>
            <a:prstGeom prst="rect">
              <a:avLst/>
            </a:prstGeom>
            <a:solidFill>
              <a:srgbClr val="000000"/>
            </a:solidFill>
            <a:ln w="9525">
              <a:solidFill>
                <a:schemeClr val="tx1"/>
              </a:solidFill>
              <a:miter lim="800000"/>
              <a:headEnd/>
              <a:tailEnd/>
            </a:ln>
          </p:spPr>
          <p:txBody>
            <a:bodyPr/>
            <a:lstStyle/>
            <a:p>
              <a:endParaRPr lang="en-US"/>
            </a:p>
          </p:txBody>
        </p:sp>
        <p:sp>
          <p:nvSpPr>
            <p:cNvPr id="97388" name="Freeform 106"/>
            <p:cNvSpPr>
              <a:spLocks/>
            </p:cNvSpPr>
            <p:nvPr/>
          </p:nvSpPr>
          <p:spPr bwMode="auto">
            <a:xfrm>
              <a:off x="5600700" y="4848225"/>
              <a:ext cx="22225" cy="22225"/>
            </a:xfrm>
            <a:custGeom>
              <a:avLst/>
              <a:gdLst>
                <a:gd name="T0" fmla="*/ 2147483647 w 14"/>
                <a:gd name="T1" fmla="*/ 0 h 14"/>
                <a:gd name="T2" fmla="*/ 2147483647 w 14"/>
                <a:gd name="T3" fmla="*/ 2147483647 h 14"/>
                <a:gd name="T4" fmla="*/ 2147483647 w 14"/>
                <a:gd name="T5" fmla="*/ 2147483647 h 14"/>
                <a:gd name="T6" fmla="*/ 0 w 14"/>
                <a:gd name="T7" fmla="*/ 0 h 14"/>
                <a:gd name="T8" fmla="*/ 2147483647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14"/>
                  </a:lnTo>
                  <a:lnTo>
                    <a:pt x="7" y="14"/>
                  </a:lnTo>
                  <a:lnTo>
                    <a:pt x="0" y="0"/>
                  </a:lnTo>
                  <a:lnTo>
                    <a:pt x="7" y="0"/>
                  </a:lnTo>
                  <a:close/>
                </a:path>
              </a:pathLst>
            </a:custGeom>
            <a:solidFill>
              <a:srgbClr val="000000"/>
            </a:solidFill>
            <a:ln w="9525">
              <a:solidFill>
                <a:schemeClr val="tx1"/>
              </a:solidFill>
              <a:round/>
              <a:headEnd/>
              <a:tailEnd/>
            </a:ln>
          </p:spPr>
          <p:txBody>
            <a:bodyPr/>
            <a:lstStyle/>
            <a:p>
              <a:endParaRPr lang="en-US"/>
            </a:p>
          </p:txBody>
        </p:sp>
        <p:sp>
          <p:nvSpPr>
            <p:cNvPr id="97389" name="Rectangle 107"/>
            <p:cNvSpPr>
              <a:spLocks noChangeArrowheads="1"/>
            </p:cNvSpPr>
            <p:nvPr/>
          </p:nvSpPr>
          <p:spPr bwMode="auto">
            <a:xfrm>
              <a:off x="5622925" y="4913313"/>
              <a:ext cx="11113" cy="20637"/>
            </a:xfrm>
            <a:prstGeom prst="rect">
              <a:avLst/>
            </a:prstGeom>
            <a:solidFill>
              <a:srgbClr val="000000"/>
            </a:solidFill>
            <a:ln w="9525">
              <a:solidFill>
                <a:schemeClr val="tx1"/>
              </a:solidFill>
              <a:miter lim="800000"/>
              <a:headEnd/>
              <a:tailEnd/>
            </a:ln>
          </p:spPr>
          <p:txBody>
            <a:bodyPr/>
            <a:lstStyle/>
            <a:p>
              <a:endParaRPr lang="en-US"/>
            </a:p>
          </p:txBody>
        </p:sp>
        <p:sp>
          <p:nvSpPr>
            <p:cNvPr id="97390" name="Freeform 108"/>
            <p:cNvSpPr>
              <a:spLocks/>
            </p:cNvSpPr>
            <p:nvPr/>
          </p:nvSpPr>
          <p:spPr bwMode="auto">
            <a:xfrm>
              <a:off x="5634038" y="4976813"/>
              <a:ext cx="22225" cy="20637"/>
            </a:xfrm>
            <a:custGeom>
              <a:avLst/>
              <a:gdLst>
                <a:gd name="T0" fmla="*/ 2147483647 w 14"/>
                <a:gd name="T1" fmla="*/ 0 h 13"/>
                <a:gd name="T2" fmla="*/ 2147483647 w 14"/>
                <a:gd name="T3" fmla="*/ 2147483647 h 13"/>
                <a:gd name="T4" fmla="*/ 2147483647 w 14"/>
                <a:gd name="T5" fmla="*/ 2147483647 h 13"/>
                <a:gd name="T6" fmla="*/ 0 w 14"/>
                <a:gd name="T7" fmla="*/ 0 h 13"/>
                <a:gd name="T8" fmla="*/ 2147483647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7" y="0"/>
                  </a:moveTo>
                  <a:lnTo>
                    <a:pt x="14" y="13"/>
                  </a:lnTo>
                  <a:lnTo>
                    <a:pt x="7" y="13"/>
                  </a:lnTo>
                  <a:lnTo>
                    <a:pt x="0" y="0"/>
                  </a:lnTo>
                  <a:lnTo>
                    <a:pt x="7" y="0"/>
                  </a:lnTo>
                  <a:close/>
                </a:path>
              </a:pathLst>
            </a:custGeom>
            <a:solidFill>
              <a:srgbClr val="000000"/>
            </a:solidFill>
            <a:ln w="9525">
              <a:solidFill>
                <a:schemeClr val="tx1"/>
              </a:solidFill>
              <a:round/>
              <a:headEnd/>
              <a:tailEnd/>
            </a:ln>
          </p:spPr>
          <p:txBody>
            <a:bodyPr/>
            <a:lstStyle/>
            <a:p>
              <a:endParaRPr lang="en-US"/>
            </a:p>
          </p:txBody>
        </p:sp>
        <p:sp>
          <p:nvSpPr>
            <p:cNvPr id="97391" name="Rectangle 109"/>
            <p:cNvSpPr>
              <a:spLocks noChangeArrowheads="1"/>
            </p:cNvSpPr>
            <p:nvPr/>
          </p:nvSpPr>
          <p:spPr bwMode="auto">
            <a:xfrm>
              <a:off x="5656263" y="5040313"/>
              <a:ext cx="11112" cy="20637"/>
            </a:xfrm>
            <a:prstGeom prst="rect">
              <a:avLst/>
            </a:prstGeom>
            <a:solidFill>
              <a:srgbClr val="000000"/>
            </a:solidFill>
            <a:ln w="9525">
              <a:solidFill>
                <a:schemeClr val="tx1"/>
              </a:solidFill>
              <a:miter lim="800000"/>
              <a:headEnd/>
              <a:tailEnd/>
            </a:ln>
          </p:spPr>
          <p:txBody>
            <a:bodyPr/>
            <a:lstStyle/>
            <a:p>
              <a:endParaRPr lang="en-US"/>
            </a:p>
          </p:txBody>
        </p:sp>
        <p:sp>
          <p:nvSpPr>
            <p:cNvPr id="97392" name="Freeform 110"/>
            <p:cNvSpPr>
              <a:spLocks/>
            </p:cNvSpPr>
            <p:nvPr/>
          </p:nvSpPr>
          <p:spPr bwMode="auto">
            <a:xfrm>
              <a:off x="5667375" y="5103813"/>
              <a:ext cx="23813" cy="20637"/>
            </a:xfrm>
            <a:custGeom>
              <a:avLst/>
              <a:gdLst>
                <a:gd name="T0" fmla="*/ 2147483647 w 15"/>
                <a:gd name="T1" fmla="*/ 0 h 13"/>
                <a:gd name="T2" fmla="*/ 2147483647 w 15"/>
                <a:gd name="T3" fmla="*/ 2147483647 h 13"/>
                <a:gd name="T4" fmla="*/ 2147483647 w 15"/>
                <a:gd name="T5" fmla="*/ 2147483647 h 13"/>
                <a:gd name="T6" fmla="*/ 0 w 15"/>
                <a:gd name="T7" fmla="*/ 0 h 13"/>
                <a:gd name="T8" fmla="*/ 2147483647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7" y="0"/>
                  </a:moveTo>
                  <a:lnTo>
                    <a:pt x="15" y="13"/>
                  </a:lnTo>
                  <a:lnTo>
                    <a:pt x="7" y="13"/>
                  </a:lnTo>
                  <a:lnTo>
                    <a:pt x="0" y="0"/>
                  </a:lnTo>
                  <a:lnTo>
                    <a:pt x="7" y="0"/>
                  </a:lnTo>
                  <a:close/>
                </a:path>
              </a:pathLst>
            </a:custGeom>
            <a:solidFill>
              <a:srgbClr val="000000"/>
            </a:solidFill>
            <a:ln w="9525">
              <a:solidFill>
                <a:schemeClr val="tx1"/>
              </a:solidFill>
              <a:round/>
              <a:headEnd/>
              <a:tailEnd/>
            </a:ln>
          </p:spPr>
          <p:txBody>
            <a:bodyPr/>
            <a:lstStyle/>
            <a:p>
              <a:endParaRPr lang="en-US"/>
            </a:p>
          </p:txBody>
        </p:sp>
        <p:sp>
          <p:nvSpPr>
            <p:cNvPr id="97393" name="Freeform 111"/>
            <p:cNvSpPr>
              <a:spLocks/>
            </p:cNvSpPr>
            <p:nvPr/>
          </p:nvSpPr>
          <p:spPr bwMode="auto">
            <a:xfrm>
              <a:off x="5691188" y="5156200"/>
              <a:ext cx="22225" cy="22225"/>
            </a:xfrm>
            <a:custGeom>
              <a:avLst/>
              <a:gdLst>
                <a:gd name="T0" fmla="*/ 2147483647 w 14"/>
                <a:gd name="T1" fmla="*/ 0 h 14"/>
                <a:gd name="T2" fmla="*/ 2147483647 w 14"/>
                <a:gd name="T3" fmla="*/ 2147483647 h 14"/>
                <a:gd name="T4" fmla="*/ 2147483647 w 14"/>
                <a:gd name="T5" fmla="*/ 2147483647 h 14"/>
                <a:gd name="T6" fmla="*/ 0 w 14"/>
                <a:gd name="T7" fmla="*/ 2147483647 h 14"/>
                <a:gd name="T8" fmla="*/ 2147483647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7"/>
                  </a:lnTo>
                  <a:lnTo>
                    <a:pt x="7" y="14"/>
                  </a:lnTo>
                  <a:lnTo>
                    <a:pt x="0" y="7"/>
                  </a:lnTo>
                  <a:lnTo>
                    <a:pt x="7" y="0"/>
                  </a:lnTo>
                  <a:close/>
                </a:path>
              </a:pathLst>
            </a:custGeom>
            <a:solidFill>
              <a:srgbClr val="000000"/>
            </a:solidFill>
            <a:ln w="9525">
              <a:solidFill>
                <a:schemeClr val="tx1"/>
              </a:solidFill>
              <a:round/>
              <a:headEnd/>
              <a:tailEnd/>
            </a:ln>
          </p:spPr>
          <p:txBody>
            <a:bodyPr/>
            <a:lstStyle/>
            <a:p>
              <a:endParaRPr lang="en-US"/>
            </a:p>
          </p:txBody>
        </p:sp>
        <p:sp>
          <p:nvSpPr>
            <p:cNvPr id="97394" name="Rectangle 112"/>
            <p:cNvSpPr>
              <a:spLocks noChangeArrowheads="1"/>
            </p:cNvSpPr>
            <p:nvPr/>
          </p:nvSpPr>
          <p:spPr bwMode="auto">
            <a:xfrm>
              <a:off x="5713413" y="5219700"/>
              <a:ext cx="11112" cy="22225"/>
            </a:xfrm>
            <a:prstGeom prst="rect">
              <a:avLst/>
            </a:prstGeom>
            <a:solidFill>
              <a:srgbClr val="000000"/>
            </a:solidFill>
            <a:ln w="9525">
              <a:solidFill>
                <a:schemeClr val="tx1"/>
              </a:solidFill>
              <a:miter lim="800000"/>
              <a:headEnd/>
              <a:tailEnd/>
            </a:ln>
          </p:spPr>
          <p:txBody>
            <a:bodyPr/>
            <a:lstStyle/>
            <a:p>
              <a:endParaRPr lang="en-US"/>
            </a:p>
          </p:txBody>
        </p:sp>
        <p:sp>
          <p:nvSpPr>
            <p:cNvPr id="97395" name="Freeform 113"/>
            <p:cNvSpPr>
              <a:spLocks/>
            </p:cNvSpPr>
            <p:nvPr/>
          </p:nvSpPr>
          <p:spPr bwMode="auto">
            <a:xfrm>
              <a:off x="5724525" y="5283200"/>
              <a:ext cx="22225" cy="22225"/>
            </a:xfrm>
            <a:custGeom>
              <a:avLst/>
              <a:gdLst>
                <a:gd name="T0" fmla="*/ 2147483647 w 14"/>
                <a:gd name="T1" fmla="*/ 0 h 14"/>
                <a:gd name="T2" fmla="*/ 2147483647 w 14"/>
                <a:gd name="T3" fmla="*/ 2147483647 h 14"/>
                <a:gd name="T4" fmla="*/ 2147483647 w 14"/>
                <a:gd name="T5" fmla="*/ 2147483647 h 14"/>
                <a:gd name="T6" fmla="*/ 0 w 14"/>
                <a:gd name="T7" fmla="*/ 0 h 14"/>
                <a:gd name="T8" fmla="*/ 2147483647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14"/>
                  </a:lnTo>
                  <a:lnTo>
                    <a:pt x="7" y="14"/>
                  </a:lnTo>
                  <a:lnTo>
                    <a:pt x="0" y="0"/>
                  </a:lnTo>
                  <a:lnTo>
                    <a:pt x="7" y="0"/>
                  </a:lnTo>
                  <a:close/>
                </a:path>
              </a:pathLst>
            </a:custGeom>
            <a:solidFill>
              <a:srgbClr val="000000"/>
            </a:solidFill>
            <a:ln w="9525">
              <a:solidFill>
                <a:schemeClr val="tx1"/>
              </a:solidFill>
              <a:round/>
              <a:headEnd/>
              <a:tailEnd/>
            </a:ln>
          </p:spPr>
          <p:txBody>
            <a:bodyPr/>
            <a:lstStyle/>
            <a:p>
              <a:endParaRPr lang="en-US"/>
            </a:p>
          </p:txBody>
        </p:sp>
        <p:sp>
          <p:nvSpPr>
            <p:cNvPr id="97396" name="Rectangle 114"/>
            <p:cNvSpPr>
              <a:spLocks noChangeArrowheads="1"/>
            </p:cNvSpPr>
            <p:nvPr/>
          </p:nvSpPr>
          <p:spPr bwMode="auto">
            <a:xfrm>
              <a:off x="5746750" y="5346700"/>
              <a:ext cx="11113" cy="11113"/>
            </a:xfrm>
            <a:prstGeom prst="rect">
              <a:avLst/>
            </a:prstGeom>
            <a:solidFill>
              <a:srgbClr val="000000"/>
            </a:solidFill>
            <a:ln w="9525">
              <a:solidFill>
                <a:schemeClr val="tx1"/>
              </a:solidFill>
              <a:miter lim="800000"/>
              <a:headEnd/>
              <a:tailEnd/>
            </a:ln>
          </p:spPr>
          <p:txBody>
            <a:bodyPr/>
            <a:lstStyle/>
            <a:p>
              <a:endParaRPr lang="en-US"/>
            </a:p>
          </p:txBody>
        </p:sp>
        <p:sp>
          <p:nvSpPr>
            <p:cNvPr id="97397" name="Rectangle 115"/>
            <p:cNvSpPr>
              <a:spLocks noChangeArrowheads="1"/>
            </p:cNvSpPr>
            <p:nvPr/>
          </p:nvSpPr>
          <p:spPr bwMode="auto">
            <a:xfrm>
              <a:off x="1936750" y="4891088"/>
              <a:ext cx="77788" cy="11112"/>
            </a:xfrm>
            <a:prstGeom prst="rect">
              <a:avLst/>
            </a:prstGeom>
            <a:solidFill>
              <a:srgbClr val="FFFF00"/>
            </a:solidFill>
            <a:ln w="9525">
              <a:solidFill>
                <a:schemeClr val="tx1"/>
              </a:solidFill>
              <a:miter lim="800000"/>
              <a:headEnd/>
              <a:tailEnd/>
            </a:ln>
          </p:spPr>
          <p:txBody>
            <a:bodyPr/>
            <a:lstStyle/>
            <a:p>
              <a:endParaRPr lang="en-US"/>
            </a:p>
          </p:txBody>
        </p:sp>
        <p:sp>
          <p:nvSpPr>
            <p:cNvPr id="97398" name="Rectangle 116"/>
            <p:cNvSpPr>
              <a:spLocks noChangeArrowheads="1"/>
            </p:cNvSpPr>
            <p:nvPr/>
          </p:nvSpPr>
          <p:spPr bwMode="auto">
            <a:xfrm>
              <a:off x="20589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399" name="Rectangle 117"/>
            <p:cNvSpPr>
              <a:spLocks noChangeArrowheads="1"/>
            </p:cNvSpPr>
            <p:nvPr/>
          </p:nvSpPr>
          <p:spPr bwMode="auto">
            <a:xfrm>
              <a:off x="2182813" y="4891088"/>
              <a:ext cx="66675" cy="11112"/>
            </a:xfrm>
            <a:prstGeom prst="rect">
              <a:avLst/>
            </a:prstGeom>
            <a:solidFill>
              <a:srgbClr val="FFFF00"/>
            </a:solidFill>
            <a:ln w="9525">
              <a:solidFill>
                <a:schemeClr val="tx1"/>
              </a:solidFill>
              <a:miter lim="800000"/>
              <a:headEnd/>
              <a:tailEnd/>
            </a:ln>
          </p:spPr>
          <p:txBody>
            <a:bodyPr/>
            <a:lstStyle/>
            <a:p>
              <a:endParaRPr lang="en-US"/>
            </a:p>
          </p:txBody>
        </p:sp>
        <p:sp>
          <p:nvSpPr>
            <p:cNvPr id="97400" name="Rectangle 118"/>
            <p:cNvSpPr>
              <a:spLocks noChangeArrowheads="1"/>
            </p:cNvSpPr>
            <p:nvPr/>
          </p:nvSpPr>
          <p:spPr bwMode="auto">
            <a:xfrm>
              <a:off x="22494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01" name="Rectangle 119"/>
            <p:cNvSpPr>
              <a:spLocks noChangeArrowheads="1"/>
            </p:cNvSpPr>
            <p:nvPr/>
          </p:nvSpPr>
          <p:spPr bwMode="auto">
            <a:xfrm>
              <a:off x="2373313"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02" name="Rectangle 120"/>
            <p:cNvSpPr>
              <a:spLocks noChangeArrowheads="1"/>
            </p:cNvSpPr>
            <p:nvPr/>
          </p:nvSpPr>
          <p:spPr bwMode="auto">
            <a:xfrm>
              <a:off x="2497138" y="4891088"/>
              <a:ext cx="77787" cy="11112"/>
            </a:xfrm>
            <a:prstGeom prst="rect">
              <a:avLst/>
            </a:prstGeom>
            <a:solidFill>
              <a:srgbClr val="FFFF00"/>
            </a:solidFill>
            <a:ln w="9525">
              <a:solidFill>
                <a:schemeClr val="tx1"/>
              </a:solidFill>
              <a:miter lim="800000"/>
              <a:headEnd/>
              <a:tailEnd/>
            </a:ln>
          </p:spPr>
          <p:txBody>
            <a:bodyPr/>
            <a:lstStyle/>
            <a:p>
              <a:endParaRPr lang="en-US"/>
            </a:p>
          </p:txBody>
        </p:sp>
        <p:sp>
          <p:nvSpPr>
            <p:cNvPr id="97403" name="Rectangle 121"/>
            <p:cNvSpPr>
              <a:spLocks noChangeArrowheads="1"/>
            </p:cNvSpPr>
            <p:nvPr/>
          </p:nvSpPr>
          <p:spPr bwMode="auto">
            <a:xfrm>
              <a:off x="2574925"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04" name="Rectangle 122"/>
            <p:cNvSpPr>
              <a:spLocks noChangeArrowheads="1"/>
            </p:cNvSpPr>
            <p:nvPr/>
          </p:nvSpPr>
          <p:spPr bwMode="auto">
            <a:xfrm>
              <a:off x="2698750" y="4891088"/>
              <a:ext cx="77788" cy="11112"/>
            </a:xfrm>
            <a:prstGeom prst="rect">
              <a:avLst/>
            </a:prstGeom>
            <a:solidFill>
              <a:srgbClr val="FFFF00"/>
            </a:solidFill>
            <a:ln w="9525">
              <a:solidFill>
                <a:schemeClr val="tx1"/>
              </a:solidFill>
              <a:miter lim="800000"/>
              <a:headEnd/>
              <a:tailEnd/>
            </a:ln>
          </p:spPr>
          <p:txBody>
            <a:bodyPr/>
            <a:lstStyle/>
            <a:p>
              <a:endParaRPr lang="en-US"/>
            </a:p>
          </p:txBody>
        </p:sp>
        <p:sp>
          <p:nvSpPr>
            <p:cNvPr id="97405" name="Rectangle 123"/>
            <p:cNvSpPr>
              <a:spLocks noChangeArrowheads="1"/>
            </p:cNvSpPr>
            <p:nvPr/>
          </p:nvSpPr>
          <p:spPr bwMode="auto">
            <a:xfrm>
              <a:off x="2820988" y="4891088"/>
              <a:ext cx="68262" cy="11112"/>
            </a:xfrm>
            <a:prstGeom prst="rect">
              <a:avLst/>
            </a:prstGeom>
            <a:solidFill>
              <a:srgbClr val="FFFF00"/>
            </a:solidFill>
            <a:ln w="9525">
              <a:solidFill>
                <a:schemeClr val="tx1"/>
              </a:solidFill>
              <a:miter lim="800000"/>
              <a:headEnd/>
              <a:tailEnd/>
            </a:ln>
          </p:spPr>
          <p:txBody>
            <a:bodyPr/>
            <a:lstStyle/>
            <a:p>
              <a:endParaRPr lang="en-US"/>
            </a:p>
          </p:txBody>
        </p:sp>
        <p:sp>
          <p:nvSpPr>
            <p:cNvPr id="97406" name="Rectangle 124"/>
            <p:cNvSpPr>
              <a:spLocks noChangeArrowheads="1"/>
            </p:cNvSpPr>
            <p:nvPr/>
          </p:nvSpPr>
          <p:spPr bwMode="auto">
            <a:xfrm>
              <a:off x="2889250" y="4891088"/>
              <a:ext cx="77788" cy="11112"/>
            </a:xfrm>
            <a:prstGeom prst="rect">
              <a:avLst/>
            </a:prstGeom>
            <a:solidFill>
              <a:srgbClr val="FFFF00"/>
            </a:solidFill>
            <a:ln w="9525">
              <a:solidFill>
                <a:schemeClr val="tx1"/>
              </a:solidFill>
              <a:miter lim="800000"/>
              <a:headEnd/>
              <a:tailEnd/>
            </a:ln>
          </p:spPr>
          <p:txBody>
            <a:bodyPr/>
            <a:lstStyle/>
            <a:p>
              <a:endParaRPr lang="en-US"/>
            </a:p>
          </p:txBody>
        </p:sp>
        <p:sp>
          <p:nvSpPr>
            <p:cNvPr id="97407" name="Rectangle 125"/>
            <p:cNvSpPr>
              <a:spLocks noChangeArrowheads="1"/>
            </p:cNvSpPr>
            <p:nvPr/>
          </p:nvSpPr>
          <p:spPr bwMode="auto">
            <a:xfrm>
              <a:off x="30114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08" name="Rectangle 126"/>
            <p:cNvSpPr>
              <a:spLocks noChangeArrowheads="1"/>
            </p:cNvSpPr>
            <p:nvPr/>
          </p:nvSpPr>
          <p:spPr bwMode="auto">
            <a:xfrm>
              <a:off x="3135313" y="4891088"/>
              <a:ext cx="66675" cy="11112"/>
            </a:xfrm>
            <a:prstGeom prst="rect">
              <a:avLst/>
            </a:prstGeom>
            <a:solidFill>
              <a:srgbClr val="FFFF00"/>
            </a:solidFill>
            <a:ln w="9525">
              <a:solidFill>
                <a:schemeClr val="tx1"/>
              </a:solidFill>
              <a:miter lim="800000"/>
              <a:headEnd/>
              <a:tailEnd/>
            </a:ln>
          </p:spPr>
          <p:txBody>
            <a:bodyPr/>
            <a:lstStyle/>
            <a:p>
              <a:endParaRPr lang="en-US"/>
            </a:p>
          </p:txBody>
        </p:sp>
        <p:sp>
          <p:nvSpPr>
            <p:cNvPr id="97409" name="Rectangle 127"/>
            <p:cNvSpPr>
              <a:spLocks noChangeArrowheads="1"/>
            </p:cNvSpPr>
            <p:nvPr/>
          </p:nvSpPr>
          <p:spPr bwMode="auto">
            <a:xfrm>
              <a:off x="32019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10" name="Rectangle 128"/>
            <p:cNvSpPr>
              <a:spLocks noChangeArrowheads="1"/>
            </p:cNvSpPr>
            <p:nvPr/>
          </p:nvSpPr>
          <p:spPr bwMode="auto">
            <a:xfrm>
              <a:off x="3325813"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11" name="Rectangle 129"/>
            <p:cNvSpPr>
              <a:spLocks noChangeArrowheads="1"/>
            </p:cNvSpPr>
            <p:nvPr/>
          </p:nvSpPr>
          <p:spPr bwMode="auto">
            <a:xfrm>
              <a:off x="3449638" y="4891088"/>
              <a:ext cx="77787" cy="11112"/>
            </a:xfrm>
            <a:prstGeom prst="rect">
              <a:avLst/>
            </a:prstGeom>
            <a:solidFill>
              <a:srgbClr val="FFFF00"/>
            </a:solidFill>
            <a:ln w="9525">
              <a:solidFill>
                <a:schemeClr val="tx1"/>
              </a:solidFill>
              <a:miter lim="800000"/>
              <a:headEnd/>
              <a:tailEnd/>
            </a:ln>
          </p:spPr>
          <p:txBody>
            <a:bodyPr/>
            <a:lstStyle/>
            <a:p>
              <a:endParaRPr lang="en-US"/>
            </a:p>
          </p:txBody>
        </p:sp>
        <p:sp>
          <p:nvSpPr>
            <p:cNvPr id="97412" name="Rectangle 130"/>
            <p:cNvSpPr>
              <a:spLocks noChangeArrowheads="1"/>
            </p:cNvSpPr>
            <p:nvPr/>
          </p:nvSpPr>
          <p:spPr bwMode="auto">
            <a:xfrm>
              <a:off x="3527425"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13" name="Rectangle 131"/>
            <p:cNvSpPr>
              <a:spLocks noChangeArrowheads="1"/>
            </p:cNvSpPr>
            <p:nvPr/>
          </p:nvSpPr>
          <p:spPr bwMode="auto">
            <a:xfrm>
              <a:off x="3651250" y="4891088"/>
              <a:ext cx="77788" cy="11112"/>
            </a:xfrm>
            <a:prstGeom prst="rect">
              <a:avLst/>
            </a:prstGeom>
            <a:solidFill>
              <a:srgbClr val="FFFF00"/>
            </a:solidFill>
            <a:ln w="9525">
              <a:solidFill>
                <a:schemeClr val="tx1"/>
              </a:solidFill>
              <a:miter lim="800000"/>
              <a:headEnd/>
              <a:tailEnd/>
            </a:ln>
          </p:spPr>
          <p:txBody>
            <a:bodyPr/>
            <a:lstStyle/>
            <a:p>
              <a:endParaRPr lang="en-US"/>
            </a:p>
          </p:txBody>
        </p:sp>
        <p:sp>
          <p:nvSpPr>
            <p:cNvPr id="97414" name="Rectangle 132"/>
            <p:cNvSpPr>
              <a:spLocks noChangeArrowheads="1"/>
            </p:cNvSpPr>
            <p:nvPr/>
          </p:nvSpPr>
          <p:spPr bwMode="auto">
            <a:xfrm>
              <a:off x="3773488" y="4891088"/>
              <a:ext cx="68262" cy="11112"/>
            </a:xfrm>
            <a:prstGeom prst="rect">
              <a:avLst/>
            </a:prstGeom>
            <a:solidFill>
              <a:srgbClr val="FFFF00"/>
            </a:solidFill>
            <a:ln w="9525">
              <a:solidFill>
                <a:schemeClr val="tx1"/>
              </a:solidFill>
              <a:miter lim="800000"/>
              <a:headEnd/>
              <a:tailEnd/>
            </a:ln>
          </p:spPr>
          <p:txBody>
            <a:bodyPr/>
            <a:lstStyle/>
            <a:p>
              <a:endParaRPr lang="en-US"/>
            </a:p>
          </p:txBody>
        </p:sp>
        <p:sp>
          <p:nvSpPr>
            <p:cNvPr id="97415" name="Rectangle 133"/>
            <p:cNvSpPr>
              <a:spLocks noChangeArrowheads="1"/>
            </p:cNvSpPr>
            <p:nvPr/>
          </p:nvSpPr>
          <p:spPr bwMode="auto">
            <a:xfrm>
              <a:off x="3841750" y="4891088"/>
              <a:ext cx="77788" cy="11112"/>
            </a:xfrm>
            <a:prstGeom prst="rect">
              <a:avLst/>
            </a:prstGeom>
            <a:solidFill>
              <a:srgbClr val="FFFF00"/>
            </a:solidFill>
            <a:ln w="9525">
              <a:solidFill>
                <a:schemeClr val="tx1"/>
              </a:solidFill>
              <a:miter lim="800000"/>
              <a:headEnd/>
              <a:tailEnd/>
            </a:ln>
          </p:spPr>
          <p:txBody>
            <a:bodyPr/>
            <a:lstStyle/>
            <a:p>
              <a:endParaRPr lang="en-US"/>
            </a:p>
          </p:txBody>
        </p:sp>
        <p:sp>
          <p:nvSpPr>
            <p:cNvPr id="97416" name="Rectangle 134"/>
            <p:cNvSpPr>
              <a:spLocks noChangeArrowheads="1"/>
            </p:cNvSpPr>
            <p:nvPr/>
          </p:nvSpPr>
          <p:spPr bwMode="auto">
            <a:xfrm>
              <a:off x="39639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17" name="Rectangle 135"/>
            <p:cNvSpPr>
              <a:spLocks noChangeArrowheads="1"/>
            </p:cNvSpPr>
            <p:nvPr/>
          </p:nvSpPr>
          <p:spPr bwMode="auto">
            <a:xfrm>
              <a:off x="4087813" y="4891088"/>
              <a:ext cx="66675" cy="11112"/>
            </a:xfrm>
            <a:prstGeom prst="rect">
              <a:avLst/>
            </a:prstGeom>
            <a:solidFill>
              <a:srgbClr val="FFFF00"/>
            </a:solidFill>
            <a:ln w="9525">
              <a:solidFill>
                <a:schemeClr val="tx1"/>
              </a:solidFill>
              <a:miter lim="800000"/>
              <a:headEnd/>
              <a:tailEnd/>
            </a:ln>
          </p:spPr>
          <p:txBody>
            <a:bodyPr/>
            <a:lstStyle/>
            <a:p>
              <a:endParaRPr lang="en-US"/>
            </a:p>
          </p:txBody>
        </p:sp>
        <p:sp>
          <p:nvSpPr>
            <p:cNvPr id="97418" name="Rectangle 136"/>
            <p:cNvSpPr>
              <a:spLocks noChangeArrowheads="1"/>
            </p:cNvSpPr>
            <p:nvPr/>
          </p:nvSpPr>
          <p:spPr bwMode="auto">
            <a:xfrm>
              <a:off x="41544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19" name="Rectangle 137"/>
            <p:cNvSpPr>
              <a:spLocks noChangeArrowheads="1"/>
            </p:cNvSpPr>
            <p:nvPr/>
          </p:nvSpPr>
          <p:spPr bwMode="auto">
            <a:xfrm>
              <a:off x="4278313"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20" name="Rectangle 138"/>
            <p:cNvSpPr>
              <a:spLocks noChangeArrowheads="1"/>
            </p:cNvSpPr>
            <p:nvPr/>
          </p:nvSpPr>
          <p:spPr bwMode="auto">
            <a:xfrm>
              <a:off x="4402138" y="4891088"/>
              <a:ext cx="77787" cy="11112"/>
            </a:xfrm>
            <a:prstGeom prst="rect">
              <a:avLst/>
            </a:prstGeom>
            <a:solidFill>
              <a:srgbClr val="FFFF00"/>
            </a:solidFill>
            <a:ln w="9525">
              <a:solidFill>
                <a:schemeClr val="tx1"/>
              </a:solidFill>
              <a:miter lim="800000"/>
              <a:headEnd/>
              <a:tailEnd/>
            </a:ln>
          </p:spPr>
          <p:txBody>
            <a:bodyPr/>
            <a:lstStyle/>
            <a:p>
              <a:endParaRPr lang="en-US"/>
            </a:p>
          </p:txBody>
        </p:sp>
        <p:sp>
          <p:nvSpPr>
            <p:cNvPr id="97421" name="Rectangle 139"/>
            <p:cNvSpPr>
              <a:spLocks noChangeArrowheads="1"/>
            </p:cNvSpPr>
            <p:nvPr/>
          </p:nvSpPr>
          <p:spPr bwMode="auto">
            <a:xfrm>
              <a:off x="4479925"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22" name="Rectangle 140"/>
            <p:cNvSpPr>
              <a:spLocks noChangeArrowheads="1"/>
            </p:cNvSpPr>
            <p:nvPr/>
          </p:nvSpPr>
          <p:spPr bwMode="auto">
            <a:xfrm>
              <a:off x="4603750" y="4891088"/>
              <a:ext cx="77788" cy="11112"/>
            </a:xfrm>
            <a:prstGeom prst="rect">
              <a:avLst/>
            </a:prstGeom>
            <a:solidFill>
              <a:srgbClr val="FFFF00"/>
            </a:solidFill>
            <a:ln w="9525">
              <a:solidFill>
                <a:schemeClr val="tx1"/>
              </a:solidFill>
              <a:miter lim="800000"/>
              <a:headEnd/>
              <a:tailEnd/>
            </a:ln>
          </p:spPr>
          <p:txBody>
            <a:bodyPr/>
            <a:lstStyle/>
            <a:p>
              <a:endParaRPr lang="en-US"/>
            </a:p>
          </p:txBody>
        </p:sp>
        <p:sp>
          <p:nvSpPr>
            <p:cNvPr id="97423" name="Rectangle 141"/>
            <p:cNvSpPr>
              <a:spLocks noChangeArrowheads="1"/>
            </p:cNvSpPr>
            <p:nvPr/>
          </p:nvSpPr>
          <p:spPr bwMode="auto">
            <a:xfrm>
              <a:off x="4725988" y="4891088"/>
              <a:ext cx="68262" cy="11112"/>
            </a:xfrm>
            <a:prstGeom prst="rect">
              <a:avLst/>
            </a:prstGeom>
            <a:solidFill>
              <a:srgbClr val="FFFF00"/>
            </a:solidFill>
            <a:ln w="9525">
              <a:solidFill>
                <a:schemeClr val="tx1"/>
              </a:solidFill>
              <a:miter lim="800000"/>
              <a:headEnd/>
              <a:tailEnd/>
            </a:ln>
          </p:spPr>
          <p:txBody>
            <a:bodyPr/>
            <a:lstStyle/>
            <a:p>
              <a:endParaRPr lang="en-US"/>
            </a:p>
          </p:txBody>
        </p:sp>
        <p:sp>
          <p:nvSpPr>
            <p:cNvPr id="97424" name="Rectangle 142"/>
            <p:cNvSpPr>
              <a:spLocks noChangeArrowheads="1"/>
            </p:cNvSpPr>
            <p:nvPr/>
          </p:nvSpPr>
          <p:spPr bwMode="auto">
            <a:xfrm>
              <a:off x="4794250" y="4891088"/>
              <a:ext cx="77788" cy="11112"/>
            </a:xfrm>
            <a:prstGeom prst="rect">
              <a:avLst/>
            </a:prstGeom>
            <a:solidFill>
              <a:srgbClr val="FFFF00"/>
            </a:solidFill>
            <a:ln w="9525">
              <a:solidFill>
                <a:schemeClr val="tx1"/>
              </a:solidFill>
              <a:miter lim="800000"/>
              <a:headEnd/>
              <a:tailEnd/>
            </a:ln>
          </p:spPr>
          <p:txBody>
            <a:bodyPr/>
            <a:lstStyle/>
            <a:p>
              <a:endParaRPr lang="en-US"/>
            </a:p>
          </p:txBody>
        </p:sp>
        <p:sp>
          <p:nvSpPr>
            <p:cNvPr id="97425" name="Rectangle 143"/>
            <p:cNvSpPr>
              <a:spLocks noChangeArrowheads="1"/>
            </p:cNvSpPr>
            <p:nvPr/>
          </p:nvSpPr>
          <p:spPr bwMode="auto">
            <a:xfrm>
              <a:off x="49164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26" name="Rectangle 144"/>
            <p:cNvSpPr>
              <a:spLocks noChangeArrowheads="1"/>
            </p:cNvSpPr>
            <p:nvPr/>
          </p:nvSpPr>
          <p:spPr bwMode="auto">
            <a:xfrm>
              <a:off x="5040313" y="4891088"/>
              <a:ext cx="66675" cy="11112"/>
            </a:xfrm>
            <a:prstGeom prst="rect">
              <a:avLst/>
            </a:prstGeom>
            <a:solidFill>
              <a:srgbClr val="FFFF00"/>
            </a:solidFill>
            <a:ln w="9525">
              <a:solidFill>
                <a:schemeClr val="tx1"/>
              </a:solidFill>
              <a:miter lim="800000"/>
              <a:headEnd/>
              <a:tailEnd/>
            </a:ln>
          </p:spPr>
          <p:txBody>
            <a:bodyPr/>
            <a:lstStyle/>
            <a:p>
              <a:endParaRPr lang="en-US"/>
            </a:p>
          </p:txBody>
        </p:sp>
        <p:sp>
          <p:nvSpPr>
            <p:cNvPr id="97427" name="Rectangle 145"/>
            <p:cNvSpPr>
              <a:spLocks noChangeArrowheads="1"/>
            </p:cNvSpPr>
            <p:nvPr/>
          </p:nvSpPr>
          <p:spPr bwMode="auto">
            <a:xfrm>
              <a:off x="51069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28" name="Rectangle 146"/>
            <p:cNvSpPr>
              <a:spLocks noChangeArrowheads="1"/>
            </p:cNvSpPr>
            <p:nvPr/>
          </p:nvSpPr>
          <p:spPr bwMode="auto">
            <a:xfrm>
              <a:off x="5230813"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29" name="Rectangle 147"/>
            <p:cNvSpPr>
              <a:spLocks noChangeArrowheads="1"/>
            </p:cNvSpPr>
            <p:nvPr/>
          </p:nvSpPr>
          <p:spPr bwMode="auto">
            <a:xfrm>
              <a:off x="5354638" y="4891088"/>
              <a:ext cx="66675" cy="11112"/>
            </a:xfrm>
            <a:prstGeom prst="rect">
              <a:avLst/>
            </a:prstGeom>
            <a:solidFill>
              <a:srgbClr val="FFFF00"/>
            </a:solidFill>
            <a:ln w="9525">
              <a:solidFill>
                <a:schemeClr val="tx1"/>
              </a:solidFill>
              <a:miter lim="800000"/>
              <a:headEnd/>
              <a:tailEnd/>
            </a:ln>
          </p:spPr>
          <p:txBody>
            <a:bodyPr/>
            <a:lstStyle/>
            <a:p>
              <a:endParaRPr lang="en-US"/>
            </a:p>
          </p:txBody>
        </p:sp>
        <p:sp>
          <p:nvSpPr>
            <p:cNvPr id="97430" name="Rectangle 148"/>
            <p:cNvSpPr>
              <a:spLocks noChangeArrowheads="1"/>
            </p:cNvSpPr>
            <p:nvPr/>
          </p:nvSpPr>
          <p:spPr bwMode="auto">
            <a:xfrm>
              <a:off x="5421313"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31" name="Rectangle 149"/>
            <p:cNvSpPr>
              <a:spLocks noChangeArrowheads="1"/>
            </p:cNvSpPr>
            <p:nvPr/>
          </p:nvSpPr>
          <p:spPr bwMode="auto">
            <a:xfrm>
              <a:off x="5545138" y="4891088"/>
              <a:ext cx="77787" cy="11112"/>
            </a:xfrm>
            <a:prstGeom prst="rect">
              <a:avLst/>
            </a:prstGeom>
            <a:solidFill>
              <a:srgbClr val="FFFF00"/>
            </a:solidFill>
            <a:ln w="9525">
              <a:solidFill>
                <a:schemeClr val="tx1"/>
              </a:solidFill>
              <a:miter lim="800000"/>
              <a:headEnd/>
              <a:tailEnd/>
            </a:ln>
          </p:spPr>
          <p:txBody>
            <a:bodyPr/>
            <a:lstStyle/>
            <a:p>
              <a:endParaRPr lang="en-US"/>
            </a:p>
          </p:txBody>
        </p:sp>
        <p:sp>
          <p:nvSpPr>
            <p:cNvPr id="97432" name="Rectangle 150"/>
            <p:cNvSpPr>
              <a:spLocks noChangeArrowheads="1"/>
            </p:cNvSpPr>
            <p:nvPr/>
          </p:nvSpPr>
          <p:spPr bwMode="auto">
            <a:xfrm>
              <a:off x="5667375"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33" name="Rectangle 151"/>
            <p:cNvSpPr>
              <a:spLocks noChangeArrowheads="1"/>
            </p:cNvSpPr>
            <p:nvPr/>
          </p:nvSpPr>
          <p:spPr bwMode="auto">
            <a:xfrm>
              <a:off x="5746750" y="4891088"/>
              <a:ext cx="77788" cy="11112"/>
            </a:xfrm>
            <a:prstGeom prst="rect">
              <a:avLst/>
            </a:prstGeom>
            <a:solidFill>
              <a:srgbClr val="FFFF00"/>
            </a:solidFill>
            <a:ln w="9525">
              <a:solidFill>
                <a:schemeClr val="tx1"/>
              </a:solidFill>
              <a:miter lim="800000"/>
              <a:headEnd/>
              <a:tailEnd/>
            </a:ln>
          </p:spPr>
          <p:txBody>
            <a:bodyPr/>
            <a:lstStyle/>
            <a:p>
              <a:endParaRPr lang="en-US"/>
            </a:p>
          </p:txBody>
        </p:sp>
        <p:sp>
          <p:nvSpPr>
            <p:cNvPr id="97434" name="Rectangle 152"/>
            <p:cNvSpPr>
              <a:spLocks noChangeArrowheads="1"/>
            </p:cNvSpPr>
            <p:nvPr/>
          </p:nvSpPr>
          <p:spPr bwMode="auto">
            <a:xfrm>
              <a:off x="58689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35" name="Rectangle 153"/>
            <p:cNvSpPr>
              <a:spLocks noChangeArrowheads="1"/>
            </p:cNvSpPr>
            <p:nvPr/>
          </p:nvSpPr>
          <p:spPr bwMode="auto">
            <a:xfrm>
              <a:off x="5992813" y="4891088"/>
              <a:ext cx="66675" cy="11112"/>
            </a:xfrm>
            <a:prstGeom prst="rect">
              <a:avLst/>
            </a:prstGeom>
            <a:solidFill>
              <a:srgbClr val="FFFF00"/>
            </a:solidFill>
            <a:ln w="9525">
              <a:solidFill>
                <a:schemeClr val="tx1"/>
              </a:solidFill>
              <a:miter lim="800000"/>
              <a:headEnd/>
              <a:tailEnd/>
            </a:ln>
          </p:spPr>
          <p:txBody>
            <a:bodyPr/>
            <a:lstStyle/>
            <a:p>
              <a:endParaRPr lang="en-US"/>
            </a:p>
          </p:txBody>
        </p:sp>
        <p:sp>
          <p:nvSpPr>
            <p:cNvPr id="97436" name="Rectangle 154"/>
            <p:cNvSpPr>
              <a:spLocks noChangeArrowheads="1"/>
            </p:cNvSpPr>
            <p:nvPr/>
          </p:nvSpPr>
          <p:spPr bwMode="auto">
            <a:xfrm>
              <a:off x="60594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37" name="Rectangle 155"/>
            <p:cNvSpPr>
              <a:spLocks noChangeArrowheads="1"/>
            </p:cNvSpPr>
            <p:nvPr/>
          </p:nvSpPr>
          <p:spPr bwMode="auto">
            <a:xfrm>
              <a:off x="6183313"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38" name="Rectangle 156"/>
            <p:cNvSpPr>
              <a:spLocks noChangeArrowheads="1"/>
            </p:cNvSpPr>
            <p:nvPr/>
          </p:nvSpPr>
          <p:spPr bwMode="auto">
            <a:xfrm>
              <a:off x="6307138" y="4891088"/>
              <a:ext cx="66675" cy="11112"/>
            </a:xfrm>
            <a:prstGeom prst="rect">
              <a:avLst/>
            </a:prstGeom>
            <a:solidFill>
              <a:srgbClr val="FFFF00"/>
            </a:solidFill>
            <a:ln w="9525">
              <a:solidFill>
                <a:schemeClr val="tx1"/>
              </a:solidFill>
              <a:miter lim="800000"/>
              <a:headEnd/>
              <a:tailEnd/>
            </a:ln>
          </p:spPr>
          <p:txBody>
            <a:bodyPr/>
            <a:lstStyle/>
            <a:p>
              <a:endParaRPr lang="en-US"/>
            </a:p>
          </p:txBody>
        </p:sp>
        <p:sp>
          <p:nvSpPr>
            <p:cNvPr id="97439" name="Rectangle 157"/>
            <p:cNvSpPr>
              <a:spLocks noChangeArrowheads="1"/>
            </p:cNvSpPr>
            <p:nvPr/>
          </p:nvSpPr>
          <p:spPr bwMode="auto">
            <a:xfrm>
              <a:off x="6373813"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40" name="Rectangle 158"/>
            <p:cNvSpPr>
              <a:spLocks noChangeArrowheads="1"/>
            </p:cNvSpPr>
            <p:nvPr/>
          </p:nvSpPr>
          <p:spPr bwMode="auto">
            <a:xfrm>
              <a:off x="6497638" y="4891088"/>
              <a:ext cx="77787" cy="11112"/>
            </a:xfrm>
            <a:prstGeom prst="rect">
              <a:avLst/>
            </a:prstGeom>
            <a:solidFill>
              <a:srgbClr val="FFFF00"/>
            </a:solidFill>
            <a:ln w="9525">
              <a:solidFill>
                <a:schemeClr val="tx1"/>
              </a:solidFill>
              <a:miter lim="800000"/>
              <a:headEnd/>
              <a:tailEnd/>
            </a:ln>
          </p:spPr>
          <p:txBody>
            <a:bodyPr/>
            <a:lstStyle/>
            <a:p>
              <a:endParaRPr lang="en-US"/>
            </a:p>
          </p:txBody>
        </p:sp>
        <p:sp>
          <p:nvSpPr>
            <p:cNvPr id="97441" name="Rectangle 159"/>
            <p:cNvSpPr>
              <a:spLocks noChangeArrowheads="1"/>
            </p:cNvSpPr>
            <p:nvPr/>
          </p:nvSpPr>
          <p:spPr bwMode="auto">
            <a:xfrm>
              <a:off x="6619875"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42" name="Rectangle 160"/>
            <p:cNvSpPr>
              <a:spLocks noChangeArrowheads="1"/>
            </p:cNvSpPr>
            <p:nvPr/>
          </p:nvSpPr>
          <p:spPr bwMode="auto">
            <a:xfrm>
              <a:off x="6699250" y="4891088"/>
              <a:ext cx="77788" cy="11112"/>
            </a:xfrm>
            <a:prstGeom prst="rect">
              <a:avLst/>
            </a:prstGeom>
            <a:solidFill>
              <a:srgbClr val="FFFF00"/>
            </a:solidFill>
            <a:ln w="9525">
              <a:solidFill>
                <a:schemeClr val="tx1"/>
              </a:solidFill>
              <a:miter lim="800000"/>
              <a:headEnd/>
              <a:tailEnd/>
            </a:ln>
          </p:spPr>
          <p:txBody>
            <a:bodyPr/>
            <a:lstStyle/>
            <a:p>
              <a:endParaRPr lang="en-US"/>
            </a:p>
          </p:txBody>
        </p:sp>
        <p:sp>
          <p:nvSpPr>
            <p:cNvPr id="97443" name="Rectangle 161"/>
            <p:cNvSpPr>
              <a:spLocks noChangeArrowheads="1"/>
            </p:cNvSpPr>
            <p:nvPr/>
          </p:nvSpPr>
          <p:spPr bwMode="auto">
            <a:xfrm>
              <a:off x="68214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44" name="Rectangle 162"/>
            <p:cNvSpPr>
              <a:spLocks noChangeArrowheads="1"/>
            </p:cNvSpPr>
            <p:nvPr/>
          </p:nvSpPr>
          <p:spPr bwMode="auto">
            <a:xfrm>
              <a:off x="6945313" y="4891088"/>
              <a:ext cx="66675" cy="11112"/>
            </a:xfrm>
            <a:prstGeom prst="rect">
              <a:avLst/>
            </a:prstGeom>
            <a:solidFill>
              <a:srgbClr val="FFFF00"/>
            </a:solidFill>
            <a:ln w="9525">
              <a:solidFill>
                <a:schemeClr val="tx1"/>
              </a:solidFill>
              <a:miter lim="800000"/>
              <a:headEnd/>
              <a:tailEnd/>
            </a:ln>
          </p:spPr>
          <p:txBody>
            <a:bodyPr/>
            <a:lstStyle/>
            <a:p>
              <a:endParaRPr lang="en-US"/>
            </a:p>
          </p:txBody>
        </p:sp>
        <p:sp>
          <p:nvSpPr>
            <p:cNvPr id="97445" name="Rectangle 163"/>
            <p:cNvSpPr>
              <a:spLocks noChangeArrowheads="1"/>
            </p:cNvSpPr>
            <p:nvPr/>
          </p:nvSpPr>
          <p:spPr bwMode="auto">
            <a:xfrm>
              <a:off x="70119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46" name="Rectangle 164"/>
            <p:cNvSpPr>
              <a:spLocks noChangeArrowheads="1"/>
            </p:cNvSpPr>
            <p:nvPr/>
          </p:nvSpPr>
          <p:spPr bwMode="auto">
            <a:xfrm>
              <a:off x="7135813"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47" name="Rectangle 165"/>
            <p:cNvSpPr>
              <a:spLocks noChangeArrowheads="1"/>
            </p:cNvSpPr>
            <p:nvPr/>
          </p:nvSpPr>
          <p:spPr bwMode="auto">
            <a:xfrm>
              <a:off x="7259638" y="4891088"/>
              <a:ext cx="66675" cy="11112"/>
            </a:xfrm>
            <a:prstGeom prst="rect">
              <a:avLst/>
            </a:prstGeom>
            <a:solidFill>
              <a:srgbClr val="FFFF00"/>
            </a:solidFill>
            <a:ln w="9525">
              <a:solidFill>
                <a:schemeClr val="tx1"/>
              </a:solidFill>
              <a:miter lim="800000"/>
              <a:headEnd/>
              <a:tailEnd/>
            </a:ln>
          </p:spPr>
          <p:txBody>
            <a:bodyPr/>
            <a:lstStyle/>
            <a:p>
              <a:endParaRPr lang="en-US"/>
            </a:p>
          </p:txBody>
        </p:sp>
        <p:sp>
          <p:nvSpPr>
            <p:cNvPr id="97448" name="Rectangle 166"/>
            <p:cNvSpPr>
              <a:spLocks noChangeArrowheads="1"/>
            </p:cNvSpPr>
            <p:nvPr/>
          </p:nvSpPr>
          <p:spPr bwMode="auto">
            <a:xfrm>
              <a:off x="7326313"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49" name="Rectangle 167"/>
            <p:cNvSpPr>
              <a:spLocks noChangeArrowheads="1"/>
            </p:cNvSpPr>
            <p:nvPr/>
          </p:nvSpPr>
          <p:spPr bwMode="auto">
            <a:xfrm>
              <a:off x="7450138" y="4891088"/>
              <a:ext cx="77787" cy="11112"/>
            </a:xfrm>
            <a:prstGeom prst="rect">
              <a:avLst/>
            </a:prstGeom>
            <a:solidFill>
              <a:srgbClr val="FFFF00"/>
            </a:solidFill>
            <a:ln w="9525">
              <a:solidFill>
                <a:schemeClr val="tx1"/>
              </a:solidFill>
              <a:miter lim="800000"/>
              <a:headEnd/>
              <a:tailEnd/>
            </a:ln>
          </p:spPr>
          <p:txBody>
            <a:bodyPr/>
            <a:lstStyle/>
            <a:p>
              <a:endParaRPr lang="en-US"/>
            </a:p>
          </p:txBody>
        </p:sp>
        <p:sp>
          <p:nvSpPr>
            <p:cNvPr id="97450" name="Rectangle 168"/>
            <p:cNvSpPr>
              <a:spLocks noChangeArrowheads="1"/>
            </p:cNvSpPr>
            <p:nvPr/>
          </p:nvSpPr>
          <p:spPr bwMode="auto">
            <a:xfrm>
              <a:off x="7572375"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51" name="Rectangle 169"/>
            <p:cNvSpPr>
              <a:spLocks noChangeArrowheads="1"/>
            </p:cNvSpPr>
            <p:nvPr/>
          </p:nvSpPr>
          <p:spPr bwMode="auto">
            <a:xfrm>
              <a:off x="7651750" y="4891088"/>
              <a:ext cx="77788" cy="11112"/>
            </a:xfrm>
            <a:prstGeom prst="rect">
              <a:avLst/>
            </a:prstGeom>
            <a:solidFill>
              <a:srgbClr val="FFFF00"/>
            </a:solidFill>
            <a:ln w="9525">
              <a:solidFill>
                <a:schemeClr val="tx1"/>
              </a:solidFill>
              <a:miter lim="800000"/>
              <a:headEnd/>
              <a:tailEnd/>
            </a:ln>
          </p:spPr>
          <p:txBody>
            <a:bodyPr/>
            <a:lstStyle/>
            <a:p>
              <a:endParaRPr lang="en-US"/>
            </a:p>
          </p:txBody>
        </p:sp>
        <p:sp>
          <p:nvSpPr>
            <p:cNvPr id="97452" name="Rectangle 170"/>
            <p:cNvSpPr>
              <a:spLocks noChangeArrowheads="1"/>
            </p:cNvSpPr>
            <p:nvPr/>
          </p:nvSpPr>
          <p:spPr bwMode="auto">
            <a:xfrm>
              <a:off x="7773988" y="4891088"/>
              <a:ext cx="79375" cy="11112"/>
            </a:xfrm>
            <a:prstGeom prst="rect">
              <a:avLst/>
            </a:prstGeom>
            <a:solidFill>
              <a:srgbClr val="FFFF00"/>
            </a:solidFill>
            <a:ln w="9525">
              <a:solidFill>
                <a:schemeClr val="tx1"/>
              </a:solidFill>
              <a:miter lim="800000"/>
              <a:headEnd/>
              <a:tailEnd/>
            </a:ln>
          </p:spPr>
          <p:txBody>
            <a:bodyPr/>
            <a:lstStyle/>
            <a:p>
              <a:endParaRPr lang="en-US"/>
            </a:p>
          </p:txBody>
        </p:sp>
        <p:sp>
          <p:nvSpPr>
            <p:cNvPr id="97453" name="Rectangle 171"/>
            <p:cNvSpPr>
              <a:spLocks noChangeArrowheads="1"/>
            </p:cNvSpPr>
            <p:nvPr/>
          </p:nvSpPr>
          <p:spPr bwMode="auto">
            <a:xfrm>
              <a:off x="7897813" y="4891088"/>
              <a:ext cx="66675" cy="11112"/>
            </a:xfrm>
            <a:prstGeom prst="rect">
              <a:avLst/>
            </a:prstGeom>
            <a:solidFill>
              <a:srgbClr val="FFFF00"/>
            </a:solidFill>
            <a:ln w="9525">
              <a:solidFill>
                <a:schemeClr val="tx1"/>
              </a:solidFill>
              <a:miter lim="800000"/>
              <a:headEnd/>
              <a:tailEnd/>
            </a:ln>
          </p:spPr>
          <p:txBody>
            <a:bodyPr/>
            <a:lstStyle/>
            <a:p>
              <a:endParaRPr lang="en-US"/>
            </a:p>
          </p:txBody>
        </p:sp>
        <p:sp>
          <p:nvSpPr>
            <p:cNvPr id="97454" name="Rectangle 172"/>
            <p:cNvSpPr>
              <a:spLocks noChangeArrowheads="1"/>
            </p:cNvSpPr>
            <p:nvPr/>
          </p:nvSpPr>
          <p:spPr bwMode="auto">
            <a:xfrm>
              <a:off x="1454150" y="5219700"/>
              <a:ext cx="136525"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0</a:t>
              </a:r>
              <a:endParaRPr lang="en-US" sz="2400">
                <a:latin typeface="Times"/>
              </a:endParaRPr>
            </a:p>
          </p:txBody>
        </p:sp>
        <p:sp>
          <p:nvSpPr>
            <p:cNvPr id="97455" name="Rectangle 173"/>
            <p:cNvSpPr>
              <a:spLocks noChangeArrowheads="1"/>
            </p:cNvSpPr>
            <p:nvPr/>
          </p:nvSpPr>
          <p:spPr bwMode="auto">
            <a:xfrm>
              <a:off x="1320800" y="4360863"/>
              <a:ext cx="263525"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10</a:t>
              </a:r>
              <a:endParaRPr lang="en-US" sz="2400">
                <a:latin typeface="Times"/>
              </a:endParaRPr>
            </a:p>
          </p:txBody>
        </p:sp>
        <p:sp>
          <p:nvSpPr>
            <p:cNvPr id="97456" name="Rectangle 174"/>
            <p:cNvSpPr>
              <a:spLocks noChangeArrowheads="1"/>
            </p:cNvSpPr>
            <p:nvPr/>
          </p:nvSpPr>
          <p:spPr bwMode="auto">
            <a:xfrm>
              <a:off x="1320800" y="3513138"/>
              <a:ext cx="263525"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20</a:t>
              </a:r>
              <a:endParaRPr lang="en-US" sz="2400">
                <a:latin typeface="Times"/>
              </a:endParaRPr>
            </a:p>
          </p:txBody>
        </p:sp>
        <p:sp>
          <p:nvSpPr>
            <p:cNvPr id="97457" name="Rectangle 175"/>
            <p:cNvSpPr>
              <a:spLocks noChangeArrowheads="1"/>
            </p:cNvSpPr>
            <p:nvPr/>
          </p:nvSpPr>
          <p:spPr bwMode="auto">
            <a:xfrm>
              <a:off x="1320800" y="2654300"/>
              <a:ext cx="263525"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30</a:t>
              </a:r>
              <a:endParaRPr lang="en-US" sz="2400">
                <a:latin typeface="Times"/>
              </a:endParaRPr>
            </a:p>
          </p:txBody>
        </p:sp>
        <p:sp>
          <p:nvSpPr>
            <p:cNvPr id="97458" name="Rectangle 176"/>
            <p:cNvSpPr>
              <a:spLocks noChangeArrowheads="1"/>
            </p:cNvSpPr>
            <p:nvPr/>
          </p:nvSpPr>
          <p:spPr bwMode="auto">
            <a:xfrm rot="-5220000">
              <a:off x="1710531" y="5611019"/>
              <a:ext cx="404813"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Jan</a:t>
              </a:r>
              <a:endParaRPr lang="en-US" sz="2400">
                <a:latin typeface="Times"/>
              </a:endParaRPr>
            </a:p>
          </p:txBody>
        </p:sp>
        <p:sp>
          <p:nvSpPr>
            <p:cNvPr id="97459" name="Rectangle 177"/>
            <p:cNvSpPr>
              <a:spLocks noChangeArrowheads="1"/>
            </p:cNvSpPr>
            <p:nvPr/>
          </p:nvSpPr>
          <p:spPr bwMode="auto">
            <a:xfrm rot="-5220000">
              <a:off x="2016126" y="5635625"/>
              <a:ext cx="419100"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Feb</a:t>
              </a:r>
              <a:endParaRPr lang="en-US" sz="2400">
                <a:latin typeface="Times"/>
              </a:endParaRPr>
            </a:p>
          </p:txBody>
        </p:sp>
        <p:sp>
          <p:nvSpPr>
            <p:cNvPr id="97460" name="Rectangle 178"/>
            <p:cNvSpPr>
              <a:spLocks noChangeArrowheads="1"/>
            </p:cNvSpPr>
            <p:nvPr/>
          </p:nvSpPr>
          <p:spPr bwMode="auto">
            <a:xfrm rot="-5220000">
              <a:off x="2298701" y="5675312"/>
              <a:ext cx="488950"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Mar</a:t>
              </a:r>
              <a:endParaRPr lang="en-US" sz="2400">
                <a:latin typeface="Times"/>
              </a:endParaRPr>
            </a:p>
          </p:txBody>
        </p:sp>
        <p:sp>
          <p:nvSpPr>
            <p:cNvPr id="97461" name="Rectangle 179"/>
            <p:cNvSpPr>
              <a:spLocks noChangeArrowheads="1"/>
            </p:cNvSpPr>
            <p:nvPr/>
          </p:nvSpPr>
          <p:spPr bwMode="auto">
            <a:xfrm rot="-5220000">
              <a:off x="2643188" y="5640388"/>
              <a:ext cx="447675"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Apr</a:t>
              </a:r>
              <a:endParaRPr lang="en-US" sz="2400">
                <a:latin typeface="Times"/>
              </a:endParaRPr>
            </a:p>
          </p:txBody>
        </p:sp>
        <p:sp>
          <p:nvSpPr>
            <p:cNvPr id="97462" name="Rectangle 180"/>
            <p:cNvSpPr>
              <a:spLocks noChangeArrowheads="1"/>
            </p:cNvSpPr>
            <p:nvPr/>
          </p:nvSpPr>
          <p:spPr bwMode="auto">
            <a:xfrm rot="-5220000">
              <a:off x="2918619" y="5676106"/>
              <a:ext cx="503238"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May</a:t>
              </a:r>
              <a:endParaRPr lang="en-US" sz="2400">
                <a:latin typeface="Times"/>
              </a:endParaRPr>
            </a:p>
          </p:txBody>
        </p:sp>
        <p:sp>
          <p:nvSpPr>
            <p:cNvPr id="97463" name="Rectangle 181"/>
            <p:cNvSpPr>
              <a:spLocks noChangeArrowheads="1"/>
            </p:cNvSpPr>
            <p:nvPr/>
          </p:nvSpPr>
          <p:spPr bwMode="auto">
            <a:xfrm rot="-5220000">
              <a:off x="3294063" y="5613400"/>
              <a:ext cx="419100"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Jun</a:t>
              </a:r>
              <a:endParaRPr lang="en-US" sz="2400">
                <a:latin typeface="Times"/>
              </a:endParaRPr>
            </a:p>
          </p:txBody>
        </p:sp>
        <p:sp>
          <p:nvSpPr>
            <p:cNvPr id="97464" name="Rectangle 182"/>
            <p:cNvSpPr>
              <a:spLocks noChangeArrowheads="1"/>
            </p:cNvSpPr>
            <p:nvPr/>
          </p:nvSpPr>
          <p:spPr bwMode="auto">
            <a:xfrm rot="-5220000">
              <a:off x="3642520" y="5584031"/>
              <a:ext cx="347662"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Jul</a:t>
              </a:r>
              <a:endParaRPr lang="en-US" sz="2400">
                <a:latin typeface="Times"/>
              </a:endParaRPr>
            </a:p>
          </p:txBody>
        </p:sp>
        <p:sp>
          <p:nvSpPr>
            <p:cNvPr id="97465" name="Rectangle 183"/>
            <p:cNvSpPr>
              <a:spLocks noChangeArrowheads="1"/>
            </p:cNvSpPr>
            <p:nvPr/>
          </p:nvSpPr>
          <p:spPr bwMode="auto">
            <a:xfrm rot="-5220000">
              <a:off x="3901282" y="5641181"/>
              <a:ext cx="461962"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Aug</a:t>
              </a:r>
              <a:endParaRPr lang="en-US" sz="2400">
                <a:latin typeface="Times"/>
              </a:endParaRPr>
            </a:p>
          </p:txBody>
        </p:sp>
        <p:sp>
          <p:nvSpPr>
            <p:cNvPr id="97466" name="Rectangle 184"/>
            <p:cNvSpPr>
              <a:spLocks noChangeArrowheads="1"/>
            </p:cNvSpPr>
            <p:nvPr/>
          </p:nvSpPr>
          <p:spPr bwMode="auto">
            <a:xfrm rot="-5220000">
              <a:off x="4253707" y="5606256"/>
              <a:ext cx="404812"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Sep</a:t>
              </a:r>
              <a:endParaRPr lang="en-US" sz="2400">
                <a:latin typeface="Times"/>
              </a:endParaRPr>
            </a:p>
          </p:txBody>
        </p:sp>
        <p:sp>
          <p:nvSpPr>
            <p:cNvPr id="97467" name="Rectangle 185"/>
            <p:cNvSpPr>
              <a:spLocks noChangeArrowheads="1"/>
            </p:cNvSpPr>
            <p:nvPr/>
          </p:nvSpPr>
          <p:spPr bwMode="auto">
            <a:xfrm rot="-5220000">
              <a:off x="4568825" y="5618163"/>
              <a:ext cx="403225"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Oct</a:t>
              </a:r>
              <a:endParaRPr lang="en-US" sz="2400">
                <a:latin typeface="Times"/>
              </a:endParaRPr>
            </a:p>
          </p:txBody>
        </p:sp>
        <p:sp>
          <p:nvSpPr>
            <p:cNvPr id="97468" name="Rectangle 186"/>
            <p:cNvSpPr>
              <a:spLocks noChangeArrowheads="1"/>
            </p:cNvSpPr>
            <p:nvPr/>
          </p:nvSpPr>
          <p:spPr bwMode="auto">
            <a:xfrm rot="-5220000">
              <a:off x="4860925" y="5627688"/>
              <a:ext cx="447675"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Nov</a:t>
              </a:r>
              <a:endParaRPr lang="en-US" sz="2400">
                <a:latin typeface="Times"/>
              </a:endParaRPr>
            </a:p>
          </p:txBody>
        </p:sp>
        <p:sp>
          <p:nvSpPr>
            <p:cNvPr id="97469" name="Rectangle 187"/>
            <p:cNvSpPr>
              <a:spLocks noChangeArrowheads="1"/>
            </p:cNvSpPr>
            <p:nvPr/>
          </p:nvSpPr>
          <p:spPr bwMode="auto">
            <a:xfrm rot="-5220000">
              <a:off x="5187951" y="5630862"/>
              <a:ext cx="419100"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Dec</a:t>
              </a:r>
              <a:endParaRPr lang="en-US" sz="2400">
                <a:latin typeface="Times"/>
              </a:endParaRPr>
            </a:p>
          </p:txBody>
        </p:sp>
        <p:sp>
          <p:nvSpPr>
            <p:cNvPr id="97470" name="Rectangle 188"/>
            <p:cNvSpPr>
              <a:spLocks noChangeArrowheads="1"/>
            </p:cNvSpPr>
            <p:nvPr/>
          </p:nvSpPr>
          <p:spPr bwMode="auto">
            <a:xfrm rot="-5220000">
              <a:off x="5520532" y="5606256"/>
              <a:ext cx="404812"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Jan</a:t>
              </a:r>
              <a:endParaRPr lang="en-US" sz="2400">
                <a:latin typeface="Times"/>
              </a:endParaRPr>
            </a:p>
          </p:txBody>
        </p:sp>
        <p:sp>
          <p:nvSpPr>
            <p:cNvPr id="97471" name="Rectangle 189"/>
            <p:cNvSpPr>
              <a:spLocks noChangeArrowheads="1"/>
            </p:cNvSpPr>
            <p:nvPr/>
          </p:nvSpPr>
          <p:spPr bwMode="auto">
            <a:xfrm rot="-5220000">
              <a:off x="5826126" y="5630862"/>
              <a:ext cx="419100"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Feb</a:t>
              </a:r>
              <a:endParaRPr lang="en-US" sz="2400">
                <a:latin typeface="Times"/>
              </a:endParaRPr>
            </a:p>
          </p:txBody>
        </p:sp>
        <p:sp>
          <p:nvSpPr>
            <p:cNvPr id="97472" name="Rectangle 190"/>
            <p:cNvSpPr>
              <a:spLocks noChangeArrowheads="1"/>
            </p:cNvSpPr>
            <p:nvPr/>
          </p:nvSpPr>
          <p:spPr bwMode="auto">
            <a:xfrm rot="-5220000">
              <a:off x="6097588" y="5670550"/>
              <a:ext cx="488950"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Mar</a:t>
              </a:r>
              <a:endParaRPr lang="en-US" sz="2400">
                <a:latin typeface="Times"/>
              </a:endParaRPr>
            </a:p>
          </p:txBody>
        </p:sp>
        <p:sp>
          <p:nvSpPr>
            <p:cNvPr id="97473" name="Rectangle 191"/>
            <p:cNvSpPr>
              <a:spLocks noChangeArrowheads="1"/>
            </p:cNvSpPr>
            <p:nvPr/>
          </p:nvSpPr>
          <p:spPr bwMode="auto">
            <a:xfrm rot="-5220000">
              <a:off x="6375400" y="5716588"/>
              <a:ext cx="587375"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April</a:t>
              </a:r>
              <a:endParaRPr lang="en-US" sz="2400">
                <a:latin typeface="Times"/>
              </a:endParaRPr>
            </a:p>
          </p:txBody>
        </p:sp>
        <p:sp>
          <p:nvSpPr>
            <p:cNvPr id="97474" name="Rectangle 192"/>
            <p:cNvSpPr>
              <a:spLocks noChangeArrowheads="1"/>
            </p:cNvSpPr>
            <p:nvPr/>
          </p:nvSpPr>
          <p:spPr bwMode="auto">
            <a:xfrm rot="-5220000">
              <a:off x="6728619" y="5672931"/>
              <a:ext cx="503238"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May</a:t>
              </a:r>
              <a:endParaRPr lang="en-US" sz="2400">
                <a:latin typeface="Times"/>
              </a:endParaRPr>
            </a:p>
          </p:txBody>
        </p:sp>
        <p:sp>
          <p:nvSpPr>
            <p:cNvPr id="97475" name="Rectangle 193"/>
            <p:cNvSpPr>
              <a:spLocks noChangeArrowheads="1"/>
            </p:cNvSpPr>
            <p:nvPr/>
          </p:nvSpPr>
          <p:spPr bwMode="auto">
            <a:xfrm rot="-5220000">
              <a:off x="7028656" y="5684044"/>
              <a:ext cx="531813"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June</a:t>
              </a:r>
              <a:endParaRPr lang="en-US" sz="2400">
                <a:latin typeface="Times"/>
              </a:endParaRPr>
            </a:p>
          </p:txBody>
        </p:sp>
        <p:sp>
          <p:nvSpPr>
            <p:cNvPr id="97476" name="Rectangle 194"/>
            <p:cNvSpPr>
              <a:spLocks noChangeArrowheads="1"/>
            </p:cNvSpPr>
            <p:nvPr/>
          </p:nvSpPr>
          <p:spPr bwMode="auto">
            <a:xfrm rot="-5220000">
              <a:off x="7350919" y="5626894"/>
              <a:ext cx="538163"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July </a:t>
              </a:r>
              <a:endParaRPr lang="en-US" sz="2400">
                <a:latin typeface="Times"/>
              </a:endParaRPr>
            </a:p>
          </p:txBody>
        </p:sp>
        <p:sp>
          <p:nvSpPr>
            <p:cNvPr id="97477" name="Rectangle 195"/>
            <p:cNvSpPr>
              <a:spLocks noChangeArrowheads="1"/>
            </p:cNvSpPr>
            <p:nvPr/>
          </p:nvSpPr>
          <p:spPr bwMode="auto">
            <a:xfrm rot="-5220000">
              <a:off x="7536656" y="5798344"/>
              <a:ext cx="785813" cy="3143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sz="2000" b="1">
                  <a:latin typeface="Times New Roman" pitchFamily="18" charset="0"/>
                </a:rPr>
                <a:t>August</a:t>
              </a:r>
              <a:endParaRPr lang="en-US" sz="2400">
                <a:latin typeface="Times"/>
              </a:endParaRPr>
            </a:p>
          </p:txBody>
        </p:sp>
        <p:sp>
          <p:nvSpPr>
            <p:cNvPr id="97478" name="Rectangle 196"/>
            <p:cNvSpPr>
              <a:spLocks noChangeArrowheads="1"/>
            </p:cNvSpPr>
            <p:nvPr/>
          </p:nvSpPr>
          <p:spPr bwMode="auto">
            <a:xfrm rot="-5400000">
              <a:off x="-151606" y="3939381"/>
              <a:ext cx="2466975" cy="284163"/>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r>
                <a:rPr lang="en-US" b="1">
                  <a:latin typeface="Times New Roman" pitchFamily="18" charset="0"/>
                </a:rPr>
                <a:t>Rate/1,000 Catheter days</a:t>
              </a:r>
              <a:endParaRPr lang="en-US" sz="2400">
                <a:latin typeface="Times"/>
              </a:endParaRPr>
            </a:p>
          </p:txBody>
        </p:sp>
      </p:grpSp>
      <p:sp>
        <p:nvSpPr>
          <p:cNvPr id="199" name="TextBox 198"/>
          <p:cNvSpPr txBox="1"/>
          <p:nvPr/>
        </p:nvSpPr>
        <p:spPr>
          <a:xfrm>
            <a:off x="0" y="6611779"/>
            <a:ext cx="1447800" cy="246221"/>
          </a:xfrm>
          <a:prstGeom prst="rect">
            <a:avLst/>
          </a:prstGeom>
          <a:noFill/>
        </p:spPr>
        <p:txBody>
          <a:bodyPr wrap="square" rtlCol="0">
            <a:spAutoFit/>
          </a:bodyPr>
          <a:lstStyle/>
          <a:p>
            <a:r>
              <a:rPr lang="en-US" sz="1000" dirty="0" smtClean="0"/>
              <a:t>Slide 34 of 47</a:t>
            </a:r>
            <a:endParaRPr lang="en-US" sz="1000" dirty="0"/>
          </a:p>
        </p:txBody>
      </p:sp>
    </p:spTree>
    <p:extLst>
      <p:ext uri="{BB962C8B-B14F-4D97-AF65-F5344CB8AC3E}">
        <p14:creationId xmlns:p14="http://schemas.microsoft.com/office/powerpoint/2010/main" xmlns="" val="28343419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Other New Technology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Web Portals and Access to Medical Records</a:t>
            </a:r>
          </a:p>
          <a:p>
            <a:r>
              <a:rPr lang="en-US" dirty="0" smtClean="0"/>
              <a:t>Telemedicine</a:t>
            </a:r>
          </a:p>
          <a:p>
            <a:r>
              <a:rPr lang="en-US" dirty="0" smtClean="0"/>
              <a:t>Remote Monitoring</a:t>
            </a:r>
          </a:p>
          <a:p>
            <a:r>
              <a:rPr lang="en-US" dirty="0" smtClean="0"/>
              <a:t>Gene Mapping</a:t>
            </a:r>
          </a:p>
          <a:p>
            <a:r>
              <a:rPr lang="en-US" dirty="0" smtClean="0"/>
              <a:t>Cell Phone Messaging for Reminders</a:t>
            </a:r>
          </a:p>
          <a:p>
            <a:pPr lvl="1"/>
            <a:r>
              <a:rPr lang="en-US" dirty="0" smtClean="0"/>
              <a:t>Remind of Vaccine Series Completion</a:t>
            </a:r>
          </a:p>
          <a:p>
            <a:pPr lvl="2"/>
            <a:r>
              <a:rPr lang="en-US" dirty="0" smtClean="0"/>
              <a:t>Being Done by Merck for Gardasil</a:t>
            </a:r>
          </a:p>
          <a:p>
            <a:pPr lvl="1"/>
            <a:r>
              <a:rPr lang="en-US" dirty="0" smtClean="0"/>
              <a:t>Remind of Appointments</a:t>
            </a:r>
          </a:p>
          <a:p>
            <a:pPr lvl="1"/>
            <a:r>
              <a:rPr lang="en-US" dirty="0" smtClean="0"/>
              <a:t>Reminders for Compliance*</a:t>
            </a:r>
          </a:p>
          <a:p>
            <a:pPr lvl="1"/>
            <a:r>
              <a:rPr lang="en-US" dirty="0" smtClean="0"/>
              <a:t>Reminders for Smoking Cessation**</a:t>
            </a:r>
          </a:p>
          <a:p>
            <a:pPr lvl="1"/>
            <a:endParaRPr lang="en-US" dirty="0"/>
          </a:p>
          <a:p>
            <a:pPr lvl="1"/>
            <a:endParaRPr lang="en-US" dirty="0" smtClean="0"/>
          </a:p>
          <a:p>
            <a:pPr marL="457200" lvl="1" indent="0">
              <a:buNone/>
            </a:pPr>
            <a:r>
              <a:rPr lang="en-US" sz="1300" dirty="0" smtClean="0"/>
              <a:t>Granger, B, et al, Cur </a:t>
            </a:r>
            <a:r>
              <a:rPr lang="en-US" sz="1300" dirty="0" err="1" smtClean="0"/>
              <a:t>Opin</a:t>
            </a:r>
            <a:r>
              <a:rPr lang="en-US" sz="1300" dirty="0" smtClean="0"/>
              <a:t> Cardio 26:279-287, 2011 *</a:t>
            </a:r>
            <a:endParaRPr lang="en-US" dirty="0" smtClean="0"/>
          </a:p>
          <a:p>
            <a:pPr marL="457200" lvl="1" indent="0">
              <a:buNone/>
            </a:pPr>
            <a:r>
              <a:rPr lang="en-US" sz="1300" dirty="0" smtClean="0"/>
              <a:t>Free C, et al, Lancet, 2011;  378:49-55. **</a:t>
            </a:r>
            <a:endParaRPr lang="en-US" sz="1300" dirty="0"/>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35 of 47</a:t>
            </a:r>
            <a:endParaRPr lang="en-US" sz="1000" dirty="0"/>
          </a:p>
        </p:txBody>
      </p:sp>
    </p:spTree>
    <p:extLst>
      <p:ext uri="{BB962C8B-B14F-4D97-AF65-F5344CB8AC3E}">
        <p14:creationId xmlns:p14="http://schemas.microsoft.com/office/powerpoint/2010/main" xmlns="" val="2591620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3" name="Rectangle 17"/>
          <p:cNvSpPr>
            <a:spLocks/>
          </p:cNvSpPr>
          <p:nvPr/>
        </p:nvSpPr>
        <p:spPr bwMode="auto">
          <a:xfrm>
            <a:off x="2819400" y="1828800"/>
            <a:ext cx="2057399" cy="266700"/>
          </a:xfrm>
          <a:prstGeom prst="rect">
            <a:avLst/>
          </a:prstGeom>
          <a:solidFill>
            <a:srgbClr val="436E9C"/>
          </a:solidFill>
          <a:ln>
            <a:noFill/>
          </a:ln>
        </p:spPr>
        <p:txBody>
          <a:bodyPr lIns="0" tIns="0" rIns="0" bIns="0"/>
          <a:lstStyle/>
          <a:p>
            <a:pPr algn="ctr" fontAlgn="base">
              <a:spcBef>
                <a:spcPct val="0"/>
              </a:spcBef>
              <a:spcAft>
                <a:spcPct val="0"/>
              </a:spcAft>
            </a:pPr>
            <a:endParaRPr lang="fr-FR" sz="2400">
              <a:solidFill>
                <a:srgbClr val="000000"/>
              </a:solidFill>
              <a:latin typeface="Gill Sans" charset="0"/>
              <a:ea typeface="ヒラギノ角ゴ ProN W3" charset="0"/>
              <a:cs typeface="ヒラギノ角ゴ ProN W3" charset="0"/>
              <a:sym typeface="Gill Sans" charset="0"/>
            </a:endParaRPr>
          </a:p>
        </p:txBody>
      </p:sp>
      <p:sp>
        <p:nvSpPr>
          <p:cNvPr id="19474" name="Rectangle 18"/>
          <p:cNvSpPr>
            <a:spLocks/>
          </p:cNvSpPr>
          <p:nvPr/>
        </p:nvSpPr>
        <p:spPr bwMode="auto">
          <a:xfrm>
            <a:off x="2819400" y="1828800"/>
            <a:ext cx="20574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fontAlgn="base">
              <a:spcBef>
                <a:spcPct val="0"/>
              </a:spcBef>
              <a:spcAft>
                <a:spcPct val="0"/>
              </a:spcAft>
            </a:pPr>
            <a:r>
              <a:rPr lang="en-US" sz="1600" dirty="0" smtClean="0">
                <a:solidFill>
                  <a:srgbClr val="FFFFFF"/>
                </a:solidFill>
                <a:latin typeface="Franklin Gothic Medium"/>
                <a:ea typeface="ヒラギノ角ゴ ProN W3" charset="0"/>
                <a:cs typeface="ＭＳ Ｐゴシック" charset="0"/>
                <a:sym typeface="Novecento wide Bold" charset="0"/>
              </a:rPr>
              <a:t>BLOOD PRESSURE</a:t>
            </a:r>
            <a:endParaRPr lang="en-US" sz="1600" dirty="0">
              <a:solidFill>
                <a:srgbClr val="FFFFFF"/>
              </a:solidFill>
              <a:latin typeface="Franklin Gothic Medium"/>
              <a:ea typeface="ヒラギノ角ゴ ProN W3" charset="0"/>
              <a:cs typeface="ＭＳ Ｐゴシック" charset="0"/>
              <a:sym typeface="Novecento wide Bold" charset="0"/>
            </a:endParaRPr>
          </a:p>
        </p:txBody>
      </p:sp>
      <p:sp>
        <p:nvSpPr>
          <p:cNvPr id="19475" name="Rectangle 19"/>
          <p:cNvSpPr>
            <a:spLocks/>
          </p:cNvSpPr>
          <p:nvPr/>
        </p:nvSpPr>
        <p:spPr bwMode="auto">
          <a:xfrm>
            <a:off x="5562600" y="2362200"/>
            <a:ext cx="3352800" cy="266700"/>
          </a:xfrm>
          <a:prstGeom prst="rect">
            <a:avLst/>
          </a:prstGeom>
          <a:solidFill>
            <a:srgbClr val="F19A09"/>
          </a:solidFill>
          <a:ln>
            <a:noFill/>
          </a:ln>
        </p:spPr>
        <p:txBody>
          <a:bodyPr lIns="0" tIns="0" rIns="0" bIns="0"/>
          <a:lstStyle/>
          <a:p>
            <a:pPr algn="ctr" fontAlgn="base">
              <a:spcBef>
                <a:spcPct val="0"/>
              </a:spcBef>
              <a:spcAft>
                <a:spcPct val="0"/>
              </a:spcAft>
            </a:pPr>
            <a:endParaRPr lang="fr-FR" sz="2400">
              <a:solidFill>
                <a:srgbClr val="000000"/>
              </a:solidFill>
              <a:latin typeface="Gill Sans" charset="0"/>
              <a:ea typeface="ヒラギノ角ゴ ProN W3" charset="0"/>
              <a:cs typeface="ヒラギノ角ゴ ProN W3" charset="0"/>
              <a:sym typeface="Gill Sans" charset="0"/>
            </a:endParaRPr>
          </a:p>
        </p:txBody>
      </p:sp>
      <p:sp>
        <p:nvSpPr>
          <p:cNvPr id="19476" name="Rectangle 20"/>
          <p:cNvSpPr>
            <a:spLocks/>
          </p:cNvSpPr>
          <p:nvPr/>
        </p:nvSpPr>
        <p:spPr bwMode="auto">
          <a:xfrm>
            <a:off x="5486400" y="2362200"/>
            <a:ext cx="35685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fontAlgn="base">
              <a:spcBef>
                <a:spcPct val="0"/>
              </a:spcBef>
              <a:spcAft>
                <a:spcPct val="0"/>
              </a:spcAft>
            </a:pPr>
            <a:r>
              <a:rPr lang="en-US" sz="1600" dirty="0" smtClean="0">
                <a:solidFill>
                  <a:srgbClr val="FFFFFF"/>
                </a:solidFill>
                <a:latin typeface="Franklin Gothic Medium"/>
                <a:ea typeface="ヒラギノ角ゴ ProN W3" charset="0"/>
                <a:cs typeface="ＭＳ Ｐゴシック" charset="0"/>
                <a:sym typeface="Novecento wide Bold" charset="0"/>
              </a:rPr>
              <a:t>CONTINUOUS GLUCOSE MONITORING</a:t>
            </a:r>
            <a:endParaRPr lang="en-US" sz="1600" dirty="0">
              <a:solidFill>
                <a:srgbClr val="FFFFFF"/>
              </a:solidFill>
              <a:latin typeface="Franklin Gothic Medium"/>
              <a:ea typeface="ヒラギノ角ゴ ProN W3" charset="0"/>
              <a:cs typeface="ＭＳ Ｐゴシック" charset="0"/>
              <a:sym typeface="Novecento wide Bold" charset="0"/>
            </a:endParaRPr>
          </a:p>
        </p:txBody>
      </p:sp>
      <p:sp>
        <p:nvSpPr>
          <p:cNvPr id="19477" name="Rectangle 21"/>
          <p:cNvSpPr>
            <a:spLocks/>
          </p:cNvSpPr>
          <p:nvPr/>
        </p:nvSpPr>
        <p:spPr bwMode="auto">
          <a:xfrm>
            <a:off x="6096000" y="3657600"/>
            <a:ext cx="2895600" cy="266700"/>
          </a:xfrm>
          <a:prstGeom prst="rect">
            <a:avLst/>
          </a:prstGeom>
          <a:solidFill>
            <a:srgbClr val="881430"/>
          </a:solidFill>
          <a:ln>
            <a:noFill/>
          </a:ln>
        </p:spPr>
        <p:txBody>
          <a:bodyPr lIns="0" tIns="0" rIns="0" bIns="0"/>
          <a:lstStyle/>
          <a:p>
            <a:pPr algn="ctr" fontAlgn="base">
              <a:spcBef>
                <a:spcPct val="0"/>
              </a:spcBef>
              <a:spcAft>
                <a:spcPct val="0"/>
              </a:spcAft>
            </a:pPr>
            <a:endParaRPr lang="fr-FR" sz="2400">
              <a:solidFill>
                <a:srgbClr val="000000"/>
              </a:solidFill>
              <a:latin typeface="Gill Sans" charset="0"/>
              <a:ea typeface="ヒラギノ角ゴ ProN W3" charset="0"/>
              <a:cs typeface="ヒラギノ角ゴ ProN W3" charset="0"/>
              <a:sym typeface="Gill Sans" charset="0"/>
            </a:endParaRPr>
          </a:p>
        </p:txBody>
      </p:sp>
      <p:sp>
        <p:nvSpPr>
          <p:cNvPr id="19478" name="Rectangle 22"/>
          <p:cNvSpPr>
            <a:spLocks/>
          </p:cNvSpPr>
          <p:nvPr/>
        </p:nvSpPr>
        <p:spPr bwMode="auto">
          <a:xfrm>
            <a:off x="6096000" y="3657600"/>
            <a:ext cx="28956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fontAlgn="base">
              <a:spcBef>
                <a:spcPct val="0"/>
              </a:spcBef>
              <a:spcAft>
                <a:spcPct val="0"/>
              </a:spcAft>
            </a:pPr>
            <a:r>
              <a:rPr lang="en-US" sz="1600" dirty="0" smtClean="0">
                <a:solidFill>
                  <a:srgbClr val="FFFFFF"/>
                </a:solidFill>
                <a:latin typeface="Franklin Gothic Medium"/>
                <a:ea typeface="ヒラギノ角ゴ ProN W3" charset="0"/>
                <a:cs typeface="ＭＳ Ｐゴシック" charset="0"/>
                <a:sym typeface="Novecento wide Bold" charset="0"/>
              </a:rPr>
              <a:t>WEIGHT &amp; BODY COMPOSITION</a:t>
            </a:r>
            <a:endParaRPr lang="en-US" sz="1600" dirty="0">
              <a:solidFill>
                <a:srgbClr val="FFFFFF"/>
              </a:solidFill>
              <a:latin typeface="Franklin Gothic Medium"/>
              <a:ea typeface="ヒラギノ角ゴ ProN W3" charset="0"/>
              <a:cs typeface="ＭＳ Ｐゴシック" charset="0"/>
              <a:sym typeface="Novecento wide Bold" charset="0"/>
            </a:endParaRPr>
          </a:p>
        </p:txBody>
      </p:sp>
      <p:sp>
        <p:nvSpPr>
          <p:cNvPr id="19479" name="Rectangle 23"/>
          <p:cNvSpPr>
            <a:spLocks/>
          </p:cNvSpPr>
          <p:nvPr/>
        </p:nvSpPr>
        <p:spPr bwMode="auto">
          <a:xfrm>
            <a:off x="914400" y="3505200"/>
            <a:ext cx="2057400" cy="266700"/>
          </a:xfrm>
          <a:prstGeom prst="rect">
            <a:avLst/>
          </a:prstGeom>
          <a:solidFill>
            <a:srgbClr val="3F505D"/>
          </a:solidFill>
          <a:ln>
            <a:noFill/>
          </a:ln>
        </p:spPr>
        <p:txBody>
          <a:bodyPr lIns="0" tIns="0" rIns="0" bIns="0"/>
          <a:lstStyle/>
          <a:p>
            <a:pPr algn="ctr" fontAlgn="base">
              <a:spcBef>
                <a:spcPct val="0"/>
              </a:spcBef>
              <a:spcAft>
                <a:spcPct val="0"/>
              </a:spcAft>
            </a:pPr>
            <a:endParaRPr lang="fr-FR" sz="2400">
              <a:solidFill>
                <a:srgbClr val="000000"/>
              </a:solidFill>
              <a:latin typeface="Gill Sans" charset="0"/>
              <a:ea typeface="ヒラギノ角ゴ ProN W3" charset="0"/>
              <a:cs typeface="ヒラギノ角ゴ ProN W3" charset="0"/>
              <a:sym typeface="Gill Sans" charset="0"/>
            </a:endParaRPr>
          </a:p>
        </p:txBody>
      </p:sp>
      <p:sp>
        <p:nvSpPr>
          <p:cNvPr id="19480" name="Rectangle 24"/>
          <p:cNvSpPr>
            <a:spLocks/>
          </p:cNvSpPr>
          <p:nvPr/>
        </p:nvSpPr>
        <p:spPr bwMode="auto">
          <a:xfrm>
            <a:off x="990600" y="3505200"/>
            <a:ext cx="188302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fontAlgn="base">
              <a:spcBef>
                <a:spcPct val="0"/>
              </a:spcBef>
              <a:spcAft>
                <a:spcPct val="0"/>
              </a:spcAft>
            </a:pPr>
            <a:r>
              <a:rPr lang="en-US" sz="1600" dirty="0" smtClean="0">
                <a:solidFill>
                  <a:srgbClr val="FFFFFF"/>
                </a:solidFill>
                <a:latin typeface="Franklin Gothic Medium"/>
                <a:ea typeface="ヒラギノ角ゴ ProN W3" charset="0"/>
                <a:cs typeface="ＭＳ Ｐゴシック" charset="0"/>
                <a:sym typeface="Novecento wide Bold" charset="0"/>
              </a:rPr>
              <a:t>SLEEP OPTIMIZATION</a:t>
            </a:r>
            <a:endParaRPr lang="en-US" sz="1600" dirty="0">
              <a:solidFill>
                <a:srgbClr val="FFFFFF"/>
              </a:solidFill>
              <a:latin typeface="Franklin Gothic Medium"/>
              <a:ea typeface="ヒラギノ角ゴ ProN W3" charset="0"/>
              <a:cs typeface="ＭＳ Ｐゴシック" charset="0"/>
              <a:sym typeface="Novecento wide Bold" charset="0"/>
            </a:endParaRPr>
          </a:p>
        </p:txBody>
      </p:sp>
      <p:sp>
        <p:nvSpPr>
          <p:cNvPr id="19481" name="Rectangle 25"/>
          <p:cNvSpPr>
            <a:spLocks/>
          </p:cNvSpPr>
          <p:nvPr/>
        </p:nvSpPr>
        <p:spPr bwMode="auto">
          <a:xfrm>
            <a:off x="685800" y="2209800"/>
            <a:ext cx="1357313" cy="266700"/>
          </a:xfrm>
          <a:prstGeom prst="rect">
            <a:avLst/>
          </a:prstGeom>
          <a:solidFill>
            <a:srgbClr val="631750"/>
          </a:solidFill>
          <a:ln>
            <a:noFill/>
          </a:ln>
        </p:spPr>
        <p:txBody>
          <a:bodyPr lIns="0" tIns="0" rIns="0" bIns="0"/>
          <a:lstStyle/>
          <a:p>
            <a:pPr algn="ctr" fontAlgn="base">
              <a:spcBef>
                <a:spcPct val="0"/>
              </a:spcBef>
              <a:spcAft>
                <a:spcPct val="0"/>
              </a:spcAft>
            </a:pPr>
            <a:endParaRPr lang="fr-FR" sz="2400">
              <a:solidFill>
                <a:srgbClr val="000000"/>
              </a:solidFill>
              <a:latin typeface="Gill Sans" charset="0"/>
              <a:ea typeface="ヒラギノ角ゴ ProN W3" charset="0"/>
              <a:cs typeface="ヒラギノ角ゴ ProN W3" charset="0"/>
              <a:sym typeface="Gill Sans" charset="0"/>
            </a:endParaRPr>
          </a:p>
        </p:txBody>
      </p:sp>
      <p:pic>
        <p:nvPicPr>
          <p:cNvPr id="25" name="Picture 24" descr="mdrevolution_wireless5.jpg"/>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7536" b="71014" l="11304" r="90652">
                        <a14:foregroundMark x1="78043" y1="31594" x2="78043" y2="31594"/>
                        <a14:foregroundMark x1="80217" y1="34783" x2="80217" y2="34783"/>
                        <a14:foregroundMark x1="77391" y1="20290" x2="77391" y2="20290"/>
                        <a14:foregroundMark x1="82826" y1="20870" x2="82826" y2="20870"/>
                        <a14:foregroundMark x1="78478" y1="24058" x2="78478" y2="24058"/>
                        <a14:foregroundMark x1="74565" y1="24348" x2="74565" y2="24348"/>
                        <a14:foregroundMark x1="79348" y1="38551" x2="79348" y2="38551"/>
                        <a14:foregroundMark x1="78913" y1="41449" x2="78913" y2="41449"/>
                        <a14:backgroundMark x1="82391" y1="35072" x2="82391" y2="35072"/>
                        <a14:backgroundMark x1="40652" y1="63768" x2="40652" y2="63768"/>
                      </a14:backgroundRemoval>
                    </a14:imgEffect>
                  </a14:imgLayer>
                </a14:imgProps>
              </a:ext>
              <a:ext uri="{28A0092B-C50C-407E-A947-70E740481C1C}">
                <a14:useLocalDpi xmlns:a14="http://schemas.microsoft.com/office/drawing/2010/main" xmlns="" val="0"/>
              </a:ext>
            </a:extLst>
          </a:blip>
          <a:srcRect l="7883" b="22152"/>
          <a:stretch/>
        </p:blipFill>
        <p:spPr>
          <a:xfrm>
            <a:off x="2514600" y="35410"/>
            <a:ext cx="3200400" cy="1945790"/>
          </a:xfrm>
          <a:prstGeom prst="rect">
            <a:avLst/>
          </a:prstGeom>
        </p:spPr>
      </p:pic>
      <p:pic>
        <p:nvPicPr>
          <p:cNvPr id="4" name="Picture 3" descr="mobile_box_image.jpg"/>
          <p:cNvPicPr>
            <a:picLocks noChangeAspect="1"/>
          </p:cNvPicPr>
          <p:nvPr/>
        </p:nvPicPr>
        <p:blipFill>
          <a:blip r:embed="rId5" cstate="print">
            <a:extLst>
              <a:ext uri="{BEBA8EAE-BF5A-486C-A8C5-ECC9F3942E4B}">
                <a14:imgProps xmlns:a14="http://schemas.microsoft.com/office/drawing/2010/main" xmlns="">
                  <a14:imgLayer r:embed="rId6">
                    <a14:imgEffect>
                      <a14:backgroundRemoval t="3962" b="97041" l="8706" r="93412">
                        <a14:foregroundMark x1="21765" y1="55817" x2="21765" y2="55817"/>
                        <a14:foregroundMark x1="24235" y1="30291" x2="24235" y2="30291"/>
                        <a14:foregroundMark x1="20078" y1="53410" x2="20078" y2="53410"/>
                        <a14:foregroundMark x1="18745" y1="34152" x2="18745" y2="34152"/>
                        <a14:foregroundMark x1="21216" y1="19809" x2="21216" y2="19809"/>
                        <a14:foregroundMark x1="36706" y1="19509" x2="22549" y2="19258"/>
                        <a14:foregroundMark x1="37137" y1="12187" x2="29412" y2="13641"/>
                        <a14:foregroundMark x1="26275" y1="11334" x2="20078" y2="16951"/>
                        <a14:foregroundMark x1="27373" y1="26981" x2="27373" y2="26981"/>
                        <a14:foregroundMark x1="20980" y1="32598" x2="26588" y2="31143"/>
                        <a14:foregroundMark x1="30431" y1="29589" x2="30431" y2="29589"/>
                        <a14:foregroundMark x1="32118" y1="29840" x2="32118" y2="29840"/>
                        <a14:foregroundMark x1="33686" y1="29840" x2="33686" y2="29840"/>
                        <a14:foregroundMark x1="76902" y1="7322" x2="76235" y2="7021"/>
                      </a14:backgroundRemoval>
                    </a14:imgEffect>
                  </a14:imgLayer>
                </a14:imgProps>
              </a:ext>
              <a:ext uri="{28A0092B-C50C-407E-A947-70E740481C1C}">
                <a14:useLocalDpi xmlns:a14="http://schemas.microsoft.com/office/drawing/2010/main" xmlns="" val="0"/>
              </a:ext>
            </a:extLst>
          </a:blip>
          <a:stretch>
            <a:fillRect/>
          </a:stretch>
        </p:blipFill>
        <p:spPr>
          <a:xfrm>
            <a:off x="-304800" y="3790584"/>
            <a:ext cx="2819400" cy="2204660"/>
          </a:xfrm>
          <a:prstGeom prst="rect">
            <a:avLst/>
          </a:prstGeom>
        </p:spPr>
      </p:pic>
      <p:pic>
        <p:nvPicPr>
          <p:cNvPr id="29" name="Picture 28" descr="mdrevolution_wireless6.jpg"/>
          <p:cNvPicPr>
            <a:picLocks noChangeAspect="1"/>
          </p:cNvPicPr>
          <p:nvPr/>
        </p:nvPicPr>
        <p:blipFill>
          <a:blip r:embed="rId7" cstate="print">
            <a:extLst>
              <a:ext uri="{BEBA8EAE-BF5A-486C-A8C5-ECC9F3942E4B}">
                <a14:imgProps xmlns:a14="http://schemas.microsoft.com/office/drawing/2010/main" xmlns="">
                  <a14:imgLayer r:embed="rId8">
                    <a14:imgEffect>
                      <a14:backgroundRemoval t="10000" b="90000" l="10000" r="90000">
                        <a14:backgroundMark x1="38600" y1="76647" x2="38600" y2="76647"/>
                      </a14:backgroundRemoval>
                    </a14:imgEffect>
                  </a14:imgLayer>
                </a14:imgProps>
              </a:ext>
              <a:ext uri="{28A0092B-C50C-407E-A947-70E740481C1C}">
                <a14:useLocalDpi xmlns:a14="http://schemas.microsoft.com/office/drawing/2010/main" xmlns="" val="0"/>
              </a:ext>
            </a:extLst>
          </a:blip>
          <a:stretch>
            <a:fillRect/>
          </a:stretch>
        </p:blipFill>
        <p:spPr>
          <a:xfrm>
            <a:off x="0" y="685800"/>
            <a:ext cx="2286000" cy="1779727"/>
          </a:xfrm>
          <a:prstGeom prst="rect">
            <a:avLst/>
          </a:prstGeom>
        </p:spPr>
      </p:pic>
      <p:pic>
        <p:nvPicPr>
          <p:cNvPr id="30" name="Picture 29" descr="WEB-1--Connected-Bodyscale-Front.jpg"/>
          <p:cNvPicPr>
            <a:picLocks noChangeAspect="1"/>
          </p:cNvPicPr>
          <p:nvPr/>
        </p:nvPicPr>
        <p:blipFill rotWithShape="1">
          <a:blip r:embed="rId9" cstate="print">
            <a:extLst>
              <a:ext uri="{BEBA8EAE-BF5A-486C-A8C5-ECC9F3942E4B}">
                <a14:imgProps xmlns:a14="http://schemas.microsoft.com/office/drawing/2010/main" xmlns="">
                  <a14:imgLayer r:embed="rId10">
                    <a14:imgEffect>
                      <a14:backgroundRemoval t="6397" b="72437" l="12875" r="89250">
                        <a14:foregroundMark x1="12875" y1="6397" x2="12875" y2="6397"/>
                        <a14:foregroundMark x1="89250" y1="22013" x2="89250" y2="22013"/>
                        <a14:foregroundMark x1="87563" y1="72437" x2="87563" y2="72437"/>
                      </a14:backgroundRemoval>
                    </a14:imgEffect>
                  </a14:imgLayer>
                </a14:imgProps>
              </a:ext>
              <a:ext uri="{28A0092B-C50C-407E-A947-70E740481C1C}">
                <a14:useLocalDpi xmlns:a14="http://schemas.microsoft.com/office/drawing/2010/main" xmlns="" val="0"/>
              </a:ext>
            </a:extLst>
          </a:blip>
          <a:srcRect l="11469" t="7649" r="10098" b="27820"/>
          <a:stretch/>
        </p:blipFill>
        <p:spPr>
          <a:xfrm>
            <a:off x="6248400" y="4191000"/>
            <a:ext cx="2558716" cy="1676400"/>
          </a:xfrm>
          <a:prstGeom prst="rect">
            <a:avLst/>
          </a:prstGeom>
        </p:spPr>
      </p:pic>
      <p:pic>
        <p:nvPicPr>
          <p:cNvPr id="6" name="Picture 5" descr="sheboyganBGsDexcom.jp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172200" y="533400"/>
            <a:ext cx="2308318" cy="1724025"/>
          </a:xfrm>
          <a:prstGeom prst="rect">
            <a:avLst/>
          </a:prstGeom>
        </p:spPr>
      </p:pic>
      <p:sp>
        <p:nvSpPr>
          <p:cNvPr id="33" name="Rectangle 20"/>
          <p:cNvSpPr>
            <a:spLocks/>
          </p:cNvSpPr>
          <p:nvPr/>
        </p:nvSpPr>
        <p:spPr bwMode="auto">
          <a:xfrm>
            <a:off x="914400" y="2209800"/>
            <a:ext cx="79508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fontAlgn="base">
              <a:spcBef>
                <a:spcPct val="0"/>
              </a:spcBef>
              <a:spcAft>
                <a:spcPct val="0"/>
              </a:spcAft>
            </a:pPr>
            <a:r>
              <a:rPr lang="en-US" sz="1600" dirty="0" smtClean="0">
                <a:solidFill>
                  <a:srgbClr val="FFFFFF"/>
                </a:solidFill>
                <a:latin typeface="Franklin Gothic Medium"/>
                <a:ea typeface="ヒラギノ角ゴ ProN W3" charset="0"/>
                <a:cs typeface="ＭＳ Ｐゴシック" charset="0"/>
                <a:sym typeface="Novecento wide Bold" charset="0"/>
              </a:rPr>
              <a:t>ACTIVITY</a:t>
            </a:r>
            <a:endParaRPr lang="en-US" sz="1600" dirty="0">
              <a:solidFill>
                <a:srgbClr val="FFFFFF"/>
              </a:solidFill>
              <a:latin typeface="Franklin Gothic Medium"/>
              <a:ea typeface="ヒラギノ角ゴ ProN W3" charset="0"/>
              <a:cs typeface="ＭＳ Ｐゴシック" charset="0"/>
              <a:sym typeface="Novecento wide Bold" charset="0"/>
            </a:endParaRPr>
          </a:p>
        </p:txBody>
      </p:sp>
      <p:pic>
        <p:nvPicPr>
          <p:cNvPr id="34" name="Picture 33" descr="mdrevolution_wireless3.jpg"/>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foregroundMark x1="40741" y1="30037" x2="40741" y2="30037"/>
                        <a14:foregroundMark x1="47037" y1="49067" x2="47037" y2="49067"/>
                        <a14:foregroundMark x1="42963" y1="50746" x2="42963" y2="50746"/>
                        <a14:foregroundMark x1="47037" y1="62313" x2="47037" y2="62313"/>
                        <a14:foregroundMark x1="52407" y1="21082" x2="52407" y2="21082"/>
                        <a14:foregroundMark x1="52407" y1="21082" x2="52407" y2="21082"/>
                        <a14:backgroundMark x1="26667" y1="44776" x2="26667" y2="44776"/>
                        <a14:backgroundMark x1="33519" y1="51679" x2="33519" y2="51679"/>
                      </a14:backgroundRemoval>
                    </a14:imgEffect>
                  </a14:imgLayer>
                </a14:imgProps>
              </a:ext>
              <a:ext uri="{28A0092B-C50C-407E-A947-70E740481C1C}">
                <a14:useLocalDpi xmlns:a14="http://schemas.microsoft.com/office/drawing/2010/main" xmlns="" val="0"/>
              </a:ext>
            </a:extLst>
          </a:blip>
          <a:stretch>
            <a:fillRect/>
          </a:stretch>
        </p:blipFill>
        <p:spPr>
          <a:xfrm>
            <a:off x="5105400" y="4343400"/>
            <a:ext cx="1113145" cy="1104900"/>
          </a:xfrm>
          <a:prstGeom prst="rect">
            <a:avLst/>
          </a:prstGeom>
        </p:spPr>
      </p:pic>
      <p:sp>
        <p:nvSpPr>
          <p:cNvPr id="35" name="Rectangle 17"/>
          <p:cNvSpPr>
            <a:spLocks/>
          </p:cNvSpPr>
          <p:nvPr/>
        </p:nvSpPr>
        <p:spPr bwMode="auto">
          <a:xfrm>
            <a:off x="2971800" y="3962400"/>
            <a:ext cx="2971800" cy="266700"/>
          </a:xfrm>
          <a:prstGeom prst="rect">
            <a:avLst/>
          </a:prstGeom>
          <a:solidFill>
            <a:srgbClr val="0000FF">
              <a:alpha val="48000"/>
            </a:srgbClr>
          </a:solidFill>
          <a:ln>
            <a:noFill/>
          </a:ln>
        </p:spPr>
        <p:txBody>
          <a:bodyPr lIns="0" tIns="0" rIns="0" bIns="0"/>
          <a:lstStyle/>
          <a:p>
            <a:pPr algn="ctr" fontAlgn="base">
              <a:spcBef>
                <a:spcPct val="0"/>
              </a:spcBef>
              <a:spcAft>
                <a:spcPct val="0"/>
              </a:spcAft>
            </a:pPr>
            <a:endParaRPr lang="fr-FR" sz="2400">
              <a:solidFill>
                <a:srgbClr val="000000"/>
              </a:solidFill>
              <a:latin typeface="Gill Sans" charset="0"/>
              <a:ea typeface="ヒラギノ角ゴ ProN W3" charset="0"/>
              <a:cs typeface="ヒラギノ角ゴ ProN W3" charset="0"/>
              <a:sym typeface="Gill Sans" charset="0"/>
            </a:endParaRPr>
          </a:p>
        </p:txBody>
      </p:sp>
      <p:sp>
        <p:nvSpPr>
          <p:cNvPr id="36" name="Rectangle 18"/>
          <p:cNvSpPr>
            <a:spLocks/>
          </p:cNvSpPr>
          <p:nvPr/>
        </p:nvSpPr>
        <p:spPr bwMode="auto">
          <a:xfrm>
            <a:off x="3124200" y="3962400"/>
            <a:ext cx="2590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fontAlgn="base">
              <a:spcBef>
                <a:spcPct val="0"/>
              </a:spcBef>
              <a:spcAft>
                <a:spcPct val="0"/>
              </a:spcAft>
            </a:pPr>
            <a:r>
              <a:rPr lang="en-US" sz="1600" dirty="0" smtClean="0">
                <a:solidFill>
                  <a:srgbClr val="FFFFFF"/>
                </a:solidFill>
                <a:latin typeface="Franklin Gothic Medium"/>
                <a:ea typeface="ヒラギノ角ゴ ProN W3" charset="0"/>
                <a:cs typeface="ＭＳ Ｐゴシック" charset="0"/>
                <a:sym typeface="Novecento wide Bold" charset="0"/>
              </a:rPr>
              <a:t>EXERCISE AND HEART RATE </a:t>
            </a:r>
            <a:endParaRPr lang="en-US" sz="1600" dirty="0">
              <a:solidFill>
                <a:srgbClr val="FFFFFF"/>
              </a:solidFill>
              <a:latin typeface="Franklin Gothic Medium"/>
              <a:ea typeface="ヒラギノ角ゴ ProN W3" charset="0"/>
              <a:cs typeface="ＭＳ Ｐゴシック" charset="0"/>
              <a:sym typeface="Novecento wide Bold" charset="0"/>
            </a:endParaRPr>
          </a:p>
        </p:txBody>
      </p:sp>
      <p:pic>
        <p:nvPicPr>
          <p:cNvPr id="9" name="Picture 8" descr="FullFunctionality2.png"/>
          <p:cNvPicPr>
            <a:picLocks noChangeAspect="1"/>
          </p:cNvPicPr>
          <p:nvPr/>
        </p:nvPicPr>
        <p:blipFill rotWithShape="1">
          <a:blip r:embed="rId14" cstate="print">
            <a:extLst>
              <a:ext uri="{BEBA8EAE-BF5A-486C-A8C5-ECC9F3942E4B}">
                <a14:imgProps xmlns:a14="http://schemas.microsoft.com/office/drawing/2010/main" xmlns="">
                  <a14:imgLayer r:embed="rId15">
                    <a14:imgEffect>
                      <a14:backgroundRemoval t="19394" b="82121" l="7950" r="86611"/>
                    </a14:imgEffect>
                  </a14:imgLayer>
                </a14:imgProps>
              </a:ext>
              <a:ext uri="{28A0092B-C50C-407E-A947-70E740481C1C}">
                <a14:useLocalDpi xmlns:a14="http://schemas.microsoft.com/office/drawing/2010/main" xmlns="" val="0"/>
              </a:ext>
            </a:extLst>
          </a:blip>
          <a:srcRect l="7195" t="17992" r="4496" b="15909"/>
          <a:stretch/>
        </p:blipFill>
        <p:spPr>
          <a:xfrm>
            <a:off x="2743200" y="4495800"/>
            <a:ext cx="2889149" cy="1466850"/>
          </a:xfrm>
          <a:prstGeom prst="rect">
            <a:avLst/>
          </a:prstGeom>
        </p:spPr>
      </p:pic>
      <p:sp>
        <p:nvSpPr>
          <p:cNvPr id="22" name="TextBox 21"/>
          <p:cNvSpPr txBox="1"/>
          <p:nvPr/>
        </p:nvSpPr>
        <p:spPr>
          <a:xfrm>
            <a:off x="0" y="6611779"/>
            <a:ext cx="1447800" cy="246221"/>
          </a:xfrm>
          <a:prstGeom prst="rect">
            <a:avLst/>
          </a:prstGeom>
          <a:noFill/>
        </p:spPr>
        <p:txBody>
          <a:bodyPr wrap="square" rtlCol="0">
            <a:spAutoFit/>
          </a:bodyPr>
          <a:lstStyle/>
          <a:p>
            <a:r>
              <a:rPr lang="en-US" sz="1000" dirty="0" smtClean="0"/>
              <a:t>Slide 36 of 47</a:t>
            </a:r>
            <a:endParaRPr lang="en-US" sz="1000" dirty="0"/>
          </a:p>
        </p:txBody>
      </p:sp>
    </p:spTree>
    <p:extLst>
      <p:ext uri="{BB962C8B-B14F-4D97-AF65-F5344CB8AC3E}">
        <p14:creationId xmlns:p14="http://schemas.microsoft.com/office/powerpoint/2010/main" xmlns="" val="2889951169"/>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9" descr="cloud-sm"/>
          <p:cNvPicPr>
            <a:picLocks noChangeAspect="1" noChangeArrowheads="1"/>
          </p:cNvPicPr>
          <p:nvPr/>
        </p:nvPicPr>
        <p:blipFill>
          <a:blip r:embed="rId4" cstate="print"/>
          <a:srcRect/>
          <a:stretch>
            <a:fillRect/>
          </a:stretch>
        </p:blipFill>
        <p:spPr bwMode="auto">
          <a:xfrm>
            <a:off x="5159011" y="2133600"/>
            <a:ext cx="2068877" cy="1801812"/>
          </a:xfrm>
          <a:prstGeom prst="rect">
            <a:avLst/>
          </a:prstGeom>
          <a:noFill/>
          <a:ln w="9525">
            <a:noFill/>
            <a:miter lim="800000"/>
            <a:headEnd/>
            <a:tailEnd/>
          </a:ln>
        </p:spPr>
      </p:pic>
      <p:pic>
        <p:nvPicPr>
          <p:cNvPr id="38" name="Picture 37"/>
          <p:cNvPicPr>
            <a:picLocks noChangeAspect="1"/>
          </p:cNvPicPr>
          <p:nvPr/>
        </p:nvPicPr>
        <p:blipFill>
          <a:blip r:embed="rId5" cstate="print">
            <a:extLst>
              <a:ext uri="{BEBA8EAE-BF5A-486C-A8C5-ECC9F3942E4B}">
                <a14:imgProps xmlns:a14="http://schemas.microsoft.com/office/drawing/2010/main" xmlns="">
                  <a14:imgLayer r:embed="rId6">
                    <a14:imgEffect>
                      <a14:backgroundRemoval t="17137" b="52988" l="42024" r="65227">
                        <a14:foregroundMark x1="60725" y1="48963" x2="60725" y2="48963"/>
                        <a14:foregroundMark x1="54985" y1="42324" x2="54985" y2="42324"/>
                        <a14:foregroundMark x1="51360" y1="39004" x2="51360" y2="39004"/>
                        <a14:foregroundMark x1="45619" y1="33610" x2="45619" y2="33610"/>
                        <a14:foregroundMark x1="48036" y1="37759" x2="48036" y2="37759"/>
                      </a14:backgroundRemoval>
                    </a14:imgEffect>
                  </a14:imgLayer>
                </a14:imgProps>
              </a:ext>
            </a:extLst>
          </a:blip>
          <a:srcRect l="39124" t="12656" r="31873" b="42531"/>
          <a:stretch>
            <a:fillRect/>
          </a:stretch>
        </p:blipFill>
        <p:spPr>
          <a:xfrm rot="19968343">
            <a:off x="3970220" y="2799057"/>
            <a:ext cx="793958" cy="893203"/>
          </a:xfrm>
          <a:prstGeom prst="rect">
            <a:avLst/>
          </a:prstGeom>
        </p:spPr>
      </p:pic>
      <p:pic>
        <p:nvPicPr>
          <p:cNvPr id="8" name="Picture 7"/>
          <p:cNvPicPr>
            <a:picLocks noChangeAspect="1"/>
          </p:cNvPicPr>
          <p:nvPr/>
        </p:nvPicPr>
        <p:blipFill>
          <a:blip r:embed="rId7" cstate="print">
            <a:extLst>
              <a:ext uri="{BEBA8EAE-BF5A-486C-A8C5-ECC9F3942E4B}">
                <a14:imgProps xmlns:a14="http://schemas.microsoft.com/office/drawing/2010/main" xmlns="">
                  <a14:imgLayer r:embed="rId6">
                    <a14:imgEffect>
                      <a14:backgroundRemoval t="17137" b="52988" l="42024" r="65227">
                        <a14:foregroundMark x1="60725" y1="47303" x2="60725" y2="47303"/>
                        <a14:foregroundMark x1="54985" y1="41079" x2="54985" y2="41079"/>
                        <a14:foregroundMark x1="52266" y1="37759" x2="52266" y2="37759"/>
                        <a14:foregroundMark x1="48640" y1="34025" x2="48640" y2="34025"/>
                        <a14:foregroundMark x1="45921" y1="30290" x2="45921" y2="30290"/>
                        <a14:foregroundMark x1="52266" y1="30705" x2="52266" y2="30705"/>
                        <a14:foregroundMark x1="51360" y1="25311" x2="51360" y2="25311"/>
                      </a14:backgroundRemoval>
                    </a14:imgEffect>
                  </a14:imgLayer>
                </a14:imgProps>
              </a:ext>
            </a:extLst>
          </a:blip>
          <a:srcRect l="39124" t="12656" r="31873" b="42531"/>
          <a:stretch>
            <a:fillRect/>
          </a:stretch>
        </p:blipFill>
        <p:spPr>
          <a:xfrm rot="18632184">
            <a:off x="2041055" y="3278125"/>
            <a:ext cx="840742" cy="945835"/>
          </a:xfrm>
          <a:prstGeom prst="rect">
            <a:avLst/>
          </a:prstGeom>
        </p:spPr>
      </p:pic>
      <p:pic>
        <p:nvPicPr>
          <p:cNvPr id="3" name="Picture 2" descr="_MG_3341M.jpg"/>
          <p:cNvPicPr>
            <a:picLocks noChangeAspect="1"/>
          </p:cNvPicPr>
          <p:nvPr/>
        </p:nvPicPr>
        <p:blipFill>
          <a:blip r:embed="rId8" cstate="print"/>
          <a:srcRect/>
          <a:stretch>
            <a:fillRect/>
          </a:stretch>
        </p:blipFill>
        <p:spPr bwMode="auto">
          <a:xfrm>
            <a:off x="381000" y="3352800"/>
            <a:ext cx="1066800" cy="1600200"/>
          </a:xfrm>
          <a:prstGeom prst="rect">
            <a:avLst/>
          </a:prstGeom>
          <a:noFill/>
          <a:ln w="9525">
            <a:noFill/>
            <a:miter lim="800000"/>
            <a:headEnd/>
            <a:tailEnd/>
          </a:ln>
        </p:spPr>
      </p:pic>
      <p:sp>
        <p:nvSpPr>
          <p:cNvPr id="7" name="TextBox 6"/>
          <p:cNvSpPr txBox="1"/>
          <p:nvPr/>
        </p:nvSpPr>
        <p:spPr>
          <a:xfrm>
            <a:off x="0" y="4953000"/>
            <a:ext cx="2133600" cy="369332"/>
          </a:xfrm>
          <a:prstGeom prst="rect">
            <a:avLst/>
          </a:prstGeom>
          <a:noFill/>
        </p:spPr>
        <p:txBody>
          <a:bodyPr wrap="square" rtlCol="0">
            <a:spAutoFit/>
          </a:bodyPr>
          <a:lstStyle/>
          <a:p>
            <a:pPr algn="l" fontAlgn="auto">
              <a:spcBef>
                <a:spcPts val="0"/>
              </a:spcBef>
              <a:spcAft>
                <a:spcPts val="0"/>
              </a:spcAft>
            </a:pPr>
            <a:r>
              <a:rPr lang="en-US" sz="1800" b="1" dirty="0">
                <a:solidFill>
                  <a:prstClr val="black"/>
                </a:solidFill>
                <a:latin typeface="Calibri"/>
                <a:ea typeface="+mn-ea"/>
                <a:cs typeface="Calibri"/>
              </a:rPr>
              <a:t>Smart Band-Aids</a:t>
            </a:r>
          </a:p>
        </p:txBody>
      </p:sp>
      <p:sp>
        <p:nvSpPr>
          <p:cNvPr id="18" name="Text Box 24"/>
          <p:cNvSpPr txBox="1">
            <a:spLocks noChangeArrowheads="1"/>
          </p:cNvSpPr>
          <p:nvPr/>
        </p:nvSpPr>
        <p:spPr bwMode="auto">
          <a:xfrm>
            <a:off x="5530850" y="2878137"/>
            <a:ext cx="1622425" cy="523220"/>
          </a:xfrm>
          <a:prstGeom prst="rect">
            <a:avLst/>
          </a:prstGeom>
          <a:noFill/>
          <a:ln w="9525">
            <a:noFill/>
            <a:miter lim="800000"/>
            <a:headEnd/>
            <a:tailEnd/>
          </a:ln>
        </p:spPr>
        <p:txBody>
          <a:bodyPr>
            <a:prstTxWarp prst="textNoShape">
              <a:avLst/>
            </a:prstTxWarp>
            <a:spAutoFit/>
          </a:bodyPr>
          <a:lstStyle/>
          <a:p>
            <a:pPr algn="l" eaLnBrk="0" fontAlgn="auto" hangingPunct="0">
              <a:spcBef>
                <a:spcPts val="0"/>
              </a:spcBef>
              <a:spcAft>
                <a:spcPts val="0"/>
              </a:spcAft>
            </a:pPr>
            <a:r>
              <a:rPr lang="en-US" sz="1400" b="1" dirty="0">
                <a:solidFill>
                  <a:prstClr val="black"/>
                </a:solidFill>
                <a:latin typeface="Calibri"/>
                <a:cs typeface="Calibri"/>
              </a:rPr>
              <a:t>4</a:t>
            </a:r>
            <a:r>
              <a:rPr lang="en-US" sz="1400" b="1" dirty="0" smtClean="0">
                <a:solidFill>
                  <a:prstClr val="black"/>
                </a:solidFill>
                <a:latin typeface="Calibri"/>
                <a:ea typeface="+mn-ea"/>
                <a:cs typeface="Calibri"/>
              </a:rPr>
              <a:t>G </a:t>
            </a:r>
            <a:r>
              <a:rPr lang="en-US" sz="1400" b="1" dirty="0">
                <a:solidFill>
                  <a:prstClr val="black"/>
                </a:solidFill>
                <a:latin typeface="Calibri"/>
                <a:ea typeface="+mn-ea"/>
                <a:cs typeface="Calibri"/>
              </a:rPr>
              <a:t>Wireless</a:t>
            </a:r>
          </a:p>
          <a:p>
            <a:pPr algn="l" eaLnBrk="0" fontAlgn="auto" hangingPunct="0">
              <a:spcBef>
                <a:spcPts val="0"/>
              </a:spcBef>
              <a:spcAft>
                <a:spcPts val="0"/>
              </a:spcAft>
            </a:pPr>
            <a:r>
              <a:rPr lang="en-US" sz="1400" b="1" dirty="0">
                <a:solidFill>
                  <a:prstClr val="black"/>
                </a:solidFill>
                <a:latin typeface="Calibri"/>
                <a:ea typeface="+mn-ea"/>
                <a:cs typeface="Calibri"/>
              </a:rPr>
              <a:t>Data Network</a:t>
            </a:r>
          </a:p>
        </p:txBody>
      </p:sp>
      <p:sp>
        <p:nvSpPr>
          <p:cNvPr id="19" name="Rectangle 18"/>
          <p:cNvSpPr/>
          <p:nvPr/>
        </p:nvSpPr>
        <p:spPr>
          <a:xfrm>
            <a:off x="1828800" y="4267200"/>
            <a:ext cx="1600200" cy="646331"/>
          </a:xfrm>
          <a:prstGeom prst="rect">
            <a:avLst/>
          </a:prstGeom>
        </p:spPr>
        <p:txBody>
          <a:bodyPr wrap="square">
            <a:spAutoFit/>
          </a:bodyPr>
          <a:lstStyle/>
          <a:p>
            <a:pPr algn="l" fontAlgn="auto">
              <a:spcBef>
                <a:spcPts val="0"/>
              </a:spcBef>
              <a:spcAft>
                <a:spcPts val="0"/>
              </a:spcAft>
            </a:pPr>
            <a:r>
              <a:rPr lang="en-US" sz="1800" b="1" dirty="0">
                <a:solidFill>
                  <a:prstClr val="black"/>
                </a:solidFill>
                <a:latin typeface="Calibri"/>
                <a:ea typeface="+mn-ea"/>
                <a:cs typeface="Calibri"/>
              </a:rPr>
              <a:t>Body Area</a:t>
            </a:r>
          </a:p>
          <a:p>
            <a:pPr algn="l" fontAlgn="auto">
              <a:spcBef>
                <a:spcPts val="0"/>
              </a:spcBef>
              <a:spcAft>
                <a:spcPts val="0"/>
              </a:spcAft>
            </a:pPr>
            <a:r>
              <a:rPr lang="en-US" sz="1800" b="1" dirty="0">
                <a:solidFill>
                  <a:prstClr val="black"/>
                </a:solidFill>
                <a:latin typeface="Calibri"/>
                <a:ea typeface="+mn-ea"/>
                <a:cs typeface="Calibri"/>
              </a:rPr>
              <a:t>Network</a:t>
            </a:r>
            <a:endParaRPr lang="en-US" sz="1800" dirty="0">
              <a:solidFill>
                <a:prstClr val="black"/>
              </a:solidFill>
              <a:latin typeface="Calibri"/>
              <a:ea typeface="+mn-ea"/>
              <a:cs typeface="Calibri"/>
            </a:endParaRPr>
          </a:p>
        </p:txBody>
      </p:sp>
      <p:pic>
        <p:nvPicPr>
          <p:cNvPr id="23" name="Picture 22"/>
          <p:cNvPicPr>
            <a:picLocks noChangeAspect="1"/>
          </p:cNvPicPr>
          <p:nvPr/>
        </p:nvPicPr>
        <p:blipFill>
          <a:blip r:embed="rId9" cstate="print">
            <a:extLst>
              <a:ext uri="{BEBA8EAE-BF5A-486C-A8C5-ECC9F3942E4B}">
                <a14:imgProps xmlns:a14="http://schemas.microsoft.com/office/drawing/2010/main" xmlns="">
                  <a14:imgLayer r:embed="rId6">
                    <a14:imgEffect>
                      <a14:backgroundRemoval t="13693" b="56846" l="41692" r="64955">
                        <a14:foregroundMark x1="54683" y1="43568" x2="54683" y2="43568"/>
                        <a14:foregroundMark x1="50151" y1="40664" x2="50151" y2="40664"/>
                        <a14:foregroundMark x1="48640" y1="36515" x2="48640" y2="36515"/>
                        <a14:foregroundMark x1="45921" y1="34025" x2="45921" y2="34025"/>
                        <a14:foregroundMark x1="58308" y1="51037" x2="58308" y2="51037"/>
                      </a14:backgroundRemoval>
                    </a14:imgEffect>
                  </a14:imgLayer>
                </a14:imgProps>
              </a:ext>
            </a:extLst>
          </a:blip>
          <a:srcRect l="39124" t="12656" r="31873" b="42531"/>
          <a:stretch>
            <a:fillRect/>
          </a:stretch>
        </p:blipFill>
        <p:spPr>
          <a:xfrm rot="20765202">
            <a:off x="2076939" y="2292152"/>
            <a:ext cx="793958" cy="893203"/>
          </a:xfrm>
          <a:prstGeom prst="rect">
            <a:avLst/>
          </a:prstGeom>
        </p:spPr>
      </p:pic>
      <p:pic>
        <p:nvPicPr>
          <p:cNvPr id="25" name="Picture 8" descr="j0349993[1]"/>
          <p:cNvPicPr>
            <a:picLocks noChangeAspect="1" noChangeArrowheads="1"/>
          </p:cNvPicPr>
          <p:nvPr>
            <p:custDataLst>
              <p:tags r:id="rId1"/>
            </p:custDataLst>
          </p:nvPr>
        </p:nvPicPr>
        <p:blipFill>
          <a:blip r:embed="rId10" cstate="print"/>
          <a:srcRect/>
          <a:stretch>
            <a:fillRect/>
          </a:stretch>
        </p:blipFill>
        <p:spPr bwMode="auto">
          <a:xfrm>
            <a:off x="4572000" y="2438400"/>
            <a:ext cx="838200" cy="1382294"/>
          </a:xfrm>
          <a:prstGeom prst="rect">
            <a:avLst/>
          </a:prstGeom>
          <a:noFill/>
          <a:ln w="9525">
            <a:noFill/>
            <a:miter lim="800000"/>
            <a:headEnd/>
            <a:tailEnd/>
          </a:ln>
        </p:spPr>
      </p:pic>
      <p:pic>
        <p:nvPicPr>
          <p:cNvPr id="32" name="Picture 31" descr="AirStrip Technologies OB for iPhone.jpg"/>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627" b="99687" l="0" r="100000"/>
                    </a14:imgEffect>
                  </a14:imgLayer>
                </a14:imgProps>
              </a:ext>
            </a:extLst>
          </a:blip>
          <a:stretch>
            <a:fillRect/>
          </a:stretch>
        </p:blipFill>
        <p:spPr>
          <a:xfrm>
            <a:off x="3200400" y="2667000"/>
            <a:ext cx="762000" cy="1326410"/>
          </a:xfrm>
          <a:prstGeom prst="rect">
            <a:avLst/>
          </a:prstGeom>
        </p:spPr>
      </p:pic>
      <p:pic>
        <p:nvPicPr>
          <p:cNvPr id="34" name="Picture 33" descr="Cambridge Consultants Vena.jpg"/>
          <p:cNvPicPr>
            <a:picLocks noChangeAspect="1"/>
          </p:cNvPicPr>
          <p:nvPr/>
        </p:nvPicPr>
        <p:blipFill>
          <a:blip r:embed="rId13" cstate="print">
            <a:extLst>
              <a:ext uri="{BEBA8EAE-BF5A-486C-A8C5-ECC9F3942E4B}">
                <a14:imgProps xmlns:a14="http://schemas.microsoft.com/office/drawing/2010/main" xmlns="">
                  <a14:imgLayer r:embed="rId14">
                    <a14:imgEffect>
                      <a14:backgroundRemoval t="10000" b="90000" l="10000" r="90000"/>
                    </a14:imgEffect>
                  </a14:imgLayer>
                </a14:imgProps>
              </a:ext>
            </a:extLst>
          </a:blip>
          <a:stretch>
            <a:fillRect/>
          </a:stretch>
        </p:blipFill>
        <p:spPr>
          <a:xfrm>
            <a:off x="152400" y="1447800"/>
            <a:ext cx="930673" cy="917609"/>
          </a:xfrm>
          <a:prstGeom prst="rect">
            <a:avLst/>
          </a:prstGeom>
        </p:spPr>
      </p:pic>
      <p:sp>
        <p:nvSpPr>
          <p:cNvPr id="35" name="TextBox 34"/>
          <p:cNvSpPr txBox="1"/>
          <p:nvPr/>
        </p:nvSpPr>
        <p:spPr>
          <a:xfrm>
            <a:off x="228600" y="2362200"/>
            <a:ext cx="1295400" cy="584776"/>
          </a:xfrm>
          <a:prstGeom prst="rect">
            <a:avLst/>
          </a:prstGeom>
          <a:noFill/>
        </p:spPr>
        <p:txBody>
          <a:bodyPr wrap="square" rtlCol="0">
            <a:spAutoFit/>
          </a:bodyPr>
          <a:lstStyle/>
          <a:p>
            <a:pPr algn="l" fontAlgn="auto">
              <a:spcBef>
                <a:spcPts val="0"/>
              </a:spcBef>
              <a:spcAft>
                <a:spcPts val="0"/>
              </a:spcAft>
            </a:pPr>
            <a:r>
              <a:rPr lang="en-US" sz="1600" b="1" dirty="0">
                <a:solidFill>
                  <a:prstClr val="black"/>
                </a:solidFill>
                <a:latin typeface="Calibri"/>
                <a:ea typeface="+mn-ea"/>
                <a:cs typeface="Calibri"/>
              </a:rPr>
              <a:t>Peripheral Sensors</a:t>
            </a:r>
          </a:p>
        </p:txBody>
      </p:sp>
      <p:sp>
        <p:nvSpPr>
          <p:cNvPr id="39" name="TextBox 38"/>
          <p:cNvSpPr txBox="1"/>
          <p:nvPr/>
        </p:nvSpPr>
        <p:spPr>
          <a:xfrm>
            <a:off x="3048000" y="2209800"/>
            <a:ext cx="1219200" cy="369332"/>
          </a:xfrm>
          <a:prstGeom prst="rect">
            <a:avLst/>
          </a:prstGeom>
          <a:noFill/>
        </p:spPr>
        <p:txBody>
          <a:bodyPr wrap="square" rtlCol="0">
            <a:spAutoFit/>
          </a:bodyPr>
          <a:lstStyle/>
          <a:p>
            <a:pPr algn="l" fontAlgn="auto">
              <a:spcBef>
                <a:spcPts val="0"/>
              </a:spcBef>
              <a:spcAft>
                <a:spcPts val="0"/>
              </a:spcAft>
            </a:pPr>
            <a:r>
              <a:rPr lang="en-US" sz="1800" b="1" dirty="0">
                <a:solidFill>
                  <a:prstClr val="black"/>
                </a:solidFill>
                <a:latin typeface="Calibri"/>
                <a:ea typeface="+mn-ea"/>
                <a:cs typeface="Calibri"/>
              </a:rPr>
              <a:t>Gateway</a:t>
            </a:r>
          </a:p>
        </p:txBody>
      </p:sp>
      <p:pic>
        <p:nvPicPr>
          <p:cNvPr id="40" name="Picture 39"/>
          <p:cNvPicPr>
            <a:picLocks noChangeAspect="1"/>
          </p:cNvPicPr>
          <p:nvPr/>
        </p:nvPicPr>
        <p:blipFill>
          <a:blip r:embed="rId15" cstate="print">
            <a:extLst>
              <a:ext uri="{BEBA8EAE-BF5A-486C-A8C5-ECC9F3942E4B}">
                <a14:imgProps xmlns:a14="http://schemas.microsoft.com/office/drawing/2010/main" xmlns="">
                  <a14:imgLayer r:embed="rId16">
                    <a14:imgEffect>
                      <a14:backgroundRemoval t="17137" b="52988" l="42024" r="65227">
                        <a14:foregroundMark x1="60423" y1="47303" x2="60423" y2="47303"/>
                        <a14:foregroundMark x1="54683" y1="42324" x2="54683" y2="42324"/>
                        <a14:foregroundMark x1="51057" y1="39419" x2="51057" y2="39419"/>
                        <a14:foregroundMark x1="47432" y1="36515" x2="47432" y2="36515"/>
                        <a14:foregroundMark x1="45619" y1="33610" x2="45619" y2="33610"/>
                      </a14:backgroundRemoval>
                    </a14:imgEffect>
                  </a14:imgLayer>
                </a14:imgProps>
              </a:ext>
            </a:extLst>
          </a:blip>
          <a:srcRect l="39124" t="12656" r="31873" b="42531"/>
          <a:stretch>
            <a:fillRect/>
          </a:stretch>
        </p:blipFill>
        <p:spPr>
          <a:xfrm rot="21278963">
            <a:off x="6897916" y="3311673"/>
            <a:ext cx="793958" cy="893203"/>
          </a:xfrm>
          <a:prstGeom prst="rect">
            <a:avLst/>
          </a:prstGeom>
        </p:spPr>
      </p:pic>
      <p:pic>
        <p:nvPicPr>
          <p:cNvPr id="41" name="Picture 40"/>
          <p:cNvPicPr>
            <a:picLocks noChangeAspect="1"/>
          </p:cNvPicPr>
          <p:nvPr/>
        </p:nvPicPr>
        <p:blipFill>
          <a:blip r:embed="rId17" cstate="print">
            <a:extLst>
              <a:ext uri="{BEBA8EAE-BF5A-486C-A8C5-ECC9F3942E4B}">
                <a14:imgProps xmlns:a14="http://schemas.microsoft.com/office/drawing/2010/main" xmlns="">
                  <a14:imgLayer r:embed="rId16">
                    <a14:imgEffect>
                      <a14:backgroundRemoval t="17137" b="52988" l="42024" r="65227">
                        <a14:foregroundMark x1="61631" y1="44813" x2="61631" y2="44813"/>
                        <a14:foregroundMark x1="55891" y1="40249" x2="55891" y2="40249"/>
                        <a14:foregroundMark x1="51662" y1="38174" x2="51662" y2="38174"/>
                        <a14:foregroundMark x1="49849" y1="35270" x2="49849" y2="35270"/>
                        <a14:foregroundMark x1="46828" y1="32365" x2="46828" y2="32365"/>
                      </a14:backgroundRemoval>
                    </a14:imgEffect>
                  </a14:imgLayer>
                </a14:imgProps>
              </a:ext>
            </a:extLst>
          </a:blip>
          <a:srcRect l="39124" t="12656" r="31873" b="42531"/>
          <a:stretch>
            <a:fillRect/>
          </a:stretch>
        </p:blipFill>
        <p:spPr>
          <a:xfrm rot="18102297">
            <a:off x="6973404" y="2107044"/>
            <a:ext cx="793958" cy="893203"/>
          </a:xfrm>
          <a:prstGeom prst="rect">
            <a:avLst/>
          </a:prstGeom>
        </p:spPr>
      </p:pic>
      <p:pic>
        <p:nvPicPr>
          <p:cNvPr id="42" name="Picture 9" descr="iStock_000005737308Small-1"/>
          <p:cNvPicPr>
            <a:picLocks noChangeAspect="1" noChangeArrowheads="1"/>
          </p:cNvPicPr>
          <p:nvPr/>
        </p:nvPicPr>
        <p:blipFill>
          <a:blip r:embed="rId18" cstate="print">
            <a:extLst>
              <a:ext uri="{BEBA8EAE-BF5A-486C-A8C5-ECC9F3942E4B}">
                <a14:imgProps xmlns:a14="http://schemas.microsoft.com/office/drawing/2010/main" xmlns="">
                  <a14:imgLayer r:embed="rId19">
                    <a14:imgEffect>
                      <a14:backgroundRemoval t="8197" b="78962" l="0" r="100000"/>
                    </a14:imgEffect>
                  </a14:imgLayer>
                </a14:imgProps>
              </a:ext>
            </a:extLst>
          </a:blip>
          <a:srcRect t="6529" b="21417"/>
          <a:stretch>
            <a:fillRect/>
          </a:stretch>
        </p:blipFill>
        <p:spPr bwMode="auto">
          <a:xfrm>
            <a:off x="7848600" y="1905000"/>
            <a:ext cx="1014546" cy="1095375"/>
          </a:xfrm>
          <a:prstGeom prst="rect">
            <a:avLst/>
          </a:prstGeom>
          <a:noFill/>
          <a:ln w="9525">
            <a:noFill/>
            <a:miter lim="800000"/>
            <a:headEnd/>
            <a:tailEnd/>
          </a:ln>
        </p:spPr>
      </p:pic>
      <p:pic>
        <p:nvPicPr>
          <p:cNvPr id="30" name="Picture 29" descr="DSCN0790-full.jpg"/>
          <p:cNvPicPr>
            <a:picLocks noChangeAspect="1"/>
          </p:cNvPicPr>
          <p:nvPr/>
        </p:nvPicPr>
        <p:blipFill>
          <a:blip r:embed="rId20" cstate="print"/>
          <a:stretch>
            <a:fillRect/>
          </a:stretch>
        </p:blipFill>
        <p:spPr>
          <a:xfrm>
            <a:off x="1066800" y="1676400"/>
            <a:ext cx="838200" cy="628650"/>
          </a:xfrm>
          <a:prstGeom prst="rect">
            <a:avLst/>
          </a:prstGeom>
        </p:spPr>
      </p:pic>
      <p:sp>
        <p:nvSpPr>
          <p:cNvPr id="33" name="TextBox 32"/>
          <p:cNvSpPr txBox="1"/>
          <p:nvPr/>
        </p:nvSpPr>
        <p:spPr>
          <a:xfrm>
            <a:off x="1524000" y="286084"/>
            <a:ext cx="5902991" cy="707886"/>
          </a:xfrm>
          <a:prstGeom prst="rect">
            <a:avLst/>
          </a:prstGeom>
          <a:noFill/>
        </p:spPr>
        <p:txBody>
          <a:bodyPr wrap="square" rtlCol="0">
            <a:spAutoFit/>
          </a:bodyPr>
          <a:lstStyle/>
          <a:p>
            <a:pPr algn="l" fontAlgn="auto">
              <a:spcBef>
                <a:spcPts val="0"/>
              </a:spcBef>
              <a:spcAft>
                <a:spcPts val="0"/>
              </a:spcAft>
            </a:pPr>
            <a:r>
              <a:rPr lang="en-US" sz="4000" b="1" dirty="0" smtClean="0">
                <a:solidFill>
                  <a:prstClr val="black"/>
                </a:solidFill>
                <a:latin typeface="Calibri"/>
                <a:ea typeface="+mn-ea"/>
                <a:cs typeface="+mn-cs"/>
              </a:rPr>
              <a:t>Mobile Health Technology</a:t>
            </a:r>
            <a:endParaRPr lang="en-US" sz="4000" b="1" dirty="0">
              <a:solidFill>
                <a:prstClr val="black"/>
              </a:solidFill>
              <a:latin typeface="Calibri"/>
              <a:ea typeface="+mn-ea"/>
              <a:cs typeface="+mn-cs"/>
            </a:endParaRPr>
          </a:p>
        </p:txBody>
      </p:sp>
      <p:pic>
        <p:nvPicPr>
          <p:cNvPr id="22" name="Picture 2" descr="http://www.iphonegroove.com/blog/wp-content/uploads/2007/06/iphone_large.png"/>
          <p:cNvPicPr>
            <a:picLocks noChangeAspect="1" noChangeArrowheads="1"/>
          </p:cNvPicPr>
          <p:nvPr/>
        </p:nvPicPr>
        <p:blipFill>
          <a:blip r:embed="rId21" cstate="print">
            <a:extLst>
              <a:ext uri="{BEBA8EAE-BF5A-486C-A8C5-ECC9F3942E4B}">
                <a14:imgProps xmlns:a14="http://schemas.microsoft.com/office/drawing/2010/main" xmlns="">
                  <a14:imgLayer r:embed="rId22">
                    <a14:imgEffect>
                      <a14:backgroundRemoval t="394" b="100000" l="0" r="100000"/>
                    </a14:imgEffect>
                  </a14:imgLayer>
                </a14:imgProps>
              </a:ext>
            </a:extLst>
          </a:blip>
          <a:srcRect/>
          <a:stretch>
            <a:fillRect/>
          </a:stretch>
        </p:blipFill>
        <p:spPr bwMode="auto">
          <a:xfrm>
            <a:off x="7848600" y="3505200"/>
            <a:ext cx="609594" cy="1053669"/>
          </a:xfrm>
          <a:prstGeom prst="rect">
            <a:avLst/>
          </a:prstGeom>
          <a:noFill/>
        </p:spPr>
      </p:pic>
      <p:sp>
        <p:nvSpPr>
          <p:cNvPr id="24" name="TextBox 23"/>
          <p:cNvSpPr txBox="1"/>
          <p:nvPr/>
        </p:nvSpPr>
        <p:spPr>
          <a:xfrm>
            <a:off x="0" y="6611779"/>
            <a:ext cx="1447800" cy="246221"/>
          </a:xfrm>
          <a:prstGeom prst="rect">
            <a:avLst/>
          </a:prstGeom>
          <a:noFill/>
        </p:spPr>
        <p:txBody>
          <a:bodyPr wrap="square" rtlCol="0">
            <a:spAutoFit/>
          </a:bodyPr>
          <a:lstStyle/>
          <a:p>
            <a:r>
              <a:rPr lang="en-US" sz="1000" dirty="0" smtClean="0"/>
              <a:t>Slide 37 of 47</a:t>
            </a:r>
            <a:endParaRPr lang="en-US" sz="1000" dirty="0"/>
          </a:p>
        </p:txBody>
      </p:sp>
    </p:spTree>
    <p:extLst>
      <p:ext uri="{BB962C8B-B14F-4D97-AF65-F5344CB8AC3E}">
        <p14:creationId xmlns:p14="http://schemas.microsoft.com/office/powerpoint/2010/main" xmlns="" val="6699494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43000" y="1524000"/>
            <a:ext cx="7199313" cy="4090988"/>
            <a:chOff x="1143000" y="1828800"/>
            <a:chExt cx="7199313" cy="4090988"/>
          </a:xfrm>
        </p:grpSpPr>
        <p:pic>
          <p:nvPicPr>
            <p:cNvPr id="37891" name="Picture 3"/>
            <p:cNvPicPr>
              <a:picLocks noChangeAspect="1" noChangeArrowheads="1"/>
            </p:cNvPicPr>
            <p:nvPr/>
          </p:nvPicPr>
          <p:blipFill>
            <a:blip r:embed="rId3" cstate="print"/>
            <a:srcRect/>
            <a:stretch>
              <a:fillRect/>
            </a:stretch>
          </p:blipFill>
          <p:spPr bwMode="auto">
            <a:xfrm>
              <a:off x="1143000" y="1889125"/>
              <a:ext cx="4475163" cy="3954463"/>
            </a:xfrm>
            <a:prstGeom prst="rect">
              <a:avLst/>
            </a:prstGeom>
            <a:noFill/>
            <a:ln w="28575">
              <a:solidFill>
                <a:srgbClr val="000066"/>
              </a:solidFill>
              <a:miter lim="800000"/>
              <a:headEnd/>
              <a:tailEnd/>
            </a:ln>
          </p:spPr>
        </p:pic>
        <p:pic>
          <p:nvPicPr>
            <p:cNvPr id="37892" name="Picture 4"/>
            <p:cNvPicPr>
              <a:picLocks noChangeAspect="1" noChangeArrowheads="1"/>
            </p:cNvPicPr>
            <p:nvPr/>
          </p:nvPicPr>
          <p:blipFill>
            <a:blip r:embed="rId4" cstate="print"/>
            <a:srcRect l="66667"/>
            <a:stretch>
              <a:fillRect/>
            </a:stretch>
          </p:blipFill>
          <p:spPr bwMode="auto">
            <a:xfrm>
              <a:off x="5943600" y="1828800"/>
              <a:ext cx="2398713" cy="4090988"/>
            </a:xfrm>
            <a:prstGeom prst="rect">
              <a:avLst/>
            </a:prstGeom>
            <a:noFill/>
            <a:ln w="9525">
              <a:solidFill>
                <a:srgbClr val="000066"/>
              </a:solidFill>
              <a:miter lim="800000"/>
              <a:headEnd/>
              <a:tailEnd/>
            </a:ln>
          </p:spPr>
        </p:pic>
      </p:grpSp>
      <p:sp>
        <p:nvSpPr>
          <p:cNvPr id="22533" name="Rectangle 5"/>
          <p:cNvSpPr>
            <a:spLocks noGrp="1"/>
          </p:cNvSpPr>
          <p:nvPr>
            <p:ph type="title"/>
          </p:nvPr>
        </p:nvSpPr>
        <p:spPr/>
        <p:txBody>
          <a:bodyPr/>
          <a:lstStyle/>
          <a:p>
            <a:pPr eaLnBrk="1" hangingPunct="1">
              <a:defRPr/>
            </a:pPr>
            <a:r>
              <a:rPr lang="en-US" altLang="en-US" dirty="0" smtClean="0"/>
              <a:t>Home </a:t>
            </a:r>
            <a:r>
              <a:rPr lang="en-US" altLang="en-US" dirty="0" err="1" smtClean="0"/>
              <a:t>Telehealth</a:t>
            </a:r>
            <a:endParaRPr lang="en-US" dirty="0" smtClean="0"/>
          </a:p>
        </p:txBody>
      </p:sp>
      <p:sp>
        <p:nvSpPr>
          <p:cNvPr id="8" name="TextBox 7"/>
          <p:cNvSpPr txBox="1"/>
          <p:nvPr/>
        </p:nvSpPr>
        <p:spPr>
          <a:xfrm>
            <a:off x="0" y="6611779"/>
            <a:ext cx="1447800" cy="246221"/>
          </a:xfrm>
          <a:prstGeom prst="rect">
            <a:avLst/>
          </a:prstGeom>
          <a:noFill/>
        </p:spPr>
        <p:txBody>
          <a:bodyPr wrap="square" rtlCol="0">
            <a:spAutoFit/>
          </a:bodyPr>
          <a:lstStyle/>
          <a:p>
            <a:r>
              <a:rPr lang="en-US" sz="1000" dirty="0" smtClean="0"/>
              <a:t>Slide 38 of 47</a:t>
            </a:r>
            <a:endParaRPr lang="en-US" sz="1000" dirty="0"/>
          </a:p>
        </p:txBody>
      </p:sp>
    </p:spTree>
    <p:extLst>
      <p:ext uri="{BB962C8B-B14F-4D97-AF65-F5344CB8AC3E}">
        <p14:creationId xmlns:p14="http://schemas.microsoft.com/office/powerpoint/2010/main" xmlns="" val="370007640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sz="3200" dirty="0" smtClean="0"/>
              <a:t>Home Telemedicine: Convergence with EHR and Mobile Monitoring </a:t>
            </a:r>
          </a:p>
        </p:txBody>
      </p:sp>
      <p:pic>
        <p:nvPicPr>
          <p:cNvPr id="409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360" t="13600"/>
          <a:stretch>
            <a:fillRect/>
          </a:stretch>
        </p:blipFill>
        <p:spPr bwMode="auto">
          <a:xfrm>
            <a:off x="1033584" y="1914770"/>
            <a:ext cx="6473825" cy="37782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993293" y="2289909"/>
            <a:ext cx="187568" cy="10882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520828" y="2960075"/>
            <a:ext cx="168031" cy="150447"/>
          </a:xfrm>
          <a:prstGeom prst="rect">
            <a:avLst/>
          </a:prstGeom>
          <a:solidFill>
            <a:srgbClr val="4040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611779"/>
            <a:ext cx="1447800" cy="246221"/>
          </a:xfrm>
          <a:prstGeom prst="rect">
            <a:avLst/>
          </a:prstGeom>
          <a:noFill/>
        </p:spPr>
        <p:txBody>
          <a:bodyPr wrap="square" rtlCol="0">
            <a:spAutoFit/>
          </a:bodyPr>
          <a:lstStyle/>
          <a:p>
            <a:r>
              <a:rPr lang="en-US" sz="1000" dirty="0" smtClean="0"/>
              <a:t>Slide 39 of 47</a:t>
            </a:r>
            <a:endParaRPr lang="en-US" sz="1000" dirty="0"/>
          </a:p>
        </p:txBody>
      </p:sp>
    </p:spTree>
    <p:extLst>
      <p:ext uri="{BB962C8B-B14F-4D97-AF65-F5344CB8AC3E}">
        <p14:creationId xmlns:p14="http://schemas.microsoft.com/office/powerpoint/2010/main" xmlns="" val="50978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nSpc>
                <a:spcPct val="150000"/>
              </a:lnSpc>
            </a:pPr>
            <a:r>
              <a:rPr lang="en-US" dirty="0" smtClean="0"/>
              <a:t>Why Have These Become Issues and Caused an Emerging Paradigm Shift</a:t>
            </a:r>
            <a:endParaRPr lang="en-US" dirty="0"/>
          </a:p>
        </p:txBody>
      </p:sp>
      <p:sp>
        <p:nvSpPr>
          <p:cNvPr id="6" name="TextBox 5"/>
          <p:cNvSpPr txBox="1"/>
          <p:nvPr/>
        </p:nvSpPr>
        <p:spPr>
          <a:xfrm>
            <a:off x="0" y="6611779"/>
            <a:ext cx="1447800" cy="246221"/>
          </a:xfrm>
          <a:prstGeom prst="rect">
            <a:avLst/>
          </a:prstGeom>
          <a:noFill/>
        </p:spPr>
        <p:txBody>
          <a:bodyPr wrap="square" rtlCol="0">
            <a:spAutoFit/>
          </a:bodyPr>
          <a:lstStyle/>
          <a:p>
            <a:r>
              <a:rPr lang="en-US" sz="1000" dirty="0" smtClean="0"/>
              <a:t>Slide 4 of 47</a:t>
            </a:r>
            <a:endParaRPr lang="en-US" sz="1000" dirty="0"/>
          </a:p>
        </p:txBody>
      </p:sp>
    </p:spTree>
    <p:extLst>
      <p:ext uri="{BB962C8B-B14F-4D97-AF65-F5344CB8AC3E}">
        <p14:creationId xmlns:p14="http://schemas.microsoft.com/office/powerpoint/2010/main" xmlns="" val="2229099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838200"/>
            <a:ext cx="8547100" cy="516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AutoShape 5"/>
          <p:cNvSpPr>
            <a:spLocks noChangeArrowheads="1"/>
          </p:cNvSpPr>
          <p:nvPr/>
        </p:nvSpPr>
        <p:spPr bwMode="auto">
          <a:xfrm>
            <a:off x="6705600" y="3136900"/>
            <a:ext cx="1219200" cy="457200"/>
          </a:xfrm>
          <a:prstGeom prst="leftArrow">
            <a:avLst>
              <a:gd name="adj1" fmla="val 50000"/>
              <a:gd name="adj2" fmla="val 66667"/>
            </a:avLst>
          </a:prstGeom>
          <a:solidFill>
            <a:srgbClr val="FF0000"/>
          </a:solidFill>
          <a:ln w="9525">
            <a:solidFill>
              <a:schemeClr val="tx1"/>
            </a:solidFill>
            <a:miter lim="800000"/>
            <a:headEnd/>
            <a:tailEnd/>
          </a:ln>
        </p:spPr>
        <p:txBody>
          <a:bodyPr wrap="none" anchor="ctr"/>
          <a:lstStyle/>
          <a:p>
            <a:endParaRPr lang="en-US"/>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40 of 47</a:t>
            </a:r>
            <a:endParaRPr lang="en-US" sz="1000" dirty="0"/>
          </a:p>
        </p:txBody>
      </p:sp>
    </p:spTree>
    <p:extLst>
      <p:ext uri="{BB962C8B-B14F-4D97-AF65-F5344CB8AC3E}">
        <p14:creationId xmlns:p14="http://schemas.microsoft.com/office/powerpoint/2010/main" xmlns="" val="40550562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1039"/>
          <a:stretch>
            <a:fillRect/>
          </a:stretch>
        </p:blipFill>
        <p:spPr bwMode="auto">
          <a:xfrm>
            <a:off x="685800" y="85725"/>
            <a:ext cx="3629025" cy="671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ontent Placeholder 2"/>
          <p:cNvSpPr>
            <a:spLocks/>
          </p:cNvSpPr>
          <p:nvPr/>
        </p:nvSpPr>
        <p:spPr bwMode="auto">
          <a:xfrm>
            <a:off x="4648200" y="152400"/>
            <a:ext cx="4191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spcBef>
                <a:spcPct val="20000"/>
              </a:spcBef>
              <a:defRPr/>
            </a:pPr>
            <a:r>
              <a:rPr lang="en-US" sz="2100" dirty="0">
                <a:solidFill>
                  <a:srgbClr val="00245D"/>
                </a:solidFill>
                <a:latin typeface="+mj-lt"/>
              </a:rPr>
              <a:t>Once logged in, patients can:</a:t>
            </a:r>
          </a:p>
          <a:p>
            <a:pPr marL="342900" indent="-342900" eaLnBrk="0" hangingPunct="0">
              <a:spcBef>
                <a:spcPct val="20000"/>
              </a:spcBef>
              <a:buFont typeface="Arial" pitchFamily="34" charset="0"/>
              <a:buChar char="•"/>
              <a:defRPr/>
            </a:pPr>
            <a:r>
              <a:rPr lang="en-US" sz="2100" dirty="0">
                <a:solidFill>
                  <a:srgbClr val="00245D"/>
                </a:solidFill>
                <a:latin typeface="+mj-lt"/>
              </a:rPr>
              <a:t>View test results</a:t>
            </a:r>
          </a:p>
          <a:p>
            <a:pPr marL="342900" indent="-342900" eaLnBrk="0" hangingPunct="0">
              <a:spcBef>
                <a:spcPct val="20000"/>
              </a:spcBef>
              <a:buFont typeface="Arial" pitchFamily="34" charset="0"/>
              <a:buChar char="•"/>
              <a:defRPr/>
            </a:pPr>
            <a:r>
              <a:rPr lang="en-US" sz="2100" dirty="0">
                <a:solidFill>
                  <a:srgbClr val="00245D"/>
                </a:solidFill>
                <a:latin typeface="+mj-lt"/>
              </a:rPr>
              <a:t>Read messages from physician &amp; clinic</a:t>
            </a:r>
          </a:p>
          <a:p>
            <a:pPr marL="342900" indent="-342900" eaLnBrk="0" hangingPunct="0">
              <a:spcBef>
                <a:spcPct val="20000"/>
              </a:spcBef>
              <a:buFont typeface="Arial" pitchFamily="34" charset="0"/>
              <a:buChar char="•"/>
              <a:defRPr/>
            </a:pPr>
            <a:r>
              <a:rPr lang="en-US" sz="2100" dirty="0">
                <a:solidFill>
                  <a:srgbClr val="00245D"/>
                </a:solidFill>
                <a:latin typeface="+mj-lt"/>
              </a:rPr>
              <a:t>View upcoming appointment details &amp; cancel appointments</a:t>
            </a:r>
          </a:p>
          <a:p>
            <a:pPr marL="342900" indent="-342900" eaLnBrk="0" hangingPunct="0">
              <a:spcBef>
                <a:spcPct val="20000"/>
              </a:spcBef>
              <a:buFont typeface="Arial" pitchFamily="34" charset="0"/>
              <a:buChar char="•"/>
              <a:defRPr/>
            </a:pPr>
            <a:r>
              <a:rPr lang="en-US" sz="2100" dirty="0">
                <a:solidFill>
                  <a:srgbClr val="00245D"/>
                </a:solidFill>
                <a:latin typeface="+mj-lt"/>
              </a:rPr>
              <a:t>View past appointments &amp; After Visit Summaries</a:t>
            </a:r>
          </a:p>
          <a:p>
            <a:pPr marL="342900" indent="-342900" eaLnBrk="0" hangingPunct="0">
              <a:spcBef>
                <a:spcPct val="20000"/>
              </a:spcBef>
              <a:buFont typeface="Arial" pitchFamily="34" charset="0"/>
              <a:buChar char="•"/>
              <a:defRPr/>
            </a:pPr>
            <a:r>
              <a:rPr lang="en-US" sz="2100" dirty="0">
                <a:solidFill>
                  <a:srgbClr val="00245D"/>
                </a:solidFill>
                <a:latin typeface="+mj-lt"/>
              </a:rPr>
              <a:t>Send </a:t>
            </a:r>
            <a:r>
              <a:rPr lang="en-US" sz="2100" dirty="0">
                <a:solidFill>
                  <a:srgbClr val="FF0000"/>
                </a:solidFill>
                <a:latin typeface="+mj-lt"/>
              </a:rPr>
              <a:t>non-urgent</a:t>
            </a:r>
            <a:r>
              <a:rPr lang="en-US" sz="2100" dirty="0">
                <a:solidFill>
                  <a:srgbClr val="00245D"/>
                </a:solidFill>
                <a:latin typeface="+mj-lt"/>
              </a:rPr>
              <a:t> messages to physician &amp; clinic</a:t>
            </a:r>
          </a:p>
          <a:p>
            <a:pPr marL="342900" indent="-342900" eaLnBrk="0" hangingPunct="0">
              <a:spcBef>
                <a:spcPct val="20000"/>
              </a:spcBef>
              <a:buFont typeface="Arial" pitchFamily="34" charset="0"/>
              <a:buChar char="•"/>
              <a:defRPr/>
            </a:pPr>
            <a:r>
              <a:rPr lang="en-US" sz="2100" dirty="0">
                <a:solidFill>
                  <a:srgbClr val="00245D"/>
                </a:solidFill>
                <a:latin typeface="+mj-lt"/>
              </a:rPr>
              <a:t>View preventive health reminders</a:t>
            </a:r>
          </a:p>
          <a:p>
            <a:pPr marL="342900" indent="-342900" eaLnBrk="0" hangingPunct="0">
              <a:spcBef>
                <a:spcPct val="20000"/>
              </a:spcBef>
              <a:buFont typeface="Arial" pitchFamily="34" charset="0"/>
              <a:buChar char="•"/>
              <a:defRPr/>
            </a:pPr>
            <a:r>
              <a:rPr lang="en-US" sz="2100" dirty="0">
                <a:solidFill>
                  <a:srgbClr val="00245D"/>
                </a:solidFill>
                <a:latin typeface="+mj-lt"/>
              </a:rPr>
              <a:t>View current and historical information in the health record</a:t>
            </a:r>
          </a:p>
        </p:txBody>
      </p:sp>
      <p:sp>
        <p:nvSpPr>
          <p:cNvPr id="6" name="TextBox 5"/>
          <p:cNvSpPr txBox="1"/>
          <p:nvPr/>
        </p:nvSpPr>
        <p:spPr>
          <a:xfrm>
            <a:off x="4648200" y="6611779"/>
            <a:ext cx="1143000" cy="246221"/>
          </a:xfrm>
          <a:prstGeom prst="rect">
            <a:avLst/>
          </a:prstGeom>
          <a:noFill/>
        </p:spPr>
        <p:txBody>
          <a:bodyPr wrap="square" rtlCol="0">
            <a:spAutoFit/>
          </a:bodyPr>
          <a:lstStyle/>
          <a:p>
            <a:r>
              <a:rPr lang="en-US" sz="1000" dirty="0" smtClean="0"/>
              <a:t>Slide 41 of 47</a:t>
            </a:r>
            <a:endParaRPr lang="en-US" sz="1000" dirty="0"/>
          </a:p>
        </p:txBody>
      </p:sp>
    </p:spTree>
    <p:extLst>
      <p:ext uri="{BB962C8B-B14F-4D97-AF65-F5344CB8AC3E}">
        <p14:creationId xmlns:p14="http://schemas.microsoft.com/office/powerpoint/2010/main" xmlns="" val="1845800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DRlogo-blue.pdf"/>
          <p:cNvPicPr>
            <a:picLocks noChangeAspect="1"/>
          </p:cNvPicPr>
          <p:nvPr/>
        </p:nvPicPr>
        <p:blipFill rotWithShape="1">
          <a:blip r:embed="rId2" cstate="print">
            <a:extLst>
              <a:ext uri="{28A0092B-C50C-407E-A947-70E740481C1C}">
                <a14:useLocalDpi xmlns:a14="http://schemas.microsoft.com/office/drawing/2010/main" xmlns=""/>
              </a:ext>
            </a:extLst>
          </a:blip>
          <a:srcRect b="47683"/>
          <a:stretch/>
        </p:blipFill>
        <p:spPr>
          <a:xfrm>
            <a:off x="457200" y="685800"/>
            <a:ext cx="7962900" cy="1275685"/>
          </a:xfrm>
          <a:prstGeom prst="rect">
            <a:avLst/>
          </a:prstGeom>
        </p:spPr>
      </p:pic>
      <p:sp>
        <p:nvSpPr>
          <p:cNvPr id="5" name="Rectangle 4"/>
          <p:cNvSpPr/>
          <p:nvPr/>
        </p:nvSpPr>
        <p:spPr>
          <a:xfrm>
            <a:off x="0" y="0"/>
            <a:ext cx="6172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685800" y="2286000"/>
            <a:ext cx="7772400" cy="1470025"/>
          </a:xfrm>
        </p:spPr>
        <p:txBody>
          <a:bodyPr>
            <a:normAutofit/>
          </a:bodyPr>
          <a:lstStyle/>
          <a:p>
            <a:r>
              <a:rPr lang="en-US" sz="2800" dirty="0" smtClean="0">
                <a:solidFill>
                  <a:schemeClr val="bg1">
                    <a:lumMod val="50000"/>
                  </a:schemeClr>
                </a:solidFill>
              </a:rPr>
              <a:t>Scientifically leveraging personalized genomics, mobile health technologies and personalized medicine to radically improve lives and lower healthcare costs.</a:t>
            </a:r>
            <a:endParaRPr lang="en-US" sz="2800" dirty="0">
              <a:solidFill>
                <a:schemeClr val="bg1">
                  <a:lumMod val="50000"/>
                </a:schemeClr>
              </a:solidFill>
            </a:endParaRPr>
          </a:p>
        </p:txBody>
      </p:sp>
      <p:sp>
        <p:nvSpPr>
          <p:cNvPr id="9" name="Subtitle 8"/>
          <p:cNvSpPr>
            <a:spLocks noGrp="1"/>
          </p:cNvSpPr>
          <p:nvPr>
            <p:ph type="subTitle" idx="1"/>
          </p:nvPr>
        </p:nvSpPr>
        <p:spPr>
          <a:xfrm>
            <a:off x="914400" y="4572000"/>
            <a:ext cx="7162800" cy="1752600"/>
          </a:xfrm>
        </p:spPr>
        <p:txBody>
          <a:bodyPr>
            <a:normAutofit/>
          </a:bodyPr>
          <a:lstStyle/>
          <a:p>
            <a:r>
              <a:rPr lang="en-US" sz="3600" b="1" dirty="0" smtClean="0"/>
              <a:t>Corporate Overview 2012</a:t>
            </a:r>
          </a:p>
          <a:p>
            <a:endParaRPr lang="en-US" sz="800" dirty="0" smtClean="0"/>
          </a:p>
          <a:p>
            <a:r>
              <a:rPr lang="en-US" sz="2800" dirty="0" smtClean="0"/>
              <a:t>Samir </a:t>
            </a:r>
            <a:r>
              <a:rPr lang="en-US" sz="2800" dirty="0" err="1"/>
              <a:t>Damani</a:t>
            </a:r>
            <a:r>
              <a:rPr lang="en-US" sz="2800" dirty="0"/>
              <a:t>, M.D., </a:t>
            </a:r>
            <a:r>
              <a:rPr lang="en-US" sz="2800" dirty="0" err="1"/>
              <a:t>Pharm.D</a:t>
            </a:r>
            <a:r>
              <a:rPr lang="en-US" sz="2800" dirty="0"/>
              <a:t>., F.A.C.C</a:t>
            </a:r>
            <a:r>
              <a:rPr lang="en-US" sz="2800" dirty="0" smtClean="0"/>
              <a:t>.</a:t>
            </a:r>
          </a:p>
        </p:txBody>
      </p:sp>
      <p:sp>
        <p:nvSpPr>
          <p:cNvPr id="7" name="TextBox 6"/>
          <p:cNvSpPr txBox="1"/>
          <p:nvPr/>
        </p:nvSpPr>
        <p:spPr>
          <a:xfrm>
            <a:off x="0" y="6611779"/>
            <a:ext cx="1447800" cy="246221"/>
          </a:xfrm>
          <a:prstGeom prst="rect">
            <a:avLst/>
          </a:prstGeom>
          <a:noFill/>
        </p:spPr>
        <p:txBody>
          <a:bodyPr wrap="square" rtlCol="0">
            <a:spAutoFit/>
          </a:bodyPr>
          <a:lstStyle/>
          <a:p>
            <a:r>
              <a:rPr lang="en-US" sz="1000" dirty="0" smtClean="0"/>
              <a:t>Slide 42 of 47</a:t>
            </a:r>
            <a:endParaRPr lang="en-US" sz="1000" dirty="0"/>
          </a:p>
        </p:txBody>
      </p:sp>
    </p:spTree>
    <p:extLst>
      <p:ext uri="{BB962C8B-B14F-4D97-AF65-F5344CB8AC3E}">
        <p14:creationId xmlns:p14="http://schemas.microsoft.com/office/powerpoint/2010/main" xmlns="" val="2371338233"/>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Engaging Multiple Health Metrics Leads to more Dramatic Results</a:t>
            </a:r>
            <a:endParaRPr lang="en-US" dirty="0"/>
          </a:p>
        </p:txBody>
      </p:sp>
      <p:sp>
        <p:nvSpPr>
          <p:cNvPr id="5" name="Content Placeholder 4"/>
          <p:cNvSpPr>
            <a:spLocks noGrp="1"/>
          </p:cNvSpPr>
          <p:nvPr>
            <p:ph idx="4294967295"/>
          </p:nvPr>
        </p:nvSpPr>
        <p:spPr>
          <a:xfrm>
            <a:off x="457200" y="1295400"/>
            <a:ext cx="7772400" cy="5105400"/>
          </a:xfrm>
        </p:spPr>
        <p:txBody>
          <a:bodyPr>
            <a:normAutofit fontScale="70000" lnSpcReduction="20000"/>
          </a:bodyPr>
          <a:lstStyle/>
          <a:p>
            <a:pPr marL="0" indent="0" fontAlgn="base">
              <a:spcBef>
                <a:spcPct val="0"/>
              </a:spcBef>
              <a:spcAft>
                <a:spcPct val="0"/>
              </a:spcAft>
              <a:buNone/>
            </a:pPr>
            <a:endParaRPr lang="en-US" sz="1800" dirty="0" smtClean="0">
              <a:ea typeface="ヒラギノ角ゴ ProN W3" charset="0"/>
              <a:cs typeface="ヒラギノ角ゴ ProN W3" charset="0"/>
              <a:sym typeface="Gill Sans" charset="0"/>
            </a:endParaRPr>
          </a:p>
          <a:p>
            <a:pPr fontAlgn="base">
              <a:spcBef>
                <a:spcPct val="0"/>
              </a:spcBef>
              <a:spcAft>
                <a:spcPct val="0"/>
              </a:spcAft>
            </a:pPr>
            <a:r>
              <a:rPr lang="en-US" sz="2400" dirty="0" smtClean="0">
                <a:ea typeface="ヒラギノ角ゴ ProN W3" charset="0"/>
                <a:cs typeface="ヒラギノ角ゴ ProN W3" charset="0"/>
                <a:sym typeface="Gill Sans" charset="0"/>
              </a:rPr>
              <a:t>Journal of the American Medical Association 2012 study followed 45,000 adults for 15 years</a:t>
            </a:r>
          </a:p>
          <a:p>
            <a:pPr fontAlgn="base">
              <a:spcBef>
                <a:spcPct val="0"/>
              </a:spcBef>
              <a:spcAft>
                <a:spcPct val="0"/>
              </a:spcAft>
            </a:pPr>
            <a:endParaRPr lang="en-US" sz="2400" dirty="0">
              <a:ea typeface="ヒラギノ角ゴ ProN W3" charset="0"/>
              <a:cs typeface="ヒラギノ角ゴ ProN W3" charset="0"/>
              <a:sym typeface="Gill Sans" charset="0"/>
            </a:endParaRPr>
          </a:p>
          <a:p>
            <a:pPr fontAlgn="base">
              <a:spcBef>
                <a:spcPct val="0"/>
              </a:spcBef>
              <a:spcAft>
                <a:spcPct val="0"/>
              </a:spcAft>
            </a:pPr>
            <a:r>
              <a:rPr lang="en-US" sz="2400" dirty="0" smtClean="0">
                <a:ea typeface="ヒラギノ角ゴ ProN W3" charset="0"/>
                <a:cs typeface="ヒラギノ角ゴ ProN W3" charset="0"/>
                <a:sym typeface="Gill Sans" charset="0"/>
              </a:rPr>
              <a:t>Study demonstrated a 3 fold reduction in death (10% vs. 30%) with individuals that maintained five ideal health metrics versus those individuals that only had one ideal health metric </a:t>
            </a:r>
          </a:p>
          <a:p>
            <a:pPr fontAlgn="base">
              <a:spcBef>
                <a:spcPct val="0"/>
              </a:spcBef>
              <a:spcAft>
                <a:spcPct val="0"/>
              </a:spcAft>
            </a:pPr>
            <a:endParaRPr lang="en-US" sz="2400" dirty="0" smtClean="0">
              <a:ea typeface="ヒラギノ角ゴ ProN W3" charset="0"/>
              <a:cs typeface="ヒラギノ角ゴ ProN W3" charset="0"/>
              <a:sym typeface="Gill Sans" charset="0"/>
            </a:endParaRPr>
          </a:p>
          <a:p>
            <a:r>
              <a:rPr lang="en-US" sz="2400" dirty="0"/>
              <a:t>Ideal Health </a:t>
            </a:r>
            <a:r>
              <a:rPr lang="en-US" sz="2400" dirty="0" smtClean="0"/>
              <a:t>Metrics include:</a:t>
            </a:r>
            <a:endParaRPr lang="en-US" sz="2400" dirty="0"/>
          </a:p>
          <a:p>
            <a:pPr lvl="1"/>
            <a:r>
              <a:rPr lang="en-US" sz="2400" dirty="0"/>
              <a:t>No smoking</a:t>
            </a:r>
          </a:p>
          <a:p>
            <a:pPr lvl="1"/>
            <a:r>
              <a:rPr lang="en-US" sz="2400" dirty="0"/>
              <a:t>Body Mass </a:t>
            </a:r>
            <a:r>
              <a:rPr lang="en-US" sz="2600" dirty="0"/>
              <a:t>Index </a:t>
            </a:r>
            <a:r>
              <a:rPr lang="en-US" sz="2600" dirty="0" smtClean="0">
                <a:ea typeface="ＭＳ ゴシック"/>
                <a:cs typeface="ＭＳ ゴシック"/>
              </a:rPr>
              <a:t>below</a:t>
            </a:r>
            <a:r>
              <a:rPr lang="en-US" sz="2600" dirty="0" smtClean="0"/>
              <a:t> </a:t>
            </a:r>
            <a:r>
              <a:rPr lang="en-US" sz="2600" dirty="0"/>
              <a:t>25</a:t>
            </a:r>
          </a:p>
          <a:p>
            <a:pPr lvl="1"/>
            <a:r>
              <a:rPr lang="en-US" sz="2600" dirty="0"/>
              <a:t>Hemoglobin A1C </a:t>
            </a:r>
            <a:r>
              <a:rPr lang="en-US" sz="2600" dirty="0" smtClean="0">
                <a:ea typeface="ＭＳ ゴシック"/>
                <a:cs typeface="ＭＳ ゴシック"/>
              </a:rPr>
              <a:t>below </a:t>
            </a:r>
            <a:r>
              <a:rPr lang="en-US" sz="2600" dirty="0" smtClean="0"/>
              <a:t>5.7</a:t>
            </a:r>
            <a:r>
              <a:rPr lang="en-US" sz="2600" dirty="0"/>
              <a:t>%</a:t>
            </a:r>
          </a:p>
          <a:p>
            <a:pPr lvl="1"/>
            <a:r>
              <a:rPr lang="en-US" sz="2600" dirty="0"/>
              <a:t>Blood Pressure </a:t>
            </a:r>
            <a:r>
              <a:rPr lang="en-US" sz="2600" dirty="0" smtClean="0">
                <a:ea typeface="ＭＳ ゴシック"/>
                <a:cs typeface="ＭＳ ゴシック"/>
              </a:rPr>
              <a:t>below </a:t>
            </a:r>
            <a:r>
              <a:rPr lang="en-US" sz="2600" dirty="0" smtClean="0"/>
              <a:t>120</a:t>
            </a:r>
            <a:r>
              <a:rPr lang="en-US" sz="2600" dirty="0"/>
              <a:t>/80</a:t>
            </a:r>
          </a:p>
          <a:p>
            <a:pPr lvl="1"/>
            <a:r>
              <a:rPr lang="en-US" sz="2600" dirty="0"/>
              <a:t>Serum cholesterol </a:t>
            </a:r>
            <a:r>
              <a:rPr lang="en-US" sz="2600" dirty="0" smtClean="0">
                <a:ea typeface="ＭＳ ゴシック"/>
                <a:cs typeface="ＭＳ ゴシック"/>
              </a:rPr>
              <a:t>below </a:t>
            </a:r>
            <a:r>
              <a:rPr lang="en-US" sz="2600" dirty="0" smtClean="0"/>
              <a:t>200</a:t>
            </a:r>
            <a:endParaRPr lang="en-US" sz="2600" dirty="0"/>
          </a:p>
          <a:p>
            <a:pPr lvl="1"/>
            <a:r>
              <a:rPr lang="en-US" sz="2600" dirty="0"/>
              <a:t>Moderate Alcohol Consumption</a:t>
            </a:r>
          </a:p>
          <a:p>
            <a:pPr lvl="1"/>
            <a:r>
              <a:rPr lang="en-US" sz="2600" dirty="0"/>
              <a:t>Adequate physical </a:t>
            </a:r>
            <a:r>
              <a:rPr lang="en-US" sz="2600" dirty="0" smtClean="0"/>
              <a:t>activity</a:t>
            </a:r>
            <a:endParaRPr lang="en-US" sz="2600" dirty="0" smtClean="0">
              <a:ea typeface="ヒラギノ角ゴ ProN W3" charset="0"/>
              <a:cs typeface="ヒラギノ角ゴ ProN W3" charset="0"/>
              <a:sym typeface="Gill Sans" charset="0"/>
            </a:endParaRPr>
          </a:p>
          <a:p>
            <a:pPr fontAlgn="base">
              <a:spcBef>
                <a:spcPct val="0"/>
              </a:spcBef>
              <a:spcAft>
                <a:spcPct val="0"/>
              </a:spcAft>
              <a:buNone/>
            </a:pPr>
            <a:endParaRPr lang="en-US" sz="1300" dirty="0" smtClean="0">
              <a:ea typeface="ヒラギノ角ゴ ProN W3" charset="0"/>
              <a:cs typeface="ヒラギノ角ゴ ProN W3" charset="0"/>
              <a:sym typeface="Gill Sans" charset="0"/>
            </a:endParaRPr>
          </a:p>
          <a:p>
            <a:pPr fontAlgn="base">
              <a:spcBef>
                <a:spcPct val="0"/>
              </a:spcBef>
              <a:spcAft>
                <a:spcPct val="0"/>
              </a:spcAft>
            </a:pPr>
            <a:r>
              <a:rPr lang="en-US" sz="2400" dirty="0" smtClean="0">
                <a:solidFill>
                  <a:srgbClr val="FF0000"/>
                </a:solidFill>
                <a:ea typeface="ヒラギノ角ゴ ProN W3" charset="0"/>
                <a:cs typeface="ヒラギノ角ゴ ProN W3" charset="0"/>
                <a:sym typeface="Gill Sans" charset="0"/>
              </a:rPr>
              <a:t>Less than 2% of Americans have 6 ideal health metrics</a:t>
            </a:r>
            <a:endParaRPr lang="en-US" sz="2400" dirty="0">
              <a:solidFill>
                <a:srgbClr val="FF0000"/>
              </a:solidFill>
              <a:ea typeface="ヒラギノ角ゴ ProN W3" charset="0"/>
              <a:cs typeface="ヒラギノ角ゴ ProN W3" charset="0"/>
              <a:sym typeface="Gill Sans" charset="0"/>
            </a:endParaRPr>
          </a:p>
          <a:p>
            <a:pPr fontAlgn="base">
              <a:spcBef>
                <a:spcPct val="0"/>
              </a:spcBef>
              <a:spcAft>
                <a:spcPct val="0"/>
              </a:spcAft>
            </a:pPr>
            <a:endParaRPr lang="en-US" sz="2400" dirty="0">
              <a:ea typeface="ヒラギノ角ゴ ProN W3" charset="0"/>
              <a:cs typeface="ヒラギノ角ゴ ProN W3" charset="0"/>
              <a:sym typeface="Gill Sans" charset="0"/>
            </a:endParaRPr>
          </a:p>
          <a:p>
            <a:pPr fontAlgn="base">
              <a:spcBef>
                <a:spcPct val="0"/>
              </a:spcBef>
              <a:spcAft>
                <a:spcPct val="0"/>
              </a:spcAft>
            </a:pPr>
            <a:r>
              <a:rPr lang="en-US" sz="2400" dirty="0" smtClean="0">
                <a:ea typeface="ヒラギノ角ゴ ProN W3" charset="0"/>
                <a:cs typeface="ヒラギノ角ゴ ProN W3" charset="0"/>
                <a:sym typeface="Gill Sans" charset="0"/>
              </a:rPr>
              <a:t>Leveraging mobile health </a:t>
            </a:r>
            <a:r>
              <a:rPr lang="en-US" sz="2400" dirty="0">
                <a:ea typeface="ヒラギノ角ゴ ProN W3" charset="0"/>
                <a:cs typeface="ヒラギノ角ゴ ProN W3" charset="0"/>
                <a:sym typeface="Gill Sans" charset="0"/>
              </a:rPr>
              <a:t>technology, genomics, personalized medicine, fitness, and nutrition </a:t>
            </a:r>
            <a:r>
              <a:rPr lang="en-US" sz="2400" dirty="0" smtClean="0">
                <a:ea typeface="ヒラギノ角ゴ ProN W3" charset="0"/>
                <a:cs typeface="ヒラギノ角ゴ ProN W3" charset="0"/>
                <a:sym typeface="Gill Sans" charset="0"/>
              </a:rPr>
              <a:t>enables a much greater percentage of individuals achieving ideal health behaviors</a:t>
            </a:r>
            <a:endParaRPr lang="en-US" sz="2400" dirty="0">
              <a:ea typeface="ヒラギノ角ゴ ProN W3" charset="0"/>
              <a:cs typeface="ヒラギノ角ゴ ProN W3" charset="0"/>
              <a:sym typeface="Gill Sans" charset="0"/>
            </a:endParaRPr>
          </a:p>
          <a:p>
            <a:pPr fontAlgn="base">
              <a:spcBef>
                <a:spcPct val="0"/>
              </a:spcBef>
              <a:spcAft>
                <a:spcPct val="0"/>
              </a:spcAft>
            </a:pPr>
            <a:endParaRPr lang="en-US" b="1" dirty="0">
              <a:ea typeface="ヒラギノ角ゴ ProN W3" charset="0"/>
              <a:cs typeface="ヒラギノ角ゴ ProN W3" charset="0"/>
              <a:sym typeface="Gill Sans" charset="0"/>
            </a:endParaRPr>
          </a:p>
          <a:p>
            <a:endParaRPr lang="en-US" dirty="0"/>
          </a:p>
        </p:txBody>
      </p:sp>
      <p:sp>
        <p:nvSpPr>
          <p:cNvPr id="7" name="TextBox 6"/>
          <p:cNvSpPr txBox="1"/>
          <p:nvPr/>
        </p:nvSpPr>
        <p:spPr>
          <a:xfrm>
            <a:off x="0" y="6611779"/>
            <a:ext cx="1447800" cy="246221"/>
          </a:xfrm>
          <a:prstGeom prst="rect">
            <a:avLst/>
          </a:prstGeom>
          <a:noFill/>
        </p:spPr>
        <p:txBody>
          <a:bodyPr wrap="square" rtlCol="0">
            <a:spAutoFit/>
          </a:bodyPr>
          <a:lstStyle/>
          <a:p>
            <a:r>
              <a:rPr lang="en-US" sz="1000" dirty="0" smtClean="0"/>
              <a:t>Slide 43 of 47</a:t>
            </a:r>
            <a:endParaRPr lang="en-US" sz="1000" dirty="0"/>
          </a:p>
        </p:txBody>
      </p:sp>
    </p:spTree>
    <p:extLst>
      <p:ext uri="{BB962C8B-B14F-4D97-AF65-F5344CB8AC3E}">
        <p14:creationId xmlns:p14="http://schemas.microsoft.com/office/powerpoint/2010/main" xmlns="" val="22962088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lang="en-US" dirty="0" smtClean="0"/>
              <a:t>Health Information Exchange</a:t>
            </a:r>
            <a:br>
              <a:rPr lang="en-US" dirty="0" smtClean="0"/>
            </a:br>
            <a:r>
              <a:rPr lang="en-US" smtClean="0"/>
              <a:t>The Next </a:t>
            </a:r>
            <a:r>
              <a:rPr lang="en-US" dirty="0" smtClean="0"/>
              <a:t>Challenge……</a:t>
            </a:r>
          </a:p>
        </p:txBody>
      </p:sp>
      <p:pic>
        <p:nvPicPr>
          <p:cNvPr id="23555" name="Picture 2" descr="SD county Interface access diagrahm"/>
          <p:cNvPicPr>
            <a:picLocks noChangeAspect="1" noChangeArrowheads="1"/>
          </p:cNvPicPr>
          <p:nvPr/>
        </p:nvPicPr>
        <p:blipFill>
          <a:blip r:embed="rId3" cstate="print"/>
          <a:srcRect/>
          <a:stretch>
            <a:fillRect/>
          </a:stretch>
        </p:blipFill>
        <p:spPr bwMode="auto">
          <a:xfrm>
            <a:off x="1371600" y="1524000"/>
            <a:ext cx="5608638" cy="4572000"/>
          </a:xfrm>
          <a:prstGeom prst="rect">
            <a:avLst/>
          </a:prstGeom>
          <a:noFill/>
          <a:ln w="9525">
            <a:noFill/>
            <a:miter lim="800000"/>
            <a:headEnd/>
            <a:tailEnd/>
          </a:ln>
        </p:spPr>
      </p:pic>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44 of 47</a:t>
            </a:r>
            <a:endParaRPr lang="en-US" sz="1000" dirty="0"/>
          </a:p>
        </p:txBody>
      </p:sp>
    </p:spTree>
    <p:extLst>
      <p:ext uri="{BB962C8B-B14F-4D97-AF65-F5344CB8AC3E}">
        <p14:creationId xmlns:p14="http://schemas.microsoft.com/office/powerpoint/2010/main" xmlns="" val="1385326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457200" y="228600"/>
            <a:ext cx="8153400" cy="1143000"/>
          </a:xfrm>
        </p:spPr>
        <p:txBody>
          <a:bodyPr rtlCol="0">
            <a:normAutofit/>
          </a:bodyPr>
          <a:lstStyle/>
          <a:p>
            <a:pPr eaLnBrk="1" fontAlgn="auto" hangingPunct="1">
              <a:lnSpc>
                <a:spcPct val="100000"/>
              </a:lnSpc>
              <a:spcAft>
                <a:spcPts val="0"/>
              </a:spcAft>
              <a:defRPr/>
            </a:pPr>
            <a:r>
              <a:rPr lang="en-US" dirty="0" smtClean="0"/>
              <a:t>Five Core Educational Competencies for 21</a:t>
            </a:r>
            <a:r>
              <a:rPr lang="en-US" baseline="30000" dirty="0" smtClean="0"/>
              <a:t>st</a:t>
            </a:r>
            <a:r>
              <a:rPr lang="en-US" dirty="0" smtClean="0"/>
              <a:t> Century Quality Health Care (IOM)</a:t>
            </a:r>
          </a:p>
        </p:txBody>
      </p:sp>
      <p:sp>
        <p:nvSpPr>
          <p:cNvPr id="53251" name="Rectangle 3"/>
          <p:cNvSpPr>
            <a:spLocks noGrp="1" noChangeArrowheads="1"/>
          </p:cNvSpPr>
          <p:nvPr>
            <p:ph idx="1"/>
          </p:nvPr>
        </p:nvSpPr>
        <p:spPr>
          <a:xfrm>
            <a:off x="457200" y="1676400"/>
            <a:ext cx="8229600" cy="3886200"/>
          </a:xfrm>
        </p:spPr>
        <p:txBody>
          <a:bodyPr/>
          <a:lstStyle/>
          <a:p>
            <a:pPr marL="469900" indent="-469900" eaLnBrk="1" hangingPunct="1">
              <a:lnSpc>
                <a:spcPct val="150000"/>
              </a:lnSpc>
            </a:pPr>
            <a:r>
              <a:rPr lang="en-US" dirty="0" smtClean="0"/>
              <a:t>Provide Patient-centered Care</a:t>
            </a:r>
          </a:p>
          <a:p>
            <a:pPr marL="469900" indent="-469900" eaLnBrk="1" hangingPunct="1">
              <a:lnSpc>
                <a:spcPct val="150000"/>
              </a:lnSpc>
            </a:pPr>
            <a:r>
              <a:rPr lang="en-US" dirty="0" smtClean="0"/>
              <a:t>Work in Interdisciplinary Teams</a:t>
            </a:r>
          </a:p>
          <a:p>
            <a:pPr marL="469900" indent="-469900" eaLnBrk="1" hangingPunct="1">
              <a:lnSpc>
                <a:spcPct val="150000"/>
              </a:lnSpc>
            </a:pPr>
            <a:r>
              <a:rPr lang="en-US" dirty="0" smtClean="0"/>
              <a:t>Employ Evidence-based Practice</a:t>
            </a:r>
          </a:p>
          <a:p>
            <a:pPr marL="469900" indent="-469900" eaLnBrk="1" hangingPunct="1">
              <a:lnSpc>
                <a:spcPct val="150000"/>
              </a:lnSpc>
            </a:pPr>
            <a:r>
              <a:rPr lang="en-US" dirty="0" smtClean="0"/>
              <a:t>Apply Quality Improvement</a:t>
            </a:r>
          </a:p>
          <a:p>
            <a:pPr marL="469900" indent="-469900" eaLnBrk="1" hangingPunct="1">
              <a:lnSpc>
                <a:spcPct val="150000"/>
              </a:lnSpc>
            </a:pPr>
            <a:r>
              <a:rPr lang="en-US" dirty="0" smtClean="0"/>
              <a:t>Utilize Informatics</a:t>
            </a:r>
          </a:p>
        </p:txBody>
      </p:sp>
      <p:sp>
        <p:nvSpPr>
          <p:cNvPr id="100356"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48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45 of 47</a:t>
            </a:r>
            <a:endParaRPr lang="en-US" sz="1000" dirty="0"/>
          </a:p>
        </p:txBody>
      </p:sp>
    </p:spTree>
    <p:extLst>
      <p:ext uri="{BB962C8B-B14F-4D97-AF65-F5344CB8AC3E}">
        <p14:creationId xmlns:p14="http://schemas.microsoft.com/office/powerpoint/2010/main" xmlns="" val="2977888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3251">
                                            <p:txEl>
                                              <p:pRg st="0" end="0"/>
                                            </p:txEl>
                                          </p:spTgt>
                                        </p:tgtEl>
                                        <p:attrNameLst>
                                          <p:attrName>style.visibility</p:attrName>
                                        </p:attrNameLst>
                                      </p:cBhvr>
                                      <p:to>
                                        <p:strVal val="visible"/>
                                      </p:to>
                                    </p:set>
                                    <p:animEffect transition="in" filter="fade">
                                      <p:cBhvr>
                                        <p:cTn id="14" dur="1000">
                                          <p:stCondLst>
                                            <p:cond delay="0"/>
                                          </p:stCondLst>
                                        </p:cTn>
                                        <p:tgtEl>
                                          <p:spTgt spid="5325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3251">
                                            <p:txEl>
                                              <p:pRg st="1" end="1"/>
                                            </p:txEl>
                                          </p:spTgt>
                                        </p:tgtEl>
                                        <p:attrNameLst>
                                          <p:attrName>style.visibility</p:attrName>
                                        </p:attrNameLst>
                                      </p:cBhvr>
                                      <p:to>
                                        <p:strVal val="visible"/>
                                      </p:to>
                                    </p:set>
                                    <p:animEffect transition="in" filter="fade">
                                      <p:cBhvr>
                                        <p:cTn id="19" dur="1000">
                                          <p:stCondLst>
                                            <p:cond delay="0"/>
                                          </p:stCondLst>
                                        </p:cTn>
                                        <p:tgtEl>
                                          <p:spTgt spid="5325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3251">
                                            <p:txEl>
                                              <p:pRg st="2" end="2"/>
                                            </p:txEl>
                                          </p:spTgt>
                                        </p:tgtEl>
                                        <p:attrNameLst>
                                          <p:attrName>style.visibility</p:attrName>
                                        </p:attrNameLst>
                                      </p:cBhvr>
                                      <p:to>
                                        <p:strVal val="visible"/>
                                      </p:to>
                                    </p:set>
                                    <p:animEffect transition="in" filter="fade">
                                      <p:cBhvr>
                                        <p:cTn id="24" dur="1000">
                                          <p:stCondLst>
                                            <p:cond delay="0"/>
                                          </p:stCondLst>
                                        </p:cTn>
                                        <p:tgtEl>
                                          <p:spTgt spid="5325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251">
                                            <p:txEl>
                                              <p:pRg st="3" end="3"/>
                                            </p:txEl>
                                          </p:spTgt>
                                        </p:tgtEl>
                                        <p:attrNameLst>
                                          <p:attrName>style.visibility</p:attrName>
                                        </p:attrNameLst>
                                      </p:cBhvr>
                                      <p:to>
                                        <p:strVal val="visible"/>
                                      </p:to>
                                    </p:set>
                                    <p:animEffect transition="in" filter="fade">
                                      <p:cBhvr>
                                        <p:cTn id="29" dur="1000">
                                          <p:stCondLst>
                                            <p:cond delay="0"/>
                                          </p:stCondLst>
                                        </p:cTn>
                                        <p:tgtEl>
                                          <p:spTgt spid="5325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3251">
                                            <p:txEl>
                                              <p:pRg st="4" end="4"/>
                                            </p:txEl>
                                          </p:spTgt>
                                        </p:tgtEl>
                                        <p:attrNameLst>
                                          <p:attrName>style.visibility</p:attrName>
                                        </p:attrNameLst>
                                      </p:cBhvr>
                                      <p:to>
                                        <p:strVal val="visible"/>
                                      </p:to>
                                    </p:set>
                                    <p:animEffect transition="in" filter="fade">
                                      <p:cBhvr>
                                        <p:cTn id="34" dur="1000">
                                          <p:stCondLst>
                                            <p:cond delay="0"/>
                                          </p:stCondLst>
                                        </p:cTn>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All Rolls Up to Value</a:t>
            </a:r>
            <a:endParaRPr lang="en-US" dirty="0"/>
          </a:p>
        </p:txBody>
      </p:sp>
      <p:sp>
        <p:nvSpPr>
          <p:cNvPr id="3" name="Content Placeholder 2"/>
          <p:cNvSpPr>
            <a:spLocks noGrp="1"/>
          </p:cNvSpPr>
          <p:nvPr>
            <p:ph idx="1"/>
          </p:nvPr>
        </p:nvSpPr>
        <p:spPr/>
        <p:txBody>
          <a:bodyPr>
            <a:normAutofit/>
          </a:bodyPr>
          <a:lstStyle/>
          <a:p>
            <a:r>
              <a:rPr lang="en-US" dirty="0" smtClean="0"/>
              <a:t>Value Has Become the New Paradigm</a:t>
            </a:r>
          </a:p>
          <a:p>
            <a:r>
              <a:rPr lang="en-US" dirty="0" smtClean="0"/>
              <a:t>It is about Quality</a:t>
            </a:r>
          </a:p>
          <a:p>
            <a:r>
              <a:rPr lang="en-US" dirty="0" smtClean="0"/>
              <a:t>It is about Patient Centeredness</a:t>
            </a:r>
          </a:p>
          <a:p>
            <a:r>
              <a:rPr lang="en-US" dirty="0" smtClean="0"/>
              <a:t>It is about Safety</a:t>
            </a:r>
          </a:p>
          <a:p>
            <a:r>
              <a:rPr lang="en-US" dirty="0" smtClean="0"/>
              <a:t>It is about Efficiency</a:t>
            </a:r>
          </a:p>
          <a:p>
            <a:r>
              <a:rPr lang="en-US" dirty="0" smtClean="0"/>
              <a:t>It is about Cost</a:t>
            </a:r>
          </a:p>
          <a:p>
            <a:r>
              <a:rPr lang="en-US" dirty="0" smtClean="0"/>
              <a:t>Increasingly it is about VALUE which combines all the above </a:t>
            </a:r>
            <a:endParaRPr lang="en-US" dirty="0"/>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46 of 47</a:t>
            </a:r>
            <a:endParaRPr lang="en-US" sz="1000" dirty="0"/>
          </a:p>
        </p:txBody>
      </p:sp>
    </p:spTree>
    <p:extLst>
      <p:ext uri="{BB962C8B-B14F-4D97-AF65-F5344CB8AC3E}">
        <p14:creationId xmlns:p14="http://schemas.microsoft.com/office/powerpoint/2010/main" xmlns="" val="3004668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Larry\Documents\jacobsUCSD_JMC6_org.jpg"/>
          <p:cNvPicPr>
            <a:picLocks noChangeAspect="1" noChangeArrowheads="1"/>
          </p:cNvPicPr>
          <p:nvPr/>
        </p:nvPicPr>
        <p:blipFill>
          <a:blip r:embed="rId2" cstate="print"/>
          <a:srcRect/>
          <a:stretch>
            <a:fillRect/>
          </a:stretch>
        </p:blipFill>
        <p:spPr bwMode="auto">
          <a:xfrm>
            <a:off x="417315" y="0"/>
            <a:ext cx="8309370" cy="6858000"/>
          </a:xfrm>
          <a:prstGeom prst="rect">
            <a:avLst/>
          </a:prstGeom>
          <a:noFill/>
        </p:spPr>
      </p:pic>
      <p:sp>
        <p:nvSpPr>
          <p:cNvPr id="5" name="TextBox 4"/>
          <p:cNvSpPr txBox="1"/>
          <p:nvPr/>
        </p:nvSpPr>
        <p:spPr>
          <a:xfrm>
            <a:off x="457200" y="6611779"/>
            <a:ext cx="1447800" cy="246221"/>
          </a:xfrm>
          <a:prstGeom prst="rect">
            <a:avLst/>
          </a:prstGeom>
          <a:noFill/>
        </p:spPr>
        <p:txBody>
          <a:bodyPr wrap="square" rtlCol="0">
            <a:spAutoFit/>
          </a:bodyPr>
          <a:lstStyle/>
          <a:p>
            <a:r>
              <a:rPr lang="en-US" sz="1000" dirty="0" smtClean="0">
                <a:solidFill>
                  <a:schemeClr val="bg1"/>
                </a:solidFill>
              </a:rPr>
              <a:t>Slide 47 of 47</a:t>
            </a:r>
            <a:endParaRPr lang="en-US" sz="1000" dirty="0">
              <a:solidFill>
                <a:schemeClr val="bg1"/>
              </a:solidFill>
            </a:endParaRPr>
          </a:p>
        </p:txBody>
      </p:sp>
    </p:spTree>
    <p:extLst>
      <p:ext uri="{BB962C8B-B14F-4D97-AF65-F5344CB8AC3E}">
        <p14:creationId xmlns:p14="http://schemas.microsoft.com/office/powerpoint/2010/main" xmlns="" val="1811649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atin typeface="Calibri" pitchFamily="34" charset="0"/>
            </a:endParaRPr>
          </a:p>
        </p:txBody>
      </p:sp>
      <p:sp>
        <p:nvSpPr>
          <p:cNvPr id="2048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atin typeface="Calibri" pitchFamily="34" charset="0"/>
            </a:endParaRPr>
          </a:p>
        </p:txBody>
      </p:sp>
      <p:sp>
        <p:nvSpPr>
          <p:cNvPr id="2048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atin typeface="Calibri" pitchFamily="34" charset="0"/>
            </a:endParaRPr>
          </a:p>
        </p:txBody>
      </p:sp>
      <p:sp>
        <p:nvSpPr>
          <p:cNvPr id="20485"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atin typeface="Calibri" pitchFamily="34" charset="0"/>
            </a:endParaRPr>
          </a:p>
        </p:txBody>
      </p:sp>
      <p:sp>
        <p:nvSpPr>
          <p:cNvPr id="8" name="Rectangle 6"/>
          <p:cNvSpPr txBox="1">
            <a:spLocks noChangeArrowheads="1"/>
          </p:cNvSpPr>
          <p:nvPr/>
        </p:nvSpPr>
        <p:spPr bwMode="auto">
          <a:xfrm>
            <a:off x="914400" y="0"/>
            <a:ext cx="7772400" cy="914400"/>
          </a:xfrm>
          <a:prstGeom prst="rect">
            <a:avLst/>
          </a:prstGeom>
          <a:noFill/>
          <a:ln w="9525">
            <a:noFill/>
            <a:miter lim="800000"/>
            <a:headEnd/>
            <a:tailEnd/>
          </a:ln>
        </p:spPr>
        <p:txBody>
          <a:bodyPr lIns="90488" tIns="44450" rIns="90488" bIns="44450" anchor="ctr"/>
          <a:lstStyle/>
          <a:p>
            <a:pPr algn="ctr" eaLnBrk="0" fontAlgn="auto" hangingPunct="0">
              <a:spcBef>
                <a:spcPts val="0"/>
              </a:spcBef>
              <a:spcAft>
                <a:spcPts val="0"/>
              </a:spcAft>
              <a:defRPr/>
            </a:pPr>
            <a:r>
              <a:rPr lang="en-US" kern="0" dirty="0">
                <a:solidFill>
                  <a:schemeClr val="tx2"/>
                </a:solidFill>
                <a:latin typeface="+mj-lt"/>
                <a:ea typeface="+mj-ea"/>
                <a:cs typeface="+mj-cs"/>
              </a:rPr>
              <a:t>National Health Expenditures as </a:t>
            </a:r>
            <a:br>
              <a:rPr lang="en-US" kern="0" dirty="0">
                <a:solidFill>
                  <a:schemeClr val="tx2"/>
                </a:solidFill>
                <a:latin typeface="+mj-lt"/>
                <a:ea typeface="+mj-ea"/>
                <a:cs typeface="+mj-cs"/>
              </a:rPr>
            </a:br>
            <a:r>
              <a:rPr lang="en-US" kern="0" dirty="0">
                <a:solidFill>
                  <a:schemeClr val="tx2"/>
                </a:solidFill>
                <a:latin typeface="+mj-lt"/>
                <a:ea typeface="+mj-ea"/>
                <a:cs typeface="+mj-cs"/>
              </a:rPr>
              <a:t>a Percentage of GDP, 1960-2017</a:t>
            </a:r>
          </a:p>
        </p:txBody>
      </p:sp>
      <p:grpSp>
        <p:nvGrpSpPr>
          <p:cNvPr id="15" name="Group 14"/>
          <p:cNvGrpSpPr/>
          <p:nvPr/>
        </p:nvGrpSpPr>
        <p:grpSpPr>
          <a:xfrm>
            <a:off x="0" y="381000"/>
            <a:ext cx="9144000" cy="5715000"/>
            <a:chOff x="0" y="381000"/>
            <a:chExt cx="8991600" cy="6477000"/>
          </a:xfrm>
        </p:grpSpPr>
        <p:graphicFrame>
          <p:nvGraphicFramePr>
            <p:cNvPr id="20487" name="Object 2"/>
            <p:cNvGraphicFramePr>
              <a:graphicFrameLocks/>
            </p:cNvGraphicFramePr>
            <p:nvPr/>
          </p:nvGraphicFramePr>
          <p:xfrm>
            <a:off x="0" y="927100"/>
            <a:ext cx="8674100" cy="5930900"/>
          </p:xfrm>
          <a:graphic>
            <a:graphicData uri="http://schemas.openxmlformats.org/presentationml/2006/ole">
              <p:oleObj spid="_x0000_s1060" r:id="rId4" imgW="8675360" imgH="5931922" progId="Excel.Sheet.8">
                <p:embed/>
              </p:oleObj>
            </a:graphicData>
          </a:graphic>
        </p:graphicFrame>
        <p:sp>
          <p:nvSpPr>
            <p:cNvPr id="20488" name="Text Box 8"/>
            <p:cNvSpPr txBox="1">
              <a:spLocks noChangeArrowheads="1"/>
            </p:cNvSpPr>
            <p:nvPr/>
          </p:nvSpPr>
          <p:spPr bwMode="auto">
            <a:xfrm>
              <a:off x="6172200" y="1143000"/>
              <a:ext cx="16002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a:latin typeface="Calibri" pitchFamily="34" charset="0"/>
                </a:rPr>
                <a:t>2009</a:t>
              </a:r>
            </a:p>
            <a:p>
              <a:pPr algn="ctr" eaLnBrk="1" hangingPunct="1"/>
              <a:r>
                <a:rPr lang="en-US" sz="2000">
                  <a:solidFill>
                    <a:srgbClr val="000099"/>
                  </a:solidFill>
                  <a:latin typeface="Calibri" pitchFamily="34" charset="0"/>
                </a:rPr>
                <a:t>17.3%</a:t>
              </a:r>
              <a:endParaRPr lang="en-US" sz="1200" baseline="30000">
                <a:solidFill>
                  <a:schemeClr val="accent2"/>
                </a:solidFill>
                <a:latin typeface="Calibri" pitchFamily="34" charset="0"/>
              </a:endParaRPr>
            </a:p>
          </p:txBody>
        </p:sp>
        <p:sp>
          <p:nvSpPr>
            <p:cNvPr id="20489" name="Text Box 9"/>
            <p:cNvSpPr txBox="1">
              <a:spLocks noChangeArrowheads="1"/>
            </p:cNvSpPr>
            <p:nvPr/>
          </p:nvSpPr>
          <p:spPr bwMode="auto">
            <a:xfrm>
              <a:off x="7086600" y="1905000"/>
              <a:ext cx="152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a:latin typeface="Calibri" pitchFamily="34" charset="0"/>
                </a:rPr>
                <a:t>2009</a:t>
              </a:r>
            </a:p>
            <a:p>
              <a:pPr algn="ctr" eaLnBrk="1" hangingPunct="1"/>
              <a:r>
                <a:rPr lang="en-US" sz="2000">
                  <a:solidFill>
                    <a:srgbClr val="000099"/>
                  </a:solidFill>
                  <a:latin typeface="Calibri" pitchFamily="34" charset="0"/>
                </a:rPr>
                <a:t>$2.5 trillion</a:t>
              </a:r>
              <a:endParaRPr lang="en-US" sz="2000">
                <a:solidFill>
                  <a:srgbClr val="FF0000"/>
                </a:solidFill>
                <a:latin typeface="Calibri" pitchFamily="34" charset="0"/>
              </a:endParaRPr>
            </a:p>
          </p:txBody>
        </p:sp>
        <p:sp>
          <p:nvSpPr>
            <p:cNvPr id="10" name="Rectangle 9"/>
            <p:cNvSpPr/>
            <p:nvPr/>
          </p:nvSpPr>
          <p:spPr>
            <a:xfrm>
              <a:off x="533400" y="5735321"/>
              <a:ext cx="7772400" cy="43688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200" dirty="0"/>
                <a:t>SOURCE: Centers for Medicare &amp; Medicaid Services, Office of the Actuary, National Health Statistics Group. 9/2010</a:t>
              </a:r>
            </a:p>
          </p:txBody>
        </p:sp>
        <p:sp>
          <p:nvSpPr>
            <p:cNvPr id="20491" name="Text Box 9"/>
            <p:cNvSpPr txBox="1">
              <a:spLocks noChangeArrowheads="1"/>
            </p:cNvSpPr>
            <p:nvPr/>
          </p:nvSpPr>
          <p:spPr bwMode="auto">
            <a:xfrm>
              <a:off x="7467600" y="381000"/>
              <a:ext cx="15240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a:solidFill>
                    <a:srgbClr val="FF0000"/>
                  </a:solidFill>
                  <a:latin typeface="Calibri" pitchFamily="34" charset="0"/>
                </a:rPr>
                <a:t>2019</a:t>
              </a:r>
            </a:p>
            <a:p>
              <a:pPr algn="ctr" eaLnBrk="1" hangingPunct="1"/>
              <a:r>
                <a:rPr lang="en-US" sz="2000">
                  <a:solidFill>
                    <a:srgbClr val="FF0000"/>
                  </a:solidFill>
                  <a:latin typeface="Calibri" pitchFamily="34" charset="0"/>
                </a:rPr>
                <a:t>19.3%</a:t>
              </a:r>
            </a:p>
          </p:txBody>
        </p:sp>
      </p:grpSp>
      <p:sp>
        <p:nvSpPr>
          <p:cNvPr id="14" name="TextBox 13"/>
          <p:cNvSpPr txBox="1"/>
          <p:nvPr/>
        </p:nvSpPr>
        <p:spPr>
          <a:xfrm>
            <a:off x="0" y="6611779"/>
            <a:ext cx="1447800" cy="246221"/>
          </a:xfrm>
          <a:prstGeom prst="rect">
            <a:avLst/>
          </a:prstGeom>
          <a:noFill/>
        </p:spPr>
        <p:txBody>
          <a:bodyPr wrap="square" rtlCol="0">
            <a:spAutoFit/>
          </a:bodyPr>
          <a:lstStyle/>
          <a:p>
            <a:r>
              <a:rPr lang="en-US" sz="1000" dirty="0" smtClean="0"/>
              <a:t>Slide 5 of 47</a:t>
            </a:r>
            <a:endParaRPr lang="en-US" sz="1000" dirty="0"/>
          </a:p>
        </p:txBody>
      </p:sp>
    </p:spTree>
    <p:extLst>
      <p:ext uri="{BB962C8B-B14F-4D97-AF65-F5344CB8AC3E}">
        <p14:creationId xmlns:p14="http://schemas.microsoft.com/office/powerpoint/2010/main" xmlns="" val="4120884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0"/>
            <a:ext cx="6291263" cy="595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9" name="TextBox 2"/>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20 of 51</a:t>
            </a:r>
          </a:p>
        </p:txBody>
      </p:sp>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6 of 47</a:t>
            </a:r>
            <a:endParaRPr lang="en-US" sz="1000" dirty="0"/>
          </a:p>
        </p:txBody>
      </p:sp>
    </p:spTree>
    <p:extLst>
      <p:ext uri="{BB962C8B-B14F-4D97-AF65-F5344CB8AC3E}">
        <p14:creationId xmlns:p14="http://schemas.microsoft.com/office/powerpoint/2010/main" xmlns="" val="1228463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r>
              <a:rPr lang="en-US" sz="4000" smtClean="0"/>
              <a:t>Health Care Examples Underuse</a:t>
            </a:r>
            <a:endParaRPr lang="en-US" smtClean="0"/>
          </a:p>
        </p:txBody>
      </p:sp>
      <p:sp>
        <p:nvSpPr>
          <p:cNvPr id="66563" name="Rectangle 3"/>
          <p:cNvSpPr>
            <a:spLocks noGrp="1" noChangeArrowheads="1"/>
          </p:cNvSpPr>
          <p:nvPr>
            <p:ph idx="1"/>
          </p:nvPr>
        </p:nvSpPr>
        <p:spPr>
          <a:xfrm>
            <a:off x="1039813" y="1935163"/>
            <a:ext cx="7283450" cy="3771900"/>
          </a:xfrm>
        </p:spPr>
        <p:txBody>
          <a:bodyPr/>
          <a:lstStyle/>
          <a:p>
            <a:pPr eaLnBrk="1" hangingPunct="1"/>
            <a:r>
              <a:rPr lang="en-US" sz="3600" dirty="0" smtClean="0"/>
              <a:t>50% of elderly fail to receive pneumococcal vaccine</a:t>
            </a:r>
          </a:p>
          <a:p>
            <a:pPr eaLnBrk="1" hangingPunct="1">
              <a:buNone/>
            </a:pPr>
            <a:endParaRPr lang="en-US" dirty="0" smtClean="0"/>
          </a:p>
          <a:p>
            <a:pPr eaLnBrk="1" hangingPunct="1"/>
            <a:r>
              <a:rPr lang="en-US" sz="3600" dirty="0" smtClean="0"/>
              <a:t>50% of heart attack victims fail to receive beta-blockers</a:t>
            </a:r>
          </a:p>
        </p:txBody>
      </p:sp>
      <p:sp>
        <p:nvSpPr>
          <p:cNvPr id="66564"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15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7 of 47</a:t>
            </a:r>
            <a:endParaRPr lang="en-US" sz="1000" dirty="0"/>
          </a:p>
        </p:txBody>
      </p:sp>
    </p:spTree>
    <p:extLst>
      <p:ext uri="{BB962C8B-B14F-4D97-AF65-F5344CB8AC3E}">
        <p14:creationId xmlns:p14="http://schemas.microsoft.com/office/powerpoint/2010/main" xmlns="" val="326011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r>
              <a:rPr lang="en-US" sz="4000" smtClean="0"/>
              <a:t>Health Care Examples Overuse</a:t>
            </a:r>
            <a:endParaRPr lang="en-US" smtClean="0"/>
          </a:p>
        </p:txBody>
      </p:sp>
      <p:sp>
        <p:nvSpPr>
          <p:cNvPr id="65539" name="Rectangle 3"/>
          <p:cNvSpPr>
            <a:spLocks noGrp="1" noChangeArrowheads="1"/>
          </p:cNvSpPr>
          <p:nvPr>
            <p:ph idx="1"/>
          </p:nvPr>
        </p:nvSpPr>
        <p:spPr>
          <a:xfrm>
            <a:off x="893763" y="1600200"/>
            <a:ext cx="7477125" cy="4022725"/>
          </a:xfrm>
        </p:spPr>
        <p:txBody>
          <a:bodyPr/>
          <a:lstStyle/>
          <a:p>
            <a:pPr eaLnBrk="1" hangingPunct="1"/>
            <a:r>
              <a:rPr lang="en-US" sz="3600" smtClean="0"/>
              <a:t>30% of children receive excessive antibiotics for ear infections</a:t>
            </a:r>
          </a:p>
          <a:p>
            <a:pPr eaLnBrk="1" hangingPunct="1"/>
            <a:r>
              <a:rPr lang="en-US" sz="3600" smtClean="0"/>
              <a:t>20% to 50% of many surgical operations are unnecessary</a:t>
            </a:r>
          </a:p>
          <a:p>
            <a:pPr eaLnBrk="1" hangingPunct="1"/>
            <a:r>
              <a:rPr lang="en-US" sz="3600" smtClean="0"/>
              <a:t>50% of X-rays in back pain patients are unnecessary</a:t>
            </a:r>
          </a:p>
        </p:txBody>
      </p:sp>
      <p:sp>
        <p:nvSpPr>
          <p:cNvPr id="65540" name="TextBox 3"/>
          <p:cNvSpPr txBox="1">
            <a:spLocks noChangeArrowheads="1"/>
          </p:cNvSpPr>
          <p:nvPr/>
        </p:nvSpPr>
        <p:spPr bwMode="auto">
          <a:xfrm>
            <a:off x="304800" y="61722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chemeClr val="bg1"/>
                </a:solidFill>
              </a:rPr>
              <a:t>Slide 14 of 51</a:t>
            </a:r>
          </a:p>
        </p:txBody>
      </p:sp>
      <p:sp>
        <p:nvSpPr>
          <p:cNvPr id="5" name="TextBox 4"/>
          <p:cNvSpPr txBox="1"/>
          <p:nvPr/>
        </p:nvSpPr>
        <p:spPr>
          <a:xfrm>
            <a:off x="0" y="6611779"/>
            <a:ext cx="1447800" cy="246221"/>
          </a:xfrm>
          <a:prstGeom prst="rect">
            <a:avLst/>
          </a:prstGeom>
          <a:noFill/>
        </p:spPr>
        <p:txBody>
          <a:bodyPr wrap="square" rtlCol="0">
            <a:spAutoFit/>
          </a:bodyPr>
          <a:lstStyle/>
          <a:p>
            <a:r>
              <a:rPr lang="en-US" sz="1000" dirty="0" smtClean="0"/>
              <a:t>Slide 8 of 47</a:t>
            </a:r>
            <a:endParaRPr lang="en-US" sz="1000" dirty="0"/>
          </a:p>
        </p:txBody>
      </p:sp>
    </p:spTree>
    <p:extLst>
      <p:ext uri="{BB962C8B-B14F-4D97-AF65-F5344CB8AC3E}">
        <p14:creationId xmlns:p14="http://schemas.microsoft.com/office/powerpoint/2010/main" xmlns="" val="2982428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Medical Literature Say about Patient-Centered Care?</a:t>
            </a:r>
            <a:endParaRPr lang="en-US" dirty="0"/>
          </a:p>
        </p:txBody>
      </p:sp>
      <p:sp>
        <p:nvSpPr>
          <p:cNvPr id="3" name="Content Placeholder 2"/>
          <p:cNvSpPr>
            <a:spLocks noGrp="1"/>
          </p:cNvSpPr>
          <p:nvPr>
            <p:ph idx="1"/>
          </p:nvPr>
        </p:nvSpPr>
        <p:spPr/>
        <p:txBody>
          <a:bodyPr>
            <a:normAutofit/>
          </a:bodyPr>
          <a:lstStyle/>
          <a:p>
            <a:r>
              <a:rPr lang="en-US" dirty="0" smtClean="0"/>
              <a:t>Four Key Attributes of Patient-Centered Care</a:t>
            </a:r>
          </a:p>
          <a:p>
            <a:pPr lvl="1"/>
            <a:r>
              <a:rPr lang="en-US" dirty="0" smtClean="0"/>
              <a:t>“Whole Person” Care</a:t>
            </a:r>
          </a:p>
          <a:p>
            <a:pPr lvl="1"/>
            <a:r>
              <a:rPr lang="en-US" dirty="0" smtClean="0"/>
              <a:t>Coordination and Communication</a:t>
            </a:r>
          </a:p>
          <a:p>
            <a:pPr lvl="1"/>
            <a:r>
              <a:rPr lang="en-US" dirty="0" smtClean="0"/>
              <a:t>Patient Support and Empowerment</a:t>
            </a:r>
          </a:p>
          <a:p>
            <a:pPr lvl="2"/>
            <a:r>
              <a:rPr lang="en-US" dirty="0" smtClean="0"/>
              <a:t>Transparency</a:t>
            </a:r>
          </a:p>
          <a:p>
            <a:pPr lvl="2"/>
            <a:r>
              <a:rPr lang="en-US" dirty="0" smtClean="0"/>
              <a:t>Individualization</a:t>
            </a:r>
          </a:p>
          <a:p>
            <a:pPr lvl="2"/>
            <a:r>
              <a:rPr lang="en-US" dirty="0" smtClean="0"/>
              <a:t>Recognition</a:t>
            </a:r>
          </a:p>
          <a:p>
            <a:pPr lvl="2"/>
            <a:r>
              <a:rPr lang="en-US" dirty="0" smtClean="0"/>
              <a:t>Respect</a:t>
            </a:r>
          </a:p>
          <a:p>
            <a:pPr lvl="2"/>
            <a:r>
              <a:rPr lang="en-US" dirty="0" smtClean="0"/>
              <a:t>Dignity</a:t>
            </a:r>
          </a:p>
          <a:p>
            <a:pPr lvl="2"/>
            <a:r>
              <a:rPr lang="en-US" dirty="0" smtClean="0"/>
              <a:t>Choice</a:t>
            </a:r>
          </a:p>
          <a:p>
            <a:pPr lvl="1"/>
            <a:r>
              <a:rPr lang="en-US" dirty="0" smtClean="0"/>
              <a:t> Access</a:t>
            </a:r>
            <a:endParaRPr lang="en-US" dirty="0"/>
          </a:p>
        </p:txBody>
      </p:sp>
      <p:sp>
        <p:nvSpPr>
          <p:cNvPr id="4" name="TextBox 3"/>
          <p:cNvSpPr txBox="1"/>
          <p:nvPr/>
        </p:nvSpPr>
        <p:spPr>
          <a:xfrm>
            <a:off x="0" y="6611779"/>
            <a:ext cx="1447800" cy="246221"/>
          </a:xfrm>
          <a:prstGeom prst="rect">
            <a:avLst/>
          </a:prstGeom>
          <a:noFill/>
        </p:spPr>
        <p:txBody>
          <a:bodyPr wrap="square" rtlCol="0">
            <a:spAutoFit/>
          </a:bodyPr>
          <a:lstStyle/>
          <a:p>
            <a:r>
              <a:rPr lang="en-US" sz="1000" dirty="0" smtClean="0"/>
              <a:t>Slide 9 of 47</a:t>
            </a:r>
            <a:endParaRPr lang="en-US" sz="1000" dirty="0"/>
          </a:p>
        </p:txBody>
      </p:sp>
    </p:spTree>
    <p:extLst>
      <p:ext uri="{BB962C8B-B14F-4D97-AF65-F5344CB8AC3E}">
        <p14:creationId xmlns:p14="http://schemas.microsoft.com/office/powerpoint/2010/main" xmlns="" val="3169111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Zi6r9KHBWEygp5y7EvpqAw"/>
</p:tagLst>
</file>

<file path=ppt/theme/theme1.xml><?xml version="1.0" encoding="utf-8"?>
<a:theme xmlns:a="http://schemas.openxmlformats.org/drawingml/2006/main" name="UCSDHS - Scenery">
  <a:themeElements>
    <a:clrScheme name="Custom 5">
      <a:dk1>
        <a:srgbClr val="262626"/>
      </a:dk1>
      <a:lt1>
        <a:sysClr val="window" lastClr="FFFFFF"/>
      </a:lt1>
      <a:dk2>
        <a:srgbClr val="569BBE"/>
      </a:dk2>
      <a:lt2>
        <a:srgbClr val="FFFFFF"/>
      </a:lt2>
      <a:accent1>
        <a:srgbClr val="00245D"/>
      </a:accent1>
      <a:accent2>
        <a:srgbClr val="6A85BA"/>
      </a:accent2>
      <a:accent3>
        <a:srgbClr val="59B297"/>
      </a:accent3>
      <a:accent4>
        <a:srgbClr val="24ADAE"/>
      </a:accent4>
      <a:accent5>
        <a:srgbClr val="A1BF87"/>
      </a:accent5>
      <a:accent6>
        <a:srgbClr val="4D361E"/>
      </a:accent6>
      <a:hlink>
        <a:srgbClr val="00369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hsy-scenery</Template>
  <TotalTime>217</TotalTime>
  <Words>1588</Words>
  <Application>Microsoft Office PowerPoint</Application>
  <PresentationFormat>On-screen Show (4:3)</PresentationFormat>
  <Paragraphs>366</Paragraphs>
  <Slides>47</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UCSDHS - Scenery</vt:lpstr>
      <vt:lpstr>Microsoft Office Excel 97-2003 Worksheet</vt:lpstr>
      <vt:lpstr>Many Dimensions of Patient-Centered Care and Quality Outcomes</vt:lpstr>
      <vt:lpstr>Conflicts of Interest</vt:lpstr>
      <vt:lpstr>Patient–Centered and Quality….</vt:lpstr>
      <vt:lpstr>Why Have These Become Issues and Caused an Emerging Paradigm Shift</vt:lpstr>
      <vt:lpstr>Slide 5</vt:lpstr>
      <vt:lpstr>Slide 6</vt:lpstr>
      <vt:lpstr>Health Care Examples Underuse</vt:lpstr>
      <vt:lpstr>Health Care Examples Overuse</vt:lpstr>
      <vt:lpstr>What Does Medical Literature Say about Patient-Centered Care?</vt:lpstr>
      <vt:lpstr>This Is Actually Complicated</vt:lpstr>
      <vt:lpstr>Key Patient-Centered Research Questions</vt:lpstr>
      <vt:lpstr>How Do Patient-Centeredness and Quality Converge</vt:lpstr>
      <vt:lpstr>Reading My Recent Mail</vt:lpstr>
      <vt:lpstr>Quality and Patient-Centered From Whose Perspective</vt:lpstr>
      <vt:lpstr>Measuring and Thinking About Quality of Care</vt:lpstr>
      <vt:lpstr>Patient Perspective</vt:lpstr>
      <vt:lpstr>Slide 17</vt:lpstr>
      <vt:lpstr>Provider Perspective</vt:lpstr>
      <vt:lpstr>        The Complexity of Modern Medicine Exceeds the Inherent Limitations of an Unaided Human Mind        - David Eddy, M.D.</vt:lpstr>
      <vt:lpstr>A Sea of Changing Information </vt:lpstr>
      <vt:lpstr>Purchaser/Payer Perspective</vt:lpstr>
      <vt:lpstr>What Does This All Mean For Physicians</vt:lpstr>
      <vt:lpstr>Practical Ways to Improve Patient-Centered Care and Quality</vt:lpstr>
      <vt:lpstr>“The First Law of Improvement”</vt:lpstr>
      <vt:lpstr>A Fundamental Improvement Rule</vt:lpstr>
      <vt:lpstr>Slide 26</vt:lpstr>
      <vt:lpstr>Current Quality Indicators</vt:lpstr>
      <vt:lpstr>Slide 28</vt:lpstr>
      <vt:lpstr>Sample Provider Report</vt:lpstr>
      <vt:lpstr>Slide 30</vt:lpstr>
      <vt:lpstr>Improvement Interventions </vt:lpstr>
      <vt:lpstr>Slide 32</vt:lpstr>
      <vt:lpstr>Patient Satisfaction: Annual Trends FY09- FY12 </vt:lpstr>
      <vt:lpstr>ICU Catheter-related  Blood Stream Infections</vt:lpstr>
      <vt:lpstr>Using Other New Technology</vt:lpstr>
      <vt:lpstr>Slide 36</vt:lpstr>
      <vt:lpstr>Slide 37</vt:lpstr>
      <vt:lpstr>Home Telehealth</vt:lpstr>
      <vt:lpstr>Home Telemedicine: Convergence with EHR and Mobile Monitoring </vt:lpstr>
      <vt:lpstr>Slide 40</vt:lpstr>
      <vt:lpstr>Slide 41</vt:lpstr>
      <vt:lpstr>Scientifically leveraging personalized genomics, mobile health technologies and personalized medicine to radically improve lives and lower healthcare costs.</vt:lpstr>
      <vt:lpstr>Engaging Multiple Health Metrics Leads to more Dramatic Results</vt:lpstr>
      <vt:lpstr>Health Information Exchange The Next Challenge……</vt:lpstr>
      <vt:lpstr>Five Core Educational Competencies for 21st Century Quality Health Care (IOM)</vt:lpstr>
      <vt:lpstr>It All Rolls Up to Value</vt:lpstr>
      <vt:lpstr>Slide 47</vt:lpstr>
    </vt:vector>
  </TitlesOfParts>
  <Company>UCSD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 Dimensions of Patient-Centered Care and Quality Outcomes</dc:title>
  <dc:creator>Larry</dc:creator>
  <cp:lastModifiedBy>Denise Gower</cp:lastModifiedBy>
  <cp:revision>39</cp:revision>
  <dcterms:created xsi:type="dcterms:W3CDTF">2012-09-24T18:01:23Z</dcterms:created>
  <dcterms:modified xsi:type="dcterms:W3CDTF">2012-10-10T14:16:25Z</dcterms:modified>
</cp:coreProperties>
</file>