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diagrams/quickStyle1.xml" ContentType="application/vnd.openxmlformats-officedocument.drawingml.diagramStyl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8" r:id="rId2"/>
    <p:sldId id="407" r:id="rId3"/>
    <p:sldId id="388" r:id="rId4"/>
    <p:sldId id="264" r:id="rId5"/>
    <p:sldId id="406" r:id="rId6"/>
    <p:sldId id="266" r:id="rId7"/>
    <p:sldId id="269" r:id="rId8"/>
    <p:sldId id="415" r:id="rId9"/>
    <p:sldId id="328" r:id="rId10"/>
    <p:sldId id="370" r:id="rId11"/>
    <p:sldId id="331" r:id="rId12"/>
    <p:sldId id="389" r:id="rId13"/>
    <p:sldId id="436" r:id="rId14"/>
    <p:sldId id="435" r:id="rId15"/>
    <p:sldId id="279" r:id="rId16"/>
    <p:sldId id="411" r:id="rId17"/>
    <p:sldId id="394" r:id="rId18"/>
    <p:sldId id="412" r:id="rId19"/>
    <p:sldId id="391" r:id="rId20"/>
    <p:sldId id="292" r:id="rId21"/>
    <p:sldId id="425" r:id="rId22"/>
    <p:sldId id="427" r:id="rId23"/>
    <p:sldId id="343" r:id="rId24"/>
    <p:sldId id="345" r:id="rId25"/>
    <p:sldId id="346" r:id="rId26"/>
    <p:sldId id="347" r:id="rId27"/>
    <p:sldId id="348" r:id="rId28"/>
    <p:sldId id="349" r:id="rId29"/>
    <p:sldId id="350" r:id="rId30"/>
    <p:sldId id="351" r:id="rId31"/>
    <p:sldId id="353" r:id="rId32"/>
    <p:sldId id="354" r:id="rId33"/>
    <p:sldId id="355" r:id="rId34"/>
    <p:sldId id="356" r:id="rId35"/>
    <p:sldId id="359" r:id="rId36"/>
    <p:sldId id="360" r:id="rId37"/>
    <p:sldId id="361" r:id="rId38"/>
    <p:sldId id="424" r:id="rId39"/>
    <p:sldId id="420" r:id="rId40"/>
    <p:sldId id="428" r:id="rId41"/>
    <p:sldId id="416" r:id="rId42"/>
    <p:sldId id="363" r:id="rId43"/>
    <p:sldId id="432" r:id="rId44"/>
    <p:sldId id="364" r:id="rId45"/>
    <p:sldId id="434" r:id="rId46"/>
    <p:sldId id="393" r:id="rId47"/>
    <p:sldId id="402" r:id="rId48"/>
    <p:sldId id="431"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4" autoAdjust="0"/>
    <p:restoredTop sz="93524" autoAdjust="0"/>
  </p:normalViewPr>
  <p:slideViewPr>
    <p:cSldViewPr>
      <p:cViewPr varScale="1">
        <p:scale>
          <a:sx n="60" d="100"/>
          <a:sy n="60" d="100"/>
        </p:scale>
        <p:origin x="-1406"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72CA6C-D041-4DAD-AF11-F3C770B954B9}" type="doc">
      <dgm:prSet loTypeId="urn:microsoft.com/office/officeart/2005/8/layout/radial3" loCatId="relationship" qsTypeId="urn:microsoft.com/office/officeart/2005/8/quickstyle/simple1" qsCatId="simple" csTypeId="urn:microsoft.com/office/officeart/2005/8/colors/colorful4" csCatId="colorful" phldr="1"/>
      <dgm:spPr/>
      <dgm:t>
        <a:bodyPr/>
        <a:lstStyle/>
        <a:p>
          <a:endParaRPr lang="en-US"/>
        </a:p>
      </dgm:t>
    </dgm:pt>
    <dgm:pt modelId="{22A1C4EC-62B2-4DA2-A549-361838C239F5}">
      <dgm:prSet phldrT="[Text]"/>
      <dgm:spPr/>
      <dgm:t>
        <a:bodyPr/>
        <a:lstStyle/>
        <a:p>
          <a:r>
            <a:rPr lang="en-US" b="1" dirty="0" smtClean="0"/>
            <a:t>Behavior </a:t>
          </a:r>
        </a:p>
        <a:p>
          <a:r>
            <a:rPr lang="en-US" b="1" dirty="0" smtClean="0"/>
            <a:t>Change</a:t>
          </a:r>
          <a:endParaRPr lang="en-US" b="1" dirty="0"/>
        </a:p>
      </dgm:t>
    </dgm:pt>
    <dgm:pt modelId="{2E601047-137A-418F-A1A4-6D45F1C7EA09}" type="parTrans" cxnId="{2BDCD000-2D31-404D-91F6-EA1A7298CCB1}">
      <dgm:prSet/>
      <dgm:spPr/>
      <dgm:t>
        <a:bodyPr/>
        <a:lstStyle/>
        <a:p>
          <a:endParaRPr lang="en-US"/>
        </a:p>
      </dgm:t>
    </dgm:pt>
    <dgm:pt modelId="{0923CD7E-2776-45CC-A323-6390ADB296E4}" type="sibTrans" cxnId="{2BDCD000-2D31-404D-91F6-EA1A7298CCB1}">
      <dgm:prSet/>
      <dgm:spPr/>
      <dgm:t>
        <a:bodyPr/>
        <a:lstStyle/>
        <a:p>
          <a:endParaRPr lang="en-US"/>
        </a:p>
      </dgm:t>
    </dgm:pt>
    <dgm:pt modelId="{B93DEB9E-C5A1-4B2B-9396-44D2F81737B6}">
      <dgm:prSet phldrT="[Text]" custT="1"/>
      <dgm:spPr/>
      <dgm:t>
        <a:bodyPr/>
        <a:lstStyle/>
        <a:p>
          <a:r>
            <a:rPr lang="en-US" sz="2400" b="1" dirty="0" smtClean="0"/>
            <a:t>Motivation</a:t>
          </a:r>
          <a:endParaRPr lang="en-US" sz="2400" b="1" dirty="0"/>
        </a:p>
      </dgm:t>
    </dgm:pt>
    <dgm:pt modelId="{61D08F68-BA7F-4C4E-885A-DAF56705E7D6}" type="parTrans" cxnId="{EAD69E89-6540-4C14-B679-9124BF808265}">
      <dgm:prSet/>
      <dgm:spPr/>
      <dgm:t>
        <a:bodyPr/>
        <a:lstStyle/>
        <a:p>
          <a:endParaRPr lang="en-US"/>
        </a:p>
      </dgm:t>
    </dgm:pt>
    <dgm:pt modelId="{F12D2E43-2DB7-4EC2-80A2-68E5661925FE}" type="sibTrans" cxnId="{EAD69E89-6540-4C14-B679-9124BF808265}">
      <dgm:prSet/>
      <dgm:spPr/>
      <dgm:t>
        <a:bodyPr/>
        <a:lstStyle/>
        <a:p>
          <a:endParaRPr lang="en-US"/>
        </a:p>
      </dgm:t>
    </dgm:pt>
    <dgm:pt modelId="{ECC8AA84-DEFC-47B7-BEC7-FC937F9EC895}">
      <dgm:prSet phldrT="[Text]" custT="1"/>
      <dgm:spPr/>
      <dgm:t>
        <a:bodyPr/>
        <a:lstStyle/>
        <a:p>
          <a:r>
            <a:rPr lang="en-US" sz="2800" b="1" dirty="0" smtClean="0"/>
            <a:t>Trigger</a:t>
          </a:r>
          <a:endParaRPr lang="en-US" sz="2800" b="1" dirty="0"/>
        </a:p>
      </dgm:t>
    </dgm:pt>
    <dgm:pt modelId="{847ABCF3-1162-407A-A6B6-8F61469AFFE9}" type="parTrans" cxnId="{E98F724B-B9A6-49DC-A53A-CEEDC0A81F89}">
      <dgm:prSet/>
      <dgm:spPr/>
      <dgm:t>
        <a:bodyPr/>
        <a:lstStyle/>
        <a:p>
          <a:endParaRPr lang="en-US"/>
        </a:p>
      </dgm:t>
    </dgm:pt>
    <dgm:pt modelId="{D3B7E42D-2B8B-4DF1-ACA0-774AA152A388}" type="sibTrans" cxnId="{E98F724B-B9A6-49DC-A53A-CEEDC0A81F89}">
      <dgm:prSet/>
      <dgm:spPr/>
      <dgm:t>
        <a:bodyPr/>
        <a:lstStyle/>
        <a:p>
          <a:endParaRPr lang="en-US"/>
        </a:p>
      </dgm:t>
    </dgm:pt>
    <dgm:pt modelId="{B160ED5A-00A9-454E-989B-4790FDCE9F67}">
      <dgm:prSet phldrT="[Text]" custT="1"/>
      <dgm:spPr/>
      <dgm:t>
        <a:bodyPr/>
        <a:lstStyle/>
        <a:p>
          <a:r>
            <a:rPr lang="en-US" sz="2800" b="1" dirty="0" smtClean="0"/>
            <a:t>Ability</a:t>
          </a:r>
          <a:r>
            <a:rPr lang="en-US" sz="2500" dirty="0" smtClean="0"/>
            <a:t> </a:t>
          </a:r>
          <a:endParaRPr lang="en-US" sz="2500" dirty="0"/>
        </a:p>
      </dgm:t>
    </dgm:pt>
    <dgm:pt modelId="{67D6C2F2-3436-4DE9-8B03-C23C3146E194}" type="parTrans" cxnId="{99A7BABE-EE8E-4A71-9C3B-F5A4ABF539BC}">
      <dgm:prSet/>
      <dgm:spPr/>
      <dgm:t>
        <a:bodyPr/>
        <a:lstStyle/>
        <a:p>
          <a:endParaRPr lang="en-US"/>
        </a:p>
      </dgm:t>
    </dgm:pt>
    <dgm:pt modelId="{14542AB9-48B3-4DA7-A3BE-A2AFF4FF0D01}" type="sibTrans" cxnId="{99A7BABE-EE8E-4A71-9C3B-F5A4ABF539BC}">
      <dgm:prSet/>
      <dgm:spPr/>
      <dgm:t>
        <a:bodyPr/>
        <a:lstStyle/>
        <a:p>
          <a:endParaRPr lang="en-US"/>
        </a:p>
      </dgm:t>
    </dgm:pt>
    <dgm:pt modelId="{158EC4F7-DF2F-4147-98B5-FD03DA7CE7F5}" type="pres">
      <dgm:prSet presAssocID="{0172CA6C-D041-4DAD-AF11-F3C770B954B9}" presName="composite" presStyleCnt="0">
        <dgm:presLayoutVars>
          <dgm:chMax val="1"/>
          <dgm:dir/>
          <dgm:resizeHandles val="exact"/>
        </dgm:presLayoutVars>
      </dgm:prSet>
      <dgm:spPr/>
      <dgm:t>
        <a:bodyPr/>
        <a:lstStyle/>
        <a:p>
          <a:endParaRPr lang="en-US"/>
        </a:p>
      </dgm:t>
    </dgm:pt>
    <dgm:pt modelId="{879A9A17-5015-4F0E-832D-F055CE25AF87}" type="pres">
      <dgm:prSet presAssocID="{0172CA6C-D041-4DAD-AF11-F3C770B954B9}" presName="radial" presStyleCnt="0">
        <dgm:presLayoutVars>
          <dgm:animLvl val="ctr"/>
        </dgm:presLayoutVars>
      </dgm:prSet>
      <dgm:spPr/>
    </dgm:pt>
    <dgm:pt modelId="{2624ACD3-57C8-4951-82A9-DFA9D08FDB55}" type="pres">
      <dgm:prSet presAssocID="{22A1C4EC-62B2-4DA2-A549-361838C239F5}" presName="centerShape" presStyleLbl="vennNode1" presStyleIdx="0" presStyleCnt="4"/>
      <dgm:spPr/>
      <dgm:t>
        <a:bodyPr/>
        <a:lstStyle/>
        <a:p>
          <a:endParaRPr lang="en-US"/>
        </a:p>
      </dgm:t>
    </dgm:pt>
    <dgm:pt modelId="{29F2D918-AC2D-4299-A70F-4C896653CA7B}" type="pres">
      <dgm:prSet presAssocID="{B93DEB9E-C5A1-4B2B-9396-44D2F81737B6}" presName="node" presStyleLbl="vennNode1" presStyleIdx="1" presStyleCnt="4" custScaleX="133416" custScaleY="132209">
        <dgm:presLayoutVars>
          <dgm:bulletEnabled val="1"/>
        </dgm:presLayoutVars>
      </dgm:prSet>
      <dgm:spPr/>
      <dgm:t>
        <a:bodyPr/>
        <a:lstStyle/>
        <a:p>
          <a:endParaRPr lang="en-US"/>
        </a:p>
      </dgm:t>
    </dgm:pt>
    <dgm:pt modelId="{F6B485B9-8F90-4E12-9A1E-CD967074F18E}" type="pres">
      <dgm:prSet presAssocID="{ECC8AA84-DEFC-47B7-BEC7-FC937F9EC895}" presName="node" presStyleLbl="vennNode1" presStyleIdx="2" presStyleCnt="4" custScaleX="131651" custScaleY="141844" custRadScaleRad="110707" custRadScaleInc="-2744">
        <dgm:presLayoutVars>
          <dgm:bulletEnabled val="1"/>
        </dgm:presLayoutVars>
      </dgm:prSet>
      <dgm:spPr/>
      <dgm:t>
        <a:bodyPr/>
        <a:lstStyle/>
        <a:p>
          <a:endParaRPr lang="en-US"/>
        </a:p>
      </dgm:t>
    </dgm:pt>
    <dgm:pt modelId="{19F68F57-6B5D-4C0D-B960-49017765AA87}" type="pres">
      <dgm:prSet presAssocID="{B160ED5A-00A9-454E-989B-4790FDCE9F67}" presName="node" presStyleLbl="vennNode1" presStyleIdx="3" presStyleCnt="4" custScaleX="124982" custScaleY="148267" custRadScaleRad="110002" custRadScaleInc="770">
        <dgm:presLayoutVars>
          <dgm:bulletEnabled val="1"/>
        </dgm:presLayoutVars>
      </dgm:prSet>
      <dgm:spPr/>
      <dgm:t>
        <a:bodyPr/>
        <a:lstStyle/>
        <a:p>
          <a:endParaRPr lang="en-US"/>
        </a:p>
      </dgm:t>
    </dgm:pt>
  </dgm:ptLst>
  <dgm:cxnLst>
    <dgm:cxn modelId="{EAD69E89-6540-4C14-B679-9124BF808265}" srcId="{22A1C4EC-62B2-4DA2-A549-361838C239F5}" destId="{B93DEB9E-C5A1-4B2B-9396-44D2F81737B6}" srcOrd="0" destOrd="0" parTransId="{61D08F68-BA7F-4C4E-885A-DAF56705E7D6}" sibTransId="{F12D2E43-2DB7-4EC2-80A2-68E5661925FE}"/>
    <dgm:cxn modelId="{56E1A667-241F-47FF-9426-6B12F9B64B13}" type="presOf" srcId="{B93DEB9E-C5A1-4B2B-9396-44D2F81737B6}" destId="{29F2D918-AC2D-4299-A70F-4C896653CA7B}" srcOrd="0" destOrd="0" presId="urn:microsoft.com/office/officeart/2005/8/layout/radial3"/>
    <dgm:cxn modelId="{95031F8D-07B3-4067-BABD-3C545EA69F39}" type="presOf" srcId="{ECC8AA84-DEFC-47B7-BEC7-FC937F9EC895}" destId="{F6B485B9-8F90-4E12-9A1E-CD967074F18E}" srcOrd="0" destOrd="0" presId="urn:microsoft.com/office/officeart/2005/8/layout/radial3"/>
    <dgm:cxn modelId="{99A7BABE-EE8E-4A71-9C3B-F5A4ABF539BC}" srcId="{22A1C4EC-62B2-4DA2-A549-361838C239F5}" destId="{B160ED5A-00A9-454E-989B-4790FDCE9F67}" srcOrd="2" destOrd="0" parTransId="{67D6C2F2-3436-4DE9-8B03-C23C3146E194}" sibTransId="{14542AB9-48B3-4DA7-A3BE-A2AFF4FF0D01}"/>
    <dgm:cxn modelId="{E98F724B-B9A6-49DC-A53A-CEEDC0A81F89}" srcId="{22A1C4EC-62B2-4DA2-A549-361838C239F5}" destId="{ECC8AA84-DEFC-47B7-BEC7-FC937F9EC895}" srcOrd="1" destOrd="0" parTransId="{847ABCF3-1162-407A-A6B6-8F61469AFFE9}" sibTransId="{D3B7E42D-2B8B-4DF1-ACA0-774AA152A388}"/>
    <dgm:cxn modelId="{4F48E514-EA0D-4266-AF4A-221ABB1947F1}" type="presOf" srcId="{0172CA6C-D041-4DAD-AF11-F3C770B954B9}" destId="{158EC4F7-DF2F-4147-98B5-FD03DA7CE7F5}" srcOrd="0" destOrd="0" presId="urn:microsoft.com/office/officeart/2005/8/layout/radial3"/>
    <dgm:cxn modelId="{2BDCD000-2D31-404D-91F6-EA1A7298CCB1}" srcId="{0172CA6C-D041-4DAD-AF11-F3C770B954B9}" destId="{22A1C4EC-62B2-4DA2-A549-361838C239F5}" srcOrd="0" destOrd="0" parTransId="{2E601047-137A-418F-A1A4-6D45F1C7EA09}" sibTransId="{0923CD7E-2776-45CC-A323-6390ADB296E4}"/>
    <dgm:cxn modelId="{F90D8576-53FB-4EC7-A518-FF354E284EC1}" type="presOf" srcId="{22A1C4EC-62B2-4DA2-A549-361838C239F5}" destId="{2624ACD3-57C8-4951-82A9-DFA9D08FDB55}" srcOrd="0" destOrd="0" presId="urn:microsoft.com/office/officeart/2005/8/layout/radial3"/>
    <dgm:cxn modelId="{076A95F9-AE69-4021-B4CA-B9B799DDC71C}" type="presOf" srcId="{B160ED5A-00A9-454E-989B-4790FDCE9F67}" destId="{19F68F57-6B5D-4C0D-B960-49017765AA87}" srcOrd="0" destOrd="0" presId="urn:microsoft.com/office/officeart/2005/8/layout/radial3"/>
    <dgm:cxn modelId="{A85307CA-ECA9-4DFD-B9E4-8DA7DEC2CC29}" type="presParOf" srcId="{158EC4F7-DF2F-4147-98B5-FD03DA7CE7F5}" destId="{879A9A17-5015-4F0E-832D-F055CE25AF87}" srcOrd="0" destOrd="0" presId="urn:microsoft.com/office/officeart/2005/8/layout/radial3"/>
    <dgm:cxn modelId="{E587D557-5860-4D6D-B777-E32C634838CA}" type="presParOf" srcId="{879A9A17-5015-4F0E-832D-F055CE25AF87}" destId="{2624ACD3-57C8-4951-82A9-DFA9D08FDB55}" srcOrd="0" destOrd="0" presId="urn:microsoft.com/office/officeart/2005/8/layout/radial3"/>
    <dgm:cxn modelId="{D44801CA-B03B-4A97-BB7D-2C6D2EC5B483}" type="presParOf" srcId="{879A9A17-5015-4F0E-832D-F055CE25AF87}" destId="{29F2D918-AC2D-4299-A70F-4C896653CA7B}" srcOrd="1" destOrd="0" presId="urn:microsoft.com/office/officeart/2005/8/layout/radial3"/>
    <dgm:cxn modelId="{8CD940DA-04EA-484F-8060-ABF0A6893A08}" type="presParOf" srcId="{879A9A17-5015-4F0E-832D-F055CE25AF87}" destId="{F6B485B9-8F90-4E12-9A1E-CD967074F18E}" srcOrd="2" destOrd="0" presId="urn:microsoft.com/office/officeart/2005/8/layout/radial3"/>
    <dgm:cxn modelId="{5515DF60-C57D-47EC-8096-0ACB2FAC6DA4}" type="presParOf" srcId="{879A9A17-5015-4F0E-832D-F055CE25AF87}" destId="{19F68F57-6B5D-4C0D-B960-49017765AA87}" srcOrd="3" destOrd="0" presId="urn:microsoft.com/office/officeart/2005/8/layout/radial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8EA296-2F7E-4B5F-9D80-916B81072FAB}" type="datetimeFigureOut">
              <a:rPr lang="en-US" smtClean="0"/>
              <a:pPr/>
              <a:t>10/11/2012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F747F6-04BD-4C69-9339-654340D5BD5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800" dirty="0"/>
          </a:p>
        </p:txBody>
      </p:sp>
      <p:sp>
        <p:nvSpPr>
          <p:cNvPr id="4" name="Slide Number Placeholder 3"/>
          <p:cNvSpPr>
            <a:spLocks noGrp="1"/>
          </p:cNvSpPr>
          <p:nvPr>
            <p:ph type="sldNum" sz="quarter" idx="10"/>
          </p:nvPr>
        </p:nvSpPr>
        <p:spPr/>
        <p:txBody>
          <a:bodyPr/>
          <a:lstStyle/>
          <a:p>
            <a:fld id="{8BCA4C94-D87E-405A-A8AC-AE1EDAE5805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F747F6-04BD-4C69-9339-654340D5BD51}"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F747F6-04BD-4C69-9339-654340D5BD51}"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787721-38FC-4386-90AF-C57B29B17E3B}"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F747F6-04BD-4C69-9339-654340D5BD51}"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F747F6-04BD-4C69-9339-654340D5BD51}" type="slidenum">
              <a:rPr lang="en-US" smtClean="0"/>
              <a:pPr/>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http://www.brookings.edu/~/media/research/files/papers/2012/5/22%20mobile%20health%20west/22%20mobile%20health%20west.pdf</a:t>
            </a:r>
            <a:endParaRPr lang="en-US" dirty="0"/>
          </a:p>
        </p:txBody>
      </p:sp>
      <p:sp>
        <p:nvSpPr>
          <p:cNvPr id="4" name="Slide Number Placeholder 3"/>
          <p:cNvSpPr>
            <a:spLocks noGrp="1"/>
          </p:cNvSpPr>
          <p:nvPr>
            <p:ph type="sldNum" sz="quarter" idx="10"/>
          </p:nvPr>
        </p:nvSpPr>
        <p:spPr/>
        <p:txBody>
          <a:bodyPr/>
          <a:lstStyle/>
          <a:p>
            <a:fld id="{CC787721-38FC-4386-90AF-C57B29B17E3B}" type="slidenum">
              <a:rPr lang="en-US" smtClean="0"/>
              <a:pPr/>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The Smartphone is becoming a medical tool.  With a high- resolution screen and a sharp capacity for transmitting data, the </a:t>
            </a:r>
            <a:r>
              <a:rPr lang="en-US" sz="1200" b="1" kern="1200" dirty="0" err="1" smtClean="0">
                <a:solidFill>
                  <a:schemeClr val="tx1"/>
                </a:solidFill>
                <a:latin typeface="+mn-lt"/>
                <a:ea typeface="+mn-ea"/>
                <a:cs typeface="+mn-cs"/>
              </a:rPr>
              <a:t>smartphone</a:t>
            </a:r>
            <a:r>
              <a:rPr lang="en-US" sz="1200" b="1" kern="1200" dirty="0" smtClean="0">
                <a:solidFill>
                  <a:schemeClr val="tx1"/>
                </a:solidFill>
                <a:latin typeface="+mn-lt"/>
                <a:ea typeface="+mn-ea"/>
                <a:cs typeface="+mn-cs"/>
              </a:rPr>
              <a:t> can perform tests like a doctor’s visit.</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Consumers are downloading apps to help them stay fit, track their pregnancies, monitor their moods, eat healthier, and sleep better. They are also downloading apps for chronic disease management. They can manage their prescriptions, have medication reminders, and monitor blood pressure and sugar levels. </a:t>
            </a:r>
            <a:endParaRPr lang="en-US" dirty="0"/>
          </a:p>
        </p:txBody>
      </p:sp>
      <p:sp>
        <p:nvSpPr>
          <p:cNvPr id="4" name="Slide Number Placeholder 3"/>
          <p:cNvSpPr>
            <a:spLocks noGrp="1"/>
          </p:cNvSpPr>
          <p:nvPr>
            <p:ph type="sldNum" sz="quarter" idx="10"/>
          </p:nvPr>
        </p:nvSpPr>
        <p:spPr/>
        <p:txBody>
          <a:bodyPr/>
          <a:lstStyle/>
          <a:p>
            <a:fld id="{0AF747F6-04BD-4C69-9339-654340D5BD51}" type="slidenum">
              <a:rPr lang="en-US" smtClean="0"/>
              <a:pPr/>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dirty="0" smtClean="0">
              <a:latin typeface="Calibri (Headings)"/>
            </a:endParaRPr>
          </a:p>
          <a:p>
            <a:endParaRPr lang="en-US" sz="1200" b="1" dirty="0" smtClean="0">
              <a:latin typeface="Calibri (Headings)"/>
            </a:endParaRPr>
          </a:p>
          <a:p>
            <a:r>
              <a:rPr lang="en-US" sz="1200" dirty="0" smtClean="0">
                <a:latin typeface="Calibri (Headings)"/>
              </a:rPr>
              <a:t>How far, how fast, how many calories burned?…Tracks your runs, where you’re running, challenge friends, and your friends can cheer you on by posting comments on your </a:t>
            </a:r>
            <a:r>
              <a:rPr lang="en-US" sz="1200" dirty="0" err="1" smtClean="0">
                <a:latin typeface="Calibri (Headings)"/>
              </a:rPr>
              <a:t>Facebook</a:t>
            </a:r>
            <a:r>
              <a:rPr lang="en-US" sz="1200" dirty="0" smtClean="0">
                <a:latin typeface="Calibri (Headings)"/>
              </a:rPr>
              <a:t> page…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latin typeface="Calibri (Headings)"/>
            </a:endParaRPr>
          </a:p>
          <a:p>
            <a:endParaRPr lang="en-US" dirty="0"/>
          </a:p>
        </p:txBody>
      </p:sp>
      <p:sp>
        <p:nvSpPr>
          <p:cNvPr id="4" name="Slide Number Placeholder 3"/>
          <p:cNvSpPr>
            <a:spLocks noGrp="1"/>
          </p:cNvSpPr>
          <p:nvPr>
            <p:ph type="sldNum" sz="quarter" idx="10"/>
          </p:nvPr>
        </p:nvSpPr>
        <p:spPr/>
        <p:txBody>
          <a:bodyPr/>
          <a:lstStyle/>
          <a:p>
            <a:fld id="{CC787721-38FC-4386-90AF-C57B29B17E3B}" type="slidenum">
              <a:rPr lang="en-US" smtClean="0"/>
              <a:pPr/>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800" dirty="0" smtClean="0"/>
          </a:p>
        </p:txBody>
      </p:sp>
      <p:sp>
        <p:nvSpPr>
          <p:cNvPr id="4" name="Slide Number Placeholder 3"/>
          <p:cNvSpPr>
            <a:spLocks noGrp="1"/>
          </p:cNvSpPr>
          <p:nvPr>
            <p:ph type="sldNum" sz="quarter" idx="10"/>
          </p:nvPr>
        </p:nvSpPr>
        <p:spPr/>
        <p:txBody>
          <a:bodyPr/>
          <a:lstStyle/>
          <a:p>
            <a:fld id="{8BCA4C94-D87E-405A-A8AC-AE1EDAE58059}" type="slidenum">
              <a:rPr lang="en-US" smtClean="0"/>
              <a:pPr/>
              <a:t>23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800" dirty="0"/>
          </a:p>
        </p:txBody>
      </p:sp>
      <p:sp>
        <p:nvSpPr>
          <p:cNvPr id="4" name="Slide Number Placeholder 3"/>
          <p:cNvSpPr>
            <a:spLocks noGrp="1"/>
          </p:cNvSpPr>
          <p:nvPr>
            <p:ph type="sldNum" sz="quarter" idx="10"/>
          </p:nvPr>
        </p:nvSpPr>
        <p:spPr/>
        <p:txBody>
          <a:bodyPr/>
          <a:lstStyle/>
          <a:p>
            <a:fld id="{8BCA4C94-D87E-405A-A8AC-AE1EDAE58059}"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F747F6-04BD-4C69-9339-654340D5BD51}"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CA4C94-D87E-405A-A8AC-AE1EDAE58059}" type="slidenum">
              <a:rPr lang="en-US" smtClean="0"/>
              <a:pPr/>
              <a:t>25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CA4C94-D87E-405A-A8AC-AE1EDAE58059}" type="slidenum">
              <a:rPr lang="en-US" smtClean="0"/>
              <a:pPr/>
              <a:t>26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800" b="1" dirty="0"/>
          </a:p>
        </p:txBody>
      </p:sp>
      <p:sp>
        <p:nvSpPr>
          <p:cNvPr id="4" name="Slide Number Placeholder 3"/>
          <p:cNvSpPr>
            <a:spLocks noGrp="1"/>
          </p:cNvSpPr>
          <p:nvPr>
            <p:ph type="sldNum" sz="quarter" idx="10"/>
          </p:nvPr>
        </p:nvSpPr>
        <p:spPr/>
        <p:txBody>
          <a:bodyPr/>
          <a:lstStyle/>
          <a:p>
            <a:fld id="{8BCA4C94-D87E-405A-A8AC-AE1EDAE58059}" type="slidenum">
              <a:rPr lang="en-US" smtClean="0"/>
              <a:pPr/>
              <a:t>27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p>
            <a:endParaRPr lang="en-US" dirty="0"/>
          </a:p>
        </p:txBody>
      </p:sp>
      <p:sp>
        <p:nvSpPr>
          <p:cNvPr id="4" name="Slide Number Placeholder 3"/>
          <p:cNvSpPr>
            <a:spLocks noGrp="1"/>
          </p:cNvSpPr>
          <p:nvPr>
            <p:ph type="sldNum" sz="quarter" idx="10"/>
          </p:nvPr>
        </p:nvSpPr>
        <p:spPr/>
        <p:txBody>
          <a:bodyPr/>
          <a:lstStyle/>
          <a:p>
            <a:fld id="{8BCA4C94-D87E-405A-A8AC-AE1EDAE58059}" type="slidenum">
              <a:rPr lang="en-US" smtClean="0"/>
              <a:pPr/>
              <a:t>28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800" dirty="0"/>
          </a:p>
        </p:txBody>
      </p:sp>
      <p:sp>
        <p:nvSpPr>
          <p:cNvPr id="4" name="Slide Number Placeholder 3"/>
          <p:cNvSpPr>
            <a:spLocks noGrp="1"/>
          </p:cNvSpPr>
          <p:nvPr>
            <p:ph type="sldNum" sz="quarter" idx="10"/>
          </p:nvPr>
        </p:nvSpPr>
        <p:spPr/>
        <p:txBody>
          <a:bodyPr/>
          <a:lstStyle/>
          <a:p>
            <a:fld id="{8BCA4C94-D87E-405A-A8AC-AE1EDAE58059}" type="slidenum">
              <a:rPr lang="en-US" smtClean="0"/>
              <a:pPr/>
              <a:t>29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CA4C94-D87E-405A-A8AC-AE1EDAE58059}" type="slidenum">
              <a:rPr lang="en-US" smtClean="0"/>
              <a:pPr/>
              <a:t>30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800" dirty="0"/>
          </a:p>
        </p:txBody>
      </p:sp>
      <p:sp>
        <p:nvSpPr>
          <p:cNvPr id="4" name="Slide Number Placeholder 3"/>
          <p:cNvSpPr>
            <a:spLocks noGrp="1"/>
          </p:cNvSpPr>
          <p:nvPr>
            <p:ph type="sldNum" sz="quarter" idx="10"/>
          </p:nvPr>
        </p:nvSpPr>
        <p:spPr/>
        <p:txBody>
          <a:bodyPr/>
          <a:lstStyle/>
          <a:p>
            <a:fld id="{8BCA4C94-D87E-405A-A8AC-AE1EDAE58059}" type="slidenum">
              <a:rPr lang="en-US" smtClean="0"/>
              <a:pPr/>
              <a:t>31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p>
        </p:txBody>
      </p:sp>
      <p:sp>
        <p:nvSpPr>
          <p:cNvPr id="4" name="Slide Number Placeholder 3"/>
          <p:cNvSpPr>
            <a:spLocks noGrp="1"/>
          </p:cNvSpPr>
          <p:nvPr>
            <p:ph type="sldNum" sz="quarter" idx="10"/>
          </p:nvPr>
        </p:nvSpPr>
        <p:spPr/>
        <p:txBody>
          <a:bodyPr/>
          <a:lstStyle/>
          <a:p>
            <a:fld id="{CC787721-38FC-4386-90AF-C57B29B17E3B}" type="slidenum">
              <a:rPr lang="en-US" smtClean="0"/>
              <a:pPr/>
              <a:t>32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CA4C94-D87E-405A-A8AC-AE1EDAE58059}" type="slidenum">
              <a:rPr lang="en-US" smtClean="0"/>
              <a:pPr/>
              <a:t>33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b="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BCA4C94-D87E-405A-A8AC-AE1EDAE58059}" type="slidenum">
              <a:rPr lang="en-US" smtClean="0"/>
              <a:pPr/>
              <a:t>34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F747F6-04BD-4C69-9339-654340D5BD51}"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smtClean="0"/>
          </a:p>
          <a:p>
            <a:endParaRPr lang="en-US" sz="2000" dirty="0"/>
          </a:p>
        </p:txBody>
      </p:sp>
      <p:sp>
        <p:nvSpPr>
          <p:cNvPr id="4" name="Slide Number Placeholder 3"/>
          <p:cNvSpPr>
            <a:spLocks noGrp="1"/>
          </p:cNvSpPr>
          <p:nvPr>
            <p:ph type="sldNum" sz="quarter" idx="10"/>
          </p:nvPr>
        </p:nvSpPr>
        <p:spPr/>
        <p:txBody>
          <a:bodyPr/>
          <a:lstStyle/>
          <a:p>
            <a:fld id="{8BCA4C94-D87E-405A-A8AC-AE1EDAE58059}" type="slidenum">
              <a:rPr lang="en-US" smtClean="0"/>
              <a:pPr/>
              <a:t>35</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000" dirty="0">
              <a:latin typeface="Calibri (Headings)"/>
            </a:endParaRPr>
          </a:p>
        </p:txBody>
      </p:sp>
      <p:sp>
        <p:nvSpPr>
          <p:cNvPr id="4" name="Slide Number Placeholder 3"/>
          <p:cNvSpPr>
            <a:spLocks noGrp="1"/>
          </p:cNvSpPr>
          <p:nvPr>
            <p:ph type="sldNum" sz="quarter" idx="10"/>
          </p:nvPr>
        </p:nvSpPr>
        <p:spPr/>
        <p:txBody>
          <a:bodyPr/>
          <a:lstStyle/>
          <a:p>
            <a:fld id="{CC787721-38FC-4386-90AF-C57B29B17E3B}" type="slidenum">
              <a:rPr lang="en-US" smtClean="0"/>
              <a:pPr/>
              <a:t>36</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CA4C94-D87E-405A-A8AC-AE1EDAE58059}" type="slidenum">
              <a:rPr lang="en-US" smtClean="0"/>
              <a:pPr/>
              <a:t>37</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0AF747F6-04BD-4C69-9339-654340D5BD51}" type="slidenum">
              <a:rPr lang="en-US" smtClean="0"/>
              <a:pPr/>
              <a:t>38</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CA4C94-D87E-405A-A8AC-AE1EDAE58059}" type="slidenum">
              <a:rPr lang="en-US" smtClean="0"/>
              <a:pPr/>
              <a:t>39</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F747F6-04BD-4C69-9339-654340D5BD51}" type="slidenum">
              <a:rPr lang="en-US" smtClean="0"/>
              <a:pPr/>
              <a:t>40</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000" dirty="0"/>
          </a:p>
        </p:txBody>
      </p:sp>
      <p:sp>
        <p:nvSpPr>
          <p:cNvPr id="4" name="Slide Number Placeholder 3"/>
          <p:cNvSpPr>
            <a:spLocks noGrp="1"/>
          </p:cNvSpPr>
          <p:nvPr>
            <p:ph type="sldNum" sz="quarter" idx="10"/>
          </p:nvPr>
        </p:nvSpPr>
        <p:spPr/>
        <p:txBody>
          <a:bodyPr/>
          <a:lstStyle/>
          <a:p>
            <a:fld id="{8BCA4C94-D87E-405A-A8AC-AE1EDAE58059}" type="slidenum">
              <a:rPr lang="en-US" smtClean="0"/>
              <a:pPr/>
              <a:t>42</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F747F6-04BD-4C69-9339-654340D5BD51}" type="slidenum">
              <a:rPr lang="en-US" smtClean="0"/>
              <a:pPr/>
              <a:t>43</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000" dirty="0"/>
          </a:p>
        </p:txBody>
      </p:sp>
      <p:sp>
        <p:nvSpPr>
          <p:cNvPr id="4" name="Slide Number Placeholder 3"/>
          <p:cNvSpPr>
            <a:spLocks noGrp="1"/>
          </p:cNvSpPr>
          <p:nvPr>
            <p:ph type="sldNum" sz="quarter" idx="10"/>
          </p:nvPr>
        </p:nvSpPr>
        <p:spPr/>
        <p:txBody>
          <a:bodyPr/>
          <a:lstStyle/>
          <a:p>
            <a:fld id="{8BCA4C94-D87E-405A-A8AC-AE1EDAE58059}" type="slidenum">
              <a:rPr lang="en-US" smtClean="0"/>
              <a:pPr/>
              <a:t>44</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F747F6-04BD-4C69-9339-654340D5BD51}" type="slidenum">
              <a:rPr lang="en-US" smtClean="0"/>
              <a:pPr/>
              <a:t>45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F8BC1AB-F481-4792-9A90-33A2991246D5}"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F747F6-04BD-4C69-9339-654340D5BD51}" type="slidenum">
              <a:rPr lang="en-US" smtClean="0"/>
              <a:pPr/>
              <a:t>46</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787721-38FC-4386-90AF-C57B29B17E3B}" type="slidenum">
              <a:rPr lang="en-US" smtClean="0"/>
              <a:pPr/>
              <a:t>47</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Resources available.  Images </a:t>
            </a:r>
            <a:r>
              <a:rPr lang="en-US" dirty="0" err="1" smtClean="0"/>
              <a:t>iStockphoto</a:t>
            </a:r>
            <a:r>
              <a:rPr lang="en-US" dirty="0" smtClean="0"/>
              <a:t> and Freedigitalphotos.net</a:t>
            </a:r>
            <a:endParaRPr lang="en-US" dirty="0"/>
          </a:p>
        </p:txBody>
      </p:sp>
      <p:sp>
        <p:nvSpPr>
          <p:cNvPr id="4" name="Slide Number Placeholder 3"/>
          <p:cNvSpPr>
            <a:spLocks noGrp="1"/>
          </p:cNvSpPr>
          <p:nvPr>
            <p:ph type="sldNum" sz="quarter" idx="10"/>
          </p:nvPr>
        </p:nvSpPr>
        <p:spPr/>
        <p:txBody>
          <a:bodyPr/>
          <a:lstStyle/>
          <a:p>
            <a:fld id="{0AF747F6-04BD-4C69-9339-654340D5BD51}" type="slidenum">
              <a:rPr lang="en-US" smtClean="0"/>
              <a:pPr/>
              <a:t>48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B37055-1787-4DAC-B94D-8019A90D52B9}"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B957E4-109A-4EB9-8366-AAA807260C33}"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0AF747F6-04BD-4C69-9339-654340D5BD51}"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787721-38FC-4386-90AF-C57B29B17E3B}"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C787721-38FC-4386-90AF-C57B29B17E3B}"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6FB6C1-6A15-4A70-9680-F2604CD5941E}" type="datetime1">
              <a:rPr lang="en-US" smtClean="0"/>
              <a:pPr/>
              <a:t>10/11/2012</a:t>
            </a:fld>
            <a:endParaRPr lang="en-US"/>
          </a:p>
        </p:txBody>
      </p:sp>
      <p:sp>
        <p:nvSpPr>
          <p:cNvPr id="5" name="Footer Placeholder 4"/>
          <p:cNvSpPr>
            <a:spLocks noGrp="1"/>
          </p:cNvSpPr>
          <p:nvPr>
            <p:ph type="ftr" sz="quarter" idx="11"/>
          </p:nvPr>
        </p:nvSpPr>
        <p:spPr/>
        <p:txBody>
          <a:bodyPr/>
          <a:lstStyle/>
          <a:p>
            <a:r>
              <a:rPr lang="en-US" smtClean="0"/>
              <a:t>Barbara Ficarra, RN, BSN, MPA | Barbara Ficarra Productions, LLC | Healthin30.com</a:t>
            </a:r>
            <a:endParaRPr lang="en-US"/>
          </a:p>
        </p:txBody>
      </p:sp>
      <p:sp>
        <p:nvSpPr>
          <p:cNvPr id="6" name="Slide Number Placeholder 5"/>
          <p:cNvSpPr>
            <a:spLocks noGrp="1"/>
          </p:cNvSpPr>
          <p:nvPr>
            <p:ph type="sldNum" sz="quarter" idx="12"/>
          </p:nvPr>
        </p:nvSpPr>
        <p:spPr/>
        <p:txBody>
          <a:bodyPr/>
          <a:lstStyle/>
          <a:p>
            <a:fld id="{0D031E3E-DD44-4762-A6D5-BB6C290CCFF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78F454-C4B4-4E77-A0E0-BD76AB4C3543}" type="datetime1">
              <a:rPr lang="en-US" smtClean="0"/>
              <a:pPr/>
              <a:t>10/11/2012</a:t>
            </a:fld>
            <a:endParaRPr lang="en-US"/>
          </a:p>
        </p:txBody>
      </p:sp>
      <p:sp>
        <p:nvSpPr>
          <p:cNvPr id="5" name="Footer Placeholder 4"/>
          <p:cNvSpPr>
            <a:spLocks noGrp="1"/>
          </p:cNvSpPr>
          <p:nvPr>
            <p:ph type="ftr" sz="quarter" idx="11"/>
          </p:nvPr>
        </p:nvSpPr>
        <p:spPr/>
        <p:txBody>
          <a:bodyPr/>
          <a:lstStyle/>
          <a:p>
            <a:r>
              <a:rPr lang="en-US" smtClean="0"/>
              <a:t>Barbara Ficarra, RN, BSN, MPA | Barbara Ficarra Productions, LLC | Healthin30.com</a:t>
            </a:r>
            <a:endParaRPr lang="en-US"/>
          </a:p>
        </p:txBody>
      </p:sp>
      <p:sp>
        <p:nvSpPr>
          <p:cNvPr id="6" name="Slide Number Placeholder 5"/>
          <p:cNvSpPr>
            <a:spLocks noGrp="1"/>
          </p:cNvSpPr>
          <p:nvPr>
            <p:ph type="sldNum" sz="quarter" idx="12"/>
          </p:nvPr>
        </p:nvSpPr>
        <p:spPr/>
        <p:txBody>
          <a:bodyPr/>
          <a:lstStyle/>
          <a:p>
            <a:fld id="{0D031E3E-DD44-4762-A6D5-BB6C290CCFF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BCCEBE-0A8F-48DB-93F1-DB2BAA2519B6}" type="datetime1">
              <a:rPr lang="en-US" smtClean="0"/>
              <a:pPr/>
              <a:t>10/11/2012</a:t>
            </a:fld>
            <a:endParaRPr lang="en-US"/>
          </a:p>
        </p:txBody>
      </p:sp>
      <p:sp>
        <p:nvSpPr>
          <p:cNvPr id="5" name="Footer Placeholder 4"/>
          <p:cNvSpPr>
            <a:spLocks noGrp="1"/>
          </p:cNvSpPr>
          <p:nvPr>
            <p:ph type="ftr" sz="quarter" idx="11"/>
          </p:nvPr>
        </p:nvSpPr>
        <p:spPr/>
        <p:txBody>
          <a:bodyPr/>
          <a:lstStyle/>
          <a:p>
            <a:r>
              <a:rPr lang="en-US" smtClean="0"/>
              <a:t>Barbara Ficarra, RN, BSN, MPA | Barbara Ficarra Productions, LLC | Healthin30.com</a:t>
            </a:r>
            <a:endParaRPr lang="en-US"/>
          </a:p>
        </p:txBody>
      </p:sp>
      <p:sp>
        <p:nvSpPr>
          <p:cNvPr id="6" name="Slide Number Placeholder 5"/>
          <p:cNvSpPr>
            <a:spLocks noGrp="1"/>
          </p:cNvSpPr>
          <p:nvPr>
            <p:ph type="sldNum" sz="quarter" idx="12"/>
          </p:nvPr>
        </p:nvSpPr>
        <p:spPr/>
        <p:txBody>
          <a:bodyPr/>
          <a:lstStyle/>
          <a:p>
            <a:fld id="{0D031E3E-DD44-4762-A6D5-BB6C290CCFF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722908-2514-4342-B3C7-E3768014A148}" type="datetime1">
              <a:rPr lang="en-US" smtClean="0"/>
              <a:pPr/>
              <a:t>10/11/2012</a:t>
            </a:fld>
            <a:endParaRPr lang="en-US"/>
          </a:p>
        </p:txBody>
      </p:sp>
      <p:sp>
        <p:nvSpPr>
          <p:cNvPr id="5" name="Footer Placeholder 4"/>
          <p:cNvSpPr>
            <a:spLocks noGrp="1"/>
          </p:cNvSpPr>
          <p:nvPr>
            <p:ph type="ftr" sz="quarter" idx="11"/>
          </p:nvPr>
        </p:nvSpPr>
        <p:spPr/>
        <p:txBody>
          <a:bodyPr/>
          <a:lstStyle/>
          <a:p>
            <a:r>
              <a:rPr lang="en-US" smtClean="0"/>
              <a:t>Barbara Ficarra, RN, BSN, MPA | Barbara Ficarra Productions, LLC | Healthin30.com</a:t>
            </a:r>
            <a:endParaRPr lang="en-US"/>
          </a:p>
        </p:txBody>
      </p:sp>
      <p:sp>
        <p:nvSpPr>
          <p:cNvPr id="6" name="Slide Number Placeholder 5"/>
          <p:cNvSpPr>
            <a:spLocks noGrp="1"/>
          </p:cNvSpPr>
          <p:nvPr>
            <p:ph type="sldNum" sz="quarter" idx="12"/>
          </p:nvPr>
        </p:nvSpPr>
        <p:spPr/>
        <p:txBody>
          <a:bodyPr/>
          <a:lstStyle/>
          <a:p>
            <a:fld id="{0D031E3E-DD44-4762-A6D5-BB6C290CCFF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2AE418-0439-4F5F-BF00-69D9530BFA0F}" type="datetime1">
              <a:rPr lang="en-US" smtClean="0"/>
              <a:pPr/>
              <a:t>10/11/2012</a:t>
            </a:fld>
            <a:endParaRPr lang="en-US"/>
          </a:p>
        </p:txBody>
      </p:sp>
      <p:sp>
        <p:nvSpPr>
          <p:cNvPr id="5" name="Footer Placeholder 4"/>
          <p:cNvSpPr>
            <a:spLocks noGrp="1"/>
          </p:cNvSpPr>
          <p:nvPr>
            <p:ph type="ftr" sz="quarter" idx="11"/>
          </p:nvPr>
        </p:nvSpPr>
        <p:spPr/>
        <p:txBody>
          <a:bodyPr/>
          <a:lstStyle/>
          <a:p>
            <a:r>
              <a:rPr lang="en-US" smtClean="0"/>
              <a:t>Barbara Ficarra, RN, BSN, MPA | Barbara Ficarra Productions, LLC | Healthin30.com</a:t>
            </a:r>
            <a:endParaRPr lang="en-US"/>
          </a:p>
        </p:txBody>
      </p:sp>
      <p:sp>
        <p:nvSpPr>
          <p:cNvPr id="6" name="Slide Number Placeholder 5"/>
          <p:cNvSpPr>
            <a:spLocks noGrp="1"/>
          </p:cNvSpPr>
          <p:nvPr>
            <p:ph type="sldNum" sz="quarter" idx="12"/>
          </p:nvPr>
        </p:nvSpPr>
        <p:spPr/>
        <p:txBody>
          <a:bodyPr/>
          <a:lstStyle/>
          <a:p>
            <a:fld id="{0D031E3E-DD44-4762-A6D5-BB6C290CCFF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DEE4F4-7DE8-4226-AC22-1E1418DB066C}" type="datetime1">
              <a:rPr lang="en-US" smtClean="0"/>
              <a:pPr/>
              <a:t>10/11/2012</a:t>
            </a:fld>
            <a:endParaRPr lang="en-US"/>
          </a:p>
        </p:txBody>
      </p:sp>
      <p:sp>
        <p:nvSpPr>
          <p:cNvPr id="6" name="Footer Placeholder 5"/>
          <p:cNvSpPr>
            <a:spLocks noGrp="1"/>
          </p:cNvSpPr>
          <p:nvPr>
            <p:ph type="ftr" sz="quarter" idx="11"/>
          </p:nvPr>
        </p:nvSpPr>
        <p:spPr/>
        <p:txBody>
          <a:bodyPr/>
          <a:lstStyle/>
          <a:p>
            <a:r>
              <a:rPr lang="en-US" smtClean="0"/>
              <a:t>Barbara Ficarra, RN, BSN, MPA | Barbara Ficarra Productions, LLC | Healthin30.com</a:t>
            </a:r>
            <a:endParaRPr lang="en-US"/>
          </a:p>
        </p:txBody>
      </p:sp>
      <p:sp>
        <p:nvSpPr>
          <p:cNvPr id="7" name="Slide Number Placeholder 6"/>
          <p:cNvSpPr>
            <a:spLocks noGrp="1"/>
          </p:cNvSpPr>
          <p:nvPr>
            <p:ph type="sldNum" sz="quarter" idx="12"/>
          </p:nvPr>
        </p:nvSpPr>
        <p:spPr/>
        <p:txBody>
          <a:bodyPr/>
          <a:lstStyle/>
          <a:p>
            <a:fld id="{0D031E3E-DD44-4762-A6D5-BB6C290CCFF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502BE6-5AF6-4F7C-A520-D2851D275FF7}" type="datetime1">
              <a:rPr lang="en-US" smtClean="0"/>
              <a:pPr/>
              <a:t>10/11/2012</a:t>
            </a:fld>
            <a:endParaRPr lang="en-US"/>
          </a:p>
        </p:txBody>
      </p:sp>
      <p:sp>
        <p:nvSpPr>
          <p:cNvPr id="8" name="Footer Placeholder 7"/>
          <p:cNvSpPr>
            <a:spLocks noGrp="1"/>
          </p:cNvSpPr>
          <p:nvPr>
            <p:ph type="ftr" sz="quarter" idx="11"/>
          </p:nvPr>
        </p:nvSpPr>
        <p:spPr/>
        <p:txBody>
          <a:bodyPr/>
          <a:lstStyle/>
          <a:p>
            <a:r>
              <a:rPr lang="en-US" smtClean="0"/>
              <a:t>Barbara Ficarra, RN, BSN, MPA | Barbara Ficarra Productions, LLC | Healthin30.com</a:t>
            </a:r>
            <a:endParaRPr lang="en-US"/>
          </a:p>
        </p:txBody>
      </p:sp>
      <p:sp>
        <p:nvSpPr>
          <p:cNvPr id="9" name="Slide Number Placeholder 8"/>
          <p:cNvSpPr>
            <a:spLocks noGrp="1"/>
          </p:cNvSpPr>
          <p:nvPr>
            <p:ph type="sldNum" sz="quarter" idx="12"/>
          </p:nvPr>
        </p:nvSpPr>
        <p:spPr/>
        <p:txBody>
          <a:bodyPr/>
          <a:lstStyle/>
          <a:p>
            <a:fld id="{0D031E3E-DD44-4762-A6D5-BB6C290CCFF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0CB4E7-7605-45B9-94EB-293A13B8A21B}" type="datetime1">
              <a:rPr lang="en-US" smtClean="0"/>
              <a:pPr/>
              <a:t>10/11/2012</a:t>
            </a:fld>
            <a:endParaRPr lang="en-US"/>
          </a:p>
        </p:txBody>
      </p:sp>
      <p:sp>
        <p:nvSpPr>
          <p:cNvPr id="4" name="Footer Placeholder 3"/>
          <p:cNvSpPr>
            <a:spLocks noGrp="1"/>
          </p:cNvSpPr>
          <p:nvPr>
            <p:ph type="ftr" sz="quarter" idx="11"/>
          </p:nvPr>
        </p:nvSpPr>
        <p:spPr/>
        <p:txBody>
          <a:bodyPr/>
          <a:lstStyle/>
          <a:p>
            <a:r>
              <a:rPr lang="en-US" smtClean="0"/>
              <a:t>Barbara Ficarra, RN, BSN, MPA | Barbara Ficarra Productions, LLC | Healthin30.com</a:t>
            </a:r>
            <a:endParaRPr lang="en-US"/>
          </a:p>
        </p:txBody>
      </p:sp>
      <p:sp>
        <p:nvSpPr>
          <p:cNvPr id="5" name="Slide Number Placeholder 4"/>
          <p:cNvSpPr>
            <a:spLocks noGrp="1"/>
          </p:cNvSpPr>
          <p:nvPr>
            <p:ph type="sldNum" sz="quarter" idx="12"/>
          </p:nvPr>
        </p:nvSpPr>
        <p:spPr/>
        <p:txBody>
          <a:bodyPr/>
          <a:lstStyle/>
          <a:p>
            <a:fld id="{0D031E3E-DD44-4762-A6D5-BB6C290CCFF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DF4ED4-4C54-408B-BF52-5C735CC6D936}" type="datetime1">
              <a:rPr lang="en-US" smtClean="0"/>
              <a:pPr/>
              <a:t>10/11/2012</a:t>
            </a:fld>
            <a:endParaRPr lang="en-US"/>
          </a:p>
        </p:txBody>
      </p:sp>
      <p:sp>
        <p:nvSpPr>
          <p:cNvPr id="3" name="Footer Placeholder 2"/>
          <p:cNvSpPr>
            <a:spLocks noGrp="1"/>
          </p:cNvSpPr>
          <p:nvPr>
            <p:ph type="ftr" sz="quarter" idx="11"/>
          </p:nvPr>
        </p:nvSpPr>
        <p:spPr/>
        <p:txBody>
          <a:bodyPr/>
          <a:lstStyle/>
          <a:p>
            <a:r>
              <a:rPr lang="en-US" smtClean="0"/>
              <a:t>Barbara Ficarra, RN, BSN, MPA | Barbara Ficarra Productions, LLC | Healthin30.com</a:t>
            </a:r>
            <a:endParaRPr lang="en-US"/>
          </a:p>
        </p:txBody>
      </p:sp>
      <p:sp>
        <p:nvSpPr>
          <p:cNvPr id="4" name="Slide Number Placeholder 3"/>
          <p:cNvSpPr>
            <a:spLocks noGrp="1"/>
          </p:cNvSpPr>
          <p:nvPr>
            <p:ph type="sldNum" sz="quarter" idx="12"/>
          </p:nvPr>
        </p:nvSpPr>
        <p:spPr/>
        <p:txBody>
          <a:bodyPr/>
          <a:lstStyle/>
          <a:p>
            <a:fld id="{0D031E3E-DD44-4762-A6D5-BB6C290CCFF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4600F8-239D-4C00-A353-2FAA043E930F}" type="datetime1">
              <a:rPr lang="en-US" smtClean="0"/>
              <a:pPr/>
              <a:t>10/11/2012</a:t>
            </a:fld>
            <a:endParaRPr lang="en-US"/>
          </a:p>
        </p:txBody>
      </p:sp>
      <p:sp>
        <p:nvSpPr>
          <p:cNvPr id="6" name="Footer Placeholder 5"/>
          <p:cNvSpPr>
            <a:spLocks noGrp="1"/>
          </p:cNvSpPr>
          <p:nvPr>
            <p:ph type="ftr" sz="quarter" idx="11"/>
          </p:nvPr>
        </p:nvSpPr>
        <p:spPr/>
        <p:txBody>
          <a:bodyPr/>
          <a:lstStyle/>
          <a:p>
            <a:r>
              <a:rPr lang="en-US" smtClean="0"/>
              <a:t>Barbara Ficarra, RN, BSN, MPA | Barbara Ficarra Productions, LLC | Healthin30.com</a:t>
            </a:r>
            <a:endParaRPr lang="en-US"/>
          </a:p>
        </p:txBody>
      </p:sp>
      <p:sp>
        <p:nvSpPr>
          <p:cNvPr id="7" name="Slide Number Placeholder 6"/>
          <p:cNvSpPr>
            <a:spLocks noGrp="1"/>
          </p:cNvSpPr>
          <p:nvPr>
            <p:ph type="sldNum" sz="quarter" idx="12"/>
          </p:nvPr>
        </p:nvSpPr>
        <p:spPr/>
        <p:txBody>
          <a:bodyPr/>
          <a:lstStyle/>
          <a:p>
            <a:fld id="{0D031E3E-DD44-4762-A6D5-BB6C290CCFF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9AC5D7-6CC6-4EBB-98B7-DCB9BA0E13FC}" type="datetime1">
              <a:rPr lang="en-US" smtClean="0"/>
              <a:pPr/>
              <a:t>10/11/2012</a:t>
            </a:fld>
            <a:endParaRPr lang="en-US"/>
          </a:p>
        </p:txBody>
      </p:sp>
      <p:sp>
        <p:nvSpPr>
          <p:cNvPr id="6" name="Footer Placeholder 5"/>
          <p:cNvSpPr>
            <a:spLocks noGrp="1"/>
          </p:cNvSpPr>
          <p:nvPr>
            <p:ph type="ftr" sz="quarter" idx="11"/>
          </p:nvPr>
        </p:nvSpPr>
        <p:spPr/>
        <p:txBody>
          <a:bodyPr/>
          <a:lstStyle/>
          <a:p>
            <a:r>
              <a:rPr lang="en-US" smtClean="0"/>
              <a:t>Barbara Ficarra, RN, BSN, MPA | Barbara Ficarra Productions, LLC | Healthin30.com</a:t>
            </a:r>
            <a:endParaRPr lang="en-US"/>
          </a:p>
        </p:txBody>
      </p:sp>
      <p:sp>
        <p:nvSpPr>
          <p:cNvPr id="7" name="Slide Number Placeholder 6"/>
          <p:cNvSpPr>
            <a:spLocks noGrp="1"/>
          </p:cNvSpPr>
          <p:nvPr>
            <p:ph type="sldNum" sz="quarter" idx="12"/>
          </p:nvPr>
        </p:nvSpPr>
        <p:spPr/>
        <p:txBody>
          <a:bodyPr/>
          <a:lstStyle/>
          <a:p>
            <a:fld id="{0D031E3E-DD44-4762-A6D5-BB6C290CCFF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1CA6FB-409D-4FCB-8691-7965E9D9780F}" type="datetime1">
              <a:rPr lang="en-US" smtClean="0"/>
              <a:pPr/>
              <a:t>10/11/2012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Barbara Ficarra, RN, BSN, MPA | Barbara Ficarra Productions, LLC | Healthin30.com</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031E3E-DD44-4762-A6D5-BB6C290CCFF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healthin30.com/"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jpeg"/><Relationship Id="rId4" Type="http://schemas.openxmlformats.org/officeDocument/2006/relationships/hyperlink" Target="https://twitter.com/barbaraficarra"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acpinternist.org/archives/2010/03/telemedicine.htm" TargetMode="External"/><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hyperlink" Target="http://healthin30.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healthin30.com/"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hyperlink" Target="http://healthin30.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healthin30.com/"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healthin30.com/"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hyperlink" Target="http://healthin30.com/" TargetMode="External"/><Relationship Id="rId4" Type="http://schemas.openxmlformats.org/officeDocument/2006/relationships/hyperlink" Target="http://www.connected-health.or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healthin30.com/"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hyperlink" Target="http://healthin30.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jpeg"/><Relationship Id="rId4" Type="http://schemas.openxmlformats.org/officeDocument/2006/relationships/hyperlink" Target="http://healthin30.co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healthin30.com/"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healthin30.com/" TargetMode="External"/><Relationship Id="rId5" Type="http://schemas.openxmlformats.org/officeDocument/2006/relationships/image" Target="../media/image16.jpeg"/><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0.jpeg"/><Relationship Id="rId11" Type="http://schemas.openxmlformats.org/officeDocument/2006/relationships/hyperlink" Target="http://healthin30.com/" TargetMode="External"/><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hyperlink" Target="http://healthin30.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healthin30.com/"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hyperlink" Target="http://healthin30.com/" TargetMode="Externa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hyperlink" Target="http://healthin30.com/" TargetMode="External"/><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3" Type="http://schemas.openxmlformats.org/officeDocument/2006/relationships/hyperlink" Target="http://healthin30.com/"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30.jpeg"/><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hyperlink" Target="http://healthin30.com/"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hyperlink" Target="http://healthin30.com/"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hyperlink" Target="http://healthin30.com/" TargetMode="External"/><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3" Type="http://schemas.openxmlformats.org/officeDocument/2006/relationships/hyperlink" Target="http://healthin30.com/"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hyperlink" Target="http://healthin30.com/"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healthin30.com/"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jpeg"/></Relationships>
</file>

<file path=ppt/slides/_rels/slide3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4.jpeg"/><Relationship Id="rId7"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hyperlink" Target="http://healthin30.com/" TargetMode="External"/><Relationship Id="rId5" Type="http://schemas.openxmlformats.org/officeDocument/2006/relationships/image" Target="../media/image36.jpeg"/><Relationship Id="rId4" Type="http://schemas.openxmlformats.org/officeDocument/2006/relationships/image" Target="../media/image35.jpeg"/><Relationship Id="rId9" Type="http://schemas.openxmlformats.org/officeDocument/2006/relationships/image" Target="../media/image38.jpeg"/></Relationships>
</file>

<file path=ppt/slides/_rels/slide35.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10" Type="http://schemas.openxmlformats.org/officeDocument/2006/relationships/image" Target="../media/image1.jpeg"/><Relationship Id="rId4" Type="http://schemas.openxmlformats.org/officeDocument/2006/relationships/image" Target="../media/image40.jpeg"/><Relationship Id="rId9" Type="http://schemas.openxmlformats.org/officeDocument/2006/relationships/hyperlink" Target="http://healthin30.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1.jpeg"/></Relationships>
</file>

<file path=ppt/slides/_rels/slide37.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48.png"/><Relationship Id="rId7" Type="http://schemas.openxmlformats.org/officeDocument/2006/relationships/hyperlink" Target="http://healthin30.com/"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image" Target="../media/image1.jpeg"/><Relationship Id="rId4" Type="http://schemas.openxmlformats.org/officeDocument/2006/relationships/hyperlink" Target="http://healthin30.com/"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healthin30.com/" TargetMode="Externa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hyperlink" Target="http://healthin30.com/"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healthin30.com/" TargetMode="Externa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healthin30.com/" TargetMode="Externa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hyperlink" Target="http://healthin30.com/"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hyperlink" Target="http://healthin30.com/"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hyperlink" Target="http://healthin30.com/"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hyperlink" Target="http://healthin30.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hyperlink" Target="http://healthin30.com/"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hyperlink" Target="http://healthin30.com/"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2.xml"/><Relationship Id="rId1" Type="http://schemas.openxmlformats.org/officeDocument/2006/relationships/slideLayout" Target="../slideLayouts/slideLayout6.xml"/><Relationship Id="rId6" Type="http://schemas.openxmlformats.org/officeDocument/2006/relationships/image" Target="../media/image1.jpeg"/><Relationship Id="rId5" Type="http://schemas.openxmlformats.org/officeDocument/2006/relationships/hyperlink" Target="http://healthin30.com/" TargetMode="External"/><Relationship Id="rId4" Type="http://schemas.openxmlformats.org/officeDocument/2006/relationships/hyperlink" Target="https://twitter.com/barbaraficarr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healthin30.com/"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hyperlink" Target="http://healthin30.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hyperlink" Target="http://healthin30.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jpeg"/><Relationship Id="rId4" Type="http://schemas.openxmlformats.org/officeDocument/2006/relationships/hyperlink" Target="http://healthin30.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jpeg"/><Relationship Id="rId4" Type="http://schemas.openxmlformats.org/officeDocument/2006/relationships/hyperlink" Target="http://healthin30.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562600"/>
          </a:xfrm>
        </p:spPr>
        <p:txBody>
          <a:bodyPr>
            <a:normAutofit fontScale="90000"/>
          </a:bodyPr>
          <a:lstStyle/>
          <a:p>
            <a:r>
              <a:rPr lang="en-US" sz="5400" b="1" dirty="0">
                <a:solidFill>
                  <a:srgbClr val="000099"/>
                </a:solidFill>
                <a:latin typeface="Arial" pitchFamily="34" charset="0"/>
                <a:cs typeface="Arial" pitchFamily="34" charset="0"/>
              </a:rPr>
              <a:t/>
            </a:r>
            <a:br>
              <a:rPr lang="en-US" sz="5400" b="1" dirty="0">
                <a:solidFill>
                  <a:srgbClr val="000099"/>
                </a:solidFill>
                <a:latin typeface="Arial" pitchFamily="34" charset="0"/>
                <a:cs typeface="Arial" pitchFamily="34" charset="0"/>
              </a:rPr>
            </a:br>
            <a:r>
              <a:rPr lang="en-US" sz="4900" b="1" dirty="0" smtClean="0">
                <a:solidFill>
                  <a:srgbClr val="000099"/>
                </a:solidFill>
                <a:latin typeface="Arial" pitchFamily="34" charset="0"/>
                <a:cs typeface="Arial" pitchFamily="34" charset="0"/>
              </a:rPr>
              <a:t>The Rise of Digital Technology</a:t>
            </a:r>
            <a:br>
              <a:rPr lang="en-US" sz="4900" b="1" dirty="0" smtClean="0">
                <a:solidFill>
                  <a:srgbClr val="000099"/>
                </a:solidFill>
                <a:latin typeface="Arial" pitchFamily="34" charset="0"/>
                <a:cs typeface="Arial" pitchFamily="34" charset="0"/>
              </a:rPr>
            </a:br>
            <a:r>
              <a:rPr lang="en-US" sz="4900" b="1" dirty="0" smtClean="0">
                <a:solidFill>
                  <a:srgbClr val="000099"/>
                </a:solidFill>
                <a:latin typeface="Arial" pitchFamily="34" charset="0"/>
                <a:cs typeface="Arial" pitchFamily="34" charset="0"/>
              </a:rPr>
              <a:t>for </a:t>
            </a:r>
            <a:br>
              <a:rPr lang="en-US" sz="4900" b="1" dirty="0" smtClean="0">
                <a:solidFill>
                  <a:srgbClr val="000099"/>
                </a:solidFill>
                <a:latin typeface="Arial" pitchFamily="34" charset="0"/>
                <a:cs typeface="Arial" pitchFamily="34" charset="0"/>
              </a:rPr>
            </a:br>
            <a:r>
              <a:rPr lang="en-US" sz="4900" b="1" dirty="0" smtClean="0">
                <a:solidFill>
                  <a:srgbClr val="000099"/>
                </a:solidFill>
                <a:latin typeface="Arial" pitchFamily="34" charset="0"/>
                <a:cs typeface="Arial" pitchFamily="34" charset="0"/>
              </a:rPr>
              <a:t>Better Patient Engagement</a:t>
            </a:r>
            <a:r>
              <a:rPr lang="en-US" sz="4000" b="1" dirty="0" smtClean="0">
                <a:solidFill>
                  <a:srgbClr val="000099"/>
                </a:solidFill>
                <a:latin typeface="Arial" pitchFamily="34" charset="0"/>
                <a:cs typeface="Arial" pitchFamily="34" charset="0"/>
              </a:rPr>
              <a:t/>
            </a:r>
            <a:br>
              <a:rPr lang="en-US" sz="4000" b="1" dirty="0" smtClean="0">
                <a:solidFill>
                  <a:srgbClr val="000099"/>
                </a:solidFill>
                <a:latin typeface="Arial" pitchFamily="34" charset="0"/>
                <a:cs typeface="Arial" pitchFamily="34" charset="0"/>
              </a:rPr>
            </a:br>
            <a:r>
              <a:rPr lang="en-US" sz="3200" dirty="0" smtClean="0">
                <a:solidFill>
                  <a:srgbClr val="000099"/>
                </a:solidFill>
                <a:latin typeface="Arial" pitchFamily="34" charset="0"/>
                <a:cs typeface="Arial" pitchFamily="34" charset="0"/>
              </a:rPr>
              <a:t>Barbara Ficarra, RN, BSN, MPA</a:t>
            </a:r>
            <a:br>
              <a:rPr lang="en-US" sz="3200" dirty="0" smtClean="0">
                <a:solidFill>
                  <a:srgbClr val="000099"/>
                </a:solidFill>
                <a:latin typeface="Arial" pitchFamily="34" charset="0"/>
                <a:cs typeface="Arial" pitchFamily="34" charset="0"/>
              </a:rPr>
            </a:br>
            <a:r>
              <a:rPr lang="en-US" sz="3200" dirty="0" smtClean="0">
                <a:solidFill>
                  <a:srgbClr val="000099"/>
                </a:solidFill>
                <a:latin typeface="Arial" pitchFamily="34" charset="0"/>
                <a:cs typeface="Arial" pitchFamily="34" charset="0"/>
              </a:rPr>
              <a:t/>
            </a:r>
            <a:br>
              <a:rPr lang="en-US" sz="3200" dirty="0" smtClean="0">
                <a:solidFill>
                  <a:srgbClr val="000099"/>
                </a:solidFill>
                <a:latin typeface="Arial" pitchFamily="34" charset="0"/>
                <a:cs typeface="Arial" pitchFamily="34" charset="0"/>
              </a:rPr>
            </a:br>
            <a:r>
              <a:rPr lang="en-US" sz="3200" dirty="0" smtClean="0">
                <a:solidFill>
                  <a:srgbClr val="000099"/>
                </a:solidFill>
                <a:latin typeface="Arial" pitchFamily="34" charset="0"/>
                <a:cs typeface="Arial" pitchFamily="34" charset="0"/>
              </a:rPr>
              <a:t>Founder </a:t>
            </a:r>
            <a:r>
              <a:rPr lang="en-US" sz="3200" dirty="0" smtClean="0">
                <a:solidFill>
                  <a:srgbClr val="000099"/>
                </a:solidFill>
                <a:latin typeface="Arial" pitchFamily="34" charset="0"/>
                <a:cs typeface="Arial" pitchFamily="34" charset="0"/>
                <a:hlinkClick r:id="rId3"/>
              </a:rPr>
              <a:t>Healthin30.com</a:t>
            </a:r>
            <a:r>
              <a:rPr lang="en-US" sz="3200" dirty="0" smtClean="0">
                <a:solidFill>
                  <a:srgbClr val="000099"/>
                </a:solidFill>
                <a:latin typeface="Arial" pitchFamily="34" charset="0"/>
                <a:cs typeface="Arial" pitchFamily="34" charset="0"/>
              </a:rPr>
              <a:t/>
            </a:r>
            <a:br>
              <a:rPr lang="en-US" sz="3200" dirty="0" smtClean="0">
                <a:solidFill>
                  <a:srgbClr val="000099"/>
                </a:solidFill>
                <a:latin typeface="Arial" pitchFamily="34" charset="0"/>
                <a:cs typeface="Arial" pitchFamily="34" charset="0"/>
              </a:rPr>
            </a:br>
            <a:r>
              <a:rPr lang="en-US" sz="3200" dirty="0" smtClean="0">
                <a:solidFill>
                  <a:srgbClr val="000099"/>
                </a:solidFill>
                <a:latin typeface="Arial" pitchFamily="34" charset="0"/>
                <a:cs typeface="Arial" pitchFamily="34" charset="0"/>
              </a:rPr>
              <a:t/>
            </a:r>
            <a:br>
              <a:rPr lang="en-US" sz="3200" dirty="0" smtClean="0">
                <a:solidFill>
                  <a:srgbClr val="000099"/>
                </a:solidFill>
                <a:latin typeface="Arial" pitchFamily="34" charset="0"/>
                <a:cs typeface="Arial" pitchFamily="34" charset="0"/>
              </a:rPr>
            </a:br>
            <a:r>
              <a:rPr lang="en-US" sz="3200" dirty="0" smtClean="0">
                <a:solidFill>
                  <a:srgbClr val="000099"/>
                </a:solidFill>
                <a:latin typeface="Arial" pitchFamily="34" charset="0"/>
                <a:cs typeface="Arial" pitchFamily="34" charset="0"/>
              </a:rPr>
              <a:t>Featured Writer </a:t>
            </a:r>
            <a:r>
              <a:rPr lang="en-US" sz="3200" i="1" dirty="0" smtClean="0">
                <a:solidFill>
                  <a:srgbClr val="000099"/>
                </a:solidFill>
                <a:latin typeface="Arial" pitchFamily="34" charset="0"/>
                <a:cs typeface="Arial" pitchFamily="34" charset="0"/>
              </a:rPr>
              <a:t>The Huffington Post </a:t>
            </a:r>
            <a:r>
              <a:rPr lang="en-US" sz="4000" b="1" i="1" dirty="0" smtClean="0">
                <a:solidFill>
                  <a:srgbClr val="014FFD"/>
                </a:solidFill>
                <a:latin typeface="Arial" pitchFamily="34" charset="0"/>
                <a:cs typeface="Arial" pitchFamily="34" charset="0"/>
              </a:rPr>
              <a:t/>
            </a:r>
            <a:br>
              <a:rPr lang="en-US" sz="4000" b="1" i="1" dirty="0" smtClean="0">
                <a:solidFill>
                  <a:srgbClr val="014FFD"/>
                </a:solidFill>
                <a:latin typeface="Arial" pitchFamily="34" charset="0"/>
                <a:cs typeface="Arial" pitchFamily="34" charset="0"/>
              </a:rPr>
            </a:br>
            <a:r>
              <a:rPr lang="en-US" sz="4000" dirty="0" smtClean="0">
                <a:latin typeface="Arial" pitchFamily="34" charset="0"/>
                <a:cs typeface="Arial" pitchFamily="34" charset="0"/>
              </a:rPr>
              <a:t/>
            </a:r>
            <a:br>
              <a:rPr lang="en-US" sz="4000" dirty="0" smtClean="0">
                <a:latin typeface="Arial" pitchFamily="34" charset="0"/>
                <a:cs typeface="Arial" pitchFamily="34" charset="0"/>
              </a:rPr>
            </a:br>
            <a:r>
              <a:rPr lang="en-US" sz="3200" dirty="0" smtClean="0">
                <a:latin typeface="Arial" pitchFamily="34" charset="0"/>
                <a:cs typeface="Arial" pitchFamily="34" charset="0"/>
                <a:hlinkClick r:id="rId4"/>
              </a:rPr>
              <a:t>@</a:t>
            </a:r>
            <a:r>
              <a:rPr lang="en-US" sz="3200" dirty="0" err="1" smtClean="0">
                <a:latin typeface="Arial" pitchFamily="34" charset="0"/>
                <a:cs typeface="Arial" pitchFamily="34" charset="0"/>
                <a:hlinkClick r:id="rId4"/>
              </a:rPr>
              <a:t>BarbaraFicarra</a:t>
            </a:r>
            <a:endParaRPr lang="en-US" sz="3200" dirty="0">
              <a:latin typeface="Arial" pitchFamily="34" charset="0"/>
              <a:cs typeface="Arial" pitchFamily="34" charset="0"/>
            </a:endParaRPr>
          </a:p>
        </p:txBody>
      </p:sp>
      <p:sp>
        <p:nvSpPr>
          <p:cNvPr id="3" name="Footer Placeholder 2"/>
          <p:cNvSpPr>
            <a:spLocks noGrp="1"/>
          </p:cNvSpPr>
          <p:nvPr>
            <p:ph type="ftr" sz="quarter" idx="11"/>
          </p:nvPr>
        </p:nvSpPr>
        <p:spPr>
          <a:xfrm>
            <a:off x="1524000" y="5715000"/>
            <a:ext cx="5715000" cy="1006475"/>
          </a:xfrm>
        </p:spPr>
        <p:txBody>
          <a:bodyPr/>
          <a:lstStyle/>
          <a:p>
            <a:r>
              <a:rPr lang="pt-BR" dirty="0" smtClean="0"/>
              <a:t>Barbara Ficarra, RN, BSN, MPA | Barbara Ficarra Productions, LLC | Healthin30.com</a:t>
            </a:r>
          </a:p>
        </p:txBody>
      </p:sp>
      <p:pic>
        <p:nvPicPr>
          <p:cNvPr id="6" name="Picture 5" descr="C:\Users\Barbara\Pictures\HI30-logop-jpg High Resolution 3 25 09.jpg">
            <a:hlinkClick r:id="rId3"/>
          </p:cNvPr>
          <p:cNvPicPr>
            <a:picLocks noChangeAspect="1" noChangeArrowheads="1"/>
          </p:cNvPicPr>
          <p:nvPr/>
        </p:nvPicPr>
        <p:blipFill>
          <a:blip r:embed="rId5" cstate="print"/>
          <a:srcRect/>
          <a:stretch>
            <a:fillRect/>
          </a:stretch>
        </p:blipFill>
        <p:spPr bwMode="auto">
          <a:xfrm>
            <a:off x="8116824" y="6528816"/>
            <a:ext cx="1027176" cy="329184"/>
          </a:xfrm>
          <a:prstGeom prst="rect">
            <a:avLst/>
          </a:prstGeom>
          <a:noFill/>
        </p:spPr>
      </p:pic>
      <p:sp>
        <p:nvSpPr>
          <p:cNvPr id="5" name="Slide Number Placeholder 4"/>
          <p:cNvSpPr>
            <a:spLocks noGrp="1"/>
          </p:cNvSpPr>
          <p:nvPr>
            <p:ph type="sldNum" sz="quarter" idx="12"/>
          </p:nvPr>
        </p:nvSpPr>
        <p:spPr/>
        <p:txBody>
          <a:bodyPr/>
          <a:lstStyle/>
          <a:p>
            <a:fld id="{0D031E3E-DD44-4762-A6D5-BB6C290CCFFC}"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1143000" y="6356350"/>
            <a:ext cx="6248400" cy="365125"/>
          </a:xfrm>
        </p:spPr>
        <p:txBody>
          <a:bodyPr/>
          <a:lstStyle/>
          <a:p>
            <a:r>
              <a:rPr lang="en-US" dirty="0" smtClean="0"/>
              <a:t>Barbara Ficarra, RN, BSN, MPA | Barbara Ficarra Productions, LLC | Healthin30.com</a:t>
            </a:r>
            <a:endParaRPr lang="en-US" dirty="0"/>
          </a:p>
        </p:txBody>
      </p:sp>
      <p:pic>
        <p:nvPicPr>
          <p:cNvPr id="3" name="Picture 2" descr="Ralph Terenzio, a patient with the Center for Conn..."/>
          <p:cNvPicPr/>
          <p:nvPr/>
        </p:nvPicPr>
        <p:blipFill>
          <a:blip r:embed="rId2" cstate="print"/>
          <a:srcRect/>
          <a:stretch>
            <a:fillRect/>
          </a:stretch>
        </p:blipFill>
        <p:spPr bwMode="auto">
          <a:xfrm>
            <a:off x="4038600" y="2209800"/>
            <a:ext cx="4724399" cy="3003430"/>
          </a:xfrm>
          <a:prstGeom prst="rect">
            <a:avLst/>
          </a:prstGeom>
          <a:noFill/>
          <a:ln w="9525">
            <a:noFill/>
            <a:miter lim="800000"/>
            <a:headEnd/>
            <a:tailEnd/>
          </a:ln>
        </p:spPr>
      </p:pic>
      <p:sp>
        <p:nvSpPr>
          <p:cNvPr id="5" name="TextBox 4"/>
          <p:cNvSpPr txBox="1"/>
          <p:nvPr/>
        </p:nvSpPr>
        <p:spPr>
          <a:xfrm>
            <a:off x="990600" y="5410200"/>
            <a:ext cx="184731" cy="369332"/>
          </a:xfrm>
          <a:prstGeom prst="rect">
            <a:avLst/>
          </a:prstGeom>
          <a:noFill/>
        </p:spPr>
        <p:txBody>
          <a:bodyPr wrap="none" rtlCol="0">
            <a:spAutoFit/>
          </a:bodyPr>
          <a:lstStyle/>
          <a:p>
            <a:endParaRPr lang="en-US" dirty="0"/>
          </a:p>
        </p:txBody>
      </p:sp>
      <p:sp>
        <p:nvSpPr>
          <p:cNvPr id="89089" name="Rectangle 1"/>
          <p:cNvSpPr>
            <a:spLocks noChangeArrowheads="1"/>
          </p:cNvSpPr>
          <p:nvPr/>
        </p:nvSpPr>
        <p:spPr bwMode="auto">
          <a:xfrm>
            <a:off x="0" y="128572"/>
            <a:ext cx="235962" cy="20005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n-US" sz="7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4191000" y="5257800"/>
            <a:ext cx="4572000" cy="338554"/>
          </a:xfrm>
          <a:prstGeom prst="rect">
            <a:avLst/>
          </a:prstGeom>
        </p:spPr>
        <p:txBody>
          <a:bodyPr>
            <a:spAutoFit/>
          </a:bodyPr>
          <a:lstStyle/>
          <a:p>
            <a:r>
              <a:rPr lang="en-US" sz="800" i="1" dirty="0" smtClean="0">
                <a:latin typeface="Arial" pitchFamily="34" charset="0"/>
                <a:ea typeface="Times New Roman" pitchFamily="18" charset="0"/>
                <a:cs typeface="Arial" pitchFamily="34" charset="0"/>
              </a:rPr>
              <a:t>Ralph </a:t>
            </a:r>
            <a:r>
              <a:rPr lang="en-US" sz="800" i="1" dirty="0" err="1" smtClean="0">
                <a:latin typeface="Arial" pitchFamily="34" charset="0"/>
                <a:ea typeface="Times New Roman" pitchFamily="18" charset="0"/>
                <a:cs typeface="Arial" pitchFamily="34" charset="0"/>
              </a:rPr>
              <a:t>Terenzio</a:t>
            </a:r>
            <a:r>
              <a:rPr lang="en-US" sz="800" i="1" dirty="0" smtClean="0">
                <a:latin typeface="Arial" pitchFamily="34" charset="0"/>
                <a:ea typeface="Times New Roman" pitchFamily="18" charset="0"/>
                <a:cs typeface="Arial" pitchFamily="34" charset="0"/>
              </a:rPr>
              <a:t>, a patient with the Center for Connected Health, checks his blood pressure using remote monitoring equipment</a:t>
            </a:r>
            <a:endParaRPr lang="en-US" dirty="0"/>
          </a:p>
        </p:txBody>
      </p:sp>
      <p:sp>
        <p:nvSpPr>
          <p:cNvPr id="89090" name="Rectangle 2"/>
          <p:cNvSpPr>
            <a:spLocks noChangeArrowheads="1"/>
          </p:cNvSpPr>
          <p:nvPr/>
        </p:nvSpPr>
        <p:spPr bwMode="auto">
          <a:xfrm>
            <a:off x="228600" y="5486400"/>
            <a:ext cx="3573094" cy="861677"/>
          </a:xfrm>
          <a:prstGeom prst="rect">
            <a:avLst/>
          </a:prstGeom>
          <a:noFill/>
          <a:ln w="9525">
            <a:noFill/>
            <a:miter lim="800000"/>
            <a:headEnd/>
            <a:tailEnd/>
          </a:ln>
          <a:effectLst/>
        </p:spPr>
        <p:txBody>
          <a:bodyPr vert="horz" wrap="none" lIns="0" tIns="304704"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99"/>
                </a:solidFill>
                <a:effectLst/>
                <a:latin typeface="Arial" pitchFamily="34" charset="0"/>
                <a:ea typeface="Times New Roman" pitchFamily="18" charset="0"/>
                <a:cs typeface="Arial" pitchFamily="34" charset="0"/>
              </a:rPr>
              <a:t>American College of Physicians (ACP Internist)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365F91"/>
                </a:solidFill>
                <a:effectLst/>
                <a:latin typeface="Arial" pitchFamily="34" charset="0"/>
                <a:ea typeface="Times New Roman" pitchFamily="18" charset="0"/>
                <a:cs typeface="Arial" pitchFamily="34" charset="0"/>
                <a:hlinkClick r:id="rId3"/>
              </a:rPr>
              <a:t>http://www.acpinternist.org/archives/2010/03/telemedicine.htm</a:t>
            </a:r>
            <a:r>
              <a:rPr kumimoji="0" lang="en-US" sz="900" b="1" i="0" u="none" strike="noStrike" cap="none" normalizeH="0" baseline="0" dirty="0" smtClean="0">
                <a:ln>
                  <a:noFill/>
                </a:ln>
                <a:solidFill>
                  <a:srgbClr val="365F91"/>
                </a:solidFill>
                <a:effectLst/>
                <a:latin typeface="Arial" pitchFamily="34"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p:nvPr/>
        </p:nvSpPr>
        <p:spPr>
          <a:xfrm>
            <a:off x="228600" y="152400"/>
            <a:ext cx="8686800" cy="2062103"/>
          </a:xfrm>
          <a:prstGeom prst="rect">
            <a:avLst/>
          </a:prstGeom>
        </p:spPr>
        <p:txBody>
          <a:bodyPr wrap="square">
            <a:spAutoFit/>
          </a:bodyPr>
          <a:lstStyle/>
          <a:p>
            <a:r>
              <a:rPr lang="en-US" sz="3200" dirty="0" smtClean="0">
                <a:solidFill>
                  <a:srgbClr val="000099"/>
                </a:solidFill>
                <a:latin typeface="Arial" pitchFamily="34" charset="0"/>
                <a:cs typeface="Arial" pitchFamily="34" charset="0"/>
              </a:rPr>
              <a:t>Remote patient monitoring is targeted at elderly patients with chronic diseases such as diabetes, congestive heart failure and hypertension.</a:t>
            </a:r>
            <a:endParaRPr lang="en-US" sz="3200" dirty="0">
              <a:solidFill>
                <a:srgbClr val="000099"/>
              </a:solidFill>
              <a:latin typeface="Arial" pitchFamily="34" charset="0"/>
              <a:cs typeface="Arial" pitchFamily="34" charset="0"/>
            </a:endParaRPr>
          </a:p>
        </p:txBody>
      </p:sp>
      <p:pic>
        <p:nvPicPr>
          <p:cNvPr id="11" name="Picture 10" descr="C:\Users\Barbara\Pictures\HI30-logop-jpg High Resolution 3 25 09.jpg">
            <a:hlinkClick r:id="rId4"/>
          </p:cNvPr>
          <p:cNvPicPr>
            <a:picLocks noChangeAspect="1" noChangeArrowheads="1"/>
          </p:cNvPicPr>
          <p:nvPr/>
        </p:nvPicPr>
        <p:blipFill>
          <a:blip r:embed="rId5" cstate="print"/>
          <a:srcRect/>
          <a:stretch>
            <a:fillRect/>
          </a:stretch>
        </p:blipFill>
        <p:spPr bwMode="auto">
          <a:xfrm>
            <a:off x="8116824" y="6528816"/>
            <a:ext cx="1027176" cy="329184"/>
          </a:xfrm>
          <a:prstGeom prst="rect">
            <a:avLst/>
          </a:prstGeom>
          <a:noFill/>
        </p:spPr>
      </p:pic>
      <p:sp>
        <p:nvSpPr>
          <p:cNvPr id="12" name="Slide Number Placeholder 11"/>
          <p:cNvSpPr>
            <a:spLocks noGrp="1"/>
          </p:cNvSpPr>
          <p:nvPr>
            <p:ph type="sldNum" sz="quarter" idx="12"/>
          </p:nvPr>
        </p:nvSpPr>
        <p:spPr/>
        <p:txBody>
          <a:bodyPr/>
          <a:lstStyle/>
          <a:p>
            <a:fld id="{0D031E3E-DD44-4762-A6D5-BB6C290CCFFC}"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1371600" y="6356350"/>
            <a:ext cx="5943600" cy="365125"/>
          </a:xfrm>
        </p:spPr>
        <p:txBody>
          <a:bodyPr/>
          <a:lstStyle/>
          <a:p>
            <a:r>
              <a:rPr lang="pt-BR" smtClean="0"/>
              <a:t>Barbara Ficarra, RN, BSN, MPA | Barbara Ficarra Productions, LLC | Healthin30.com</a:t>
            </a:r>
            <a:endParaRPr lang="en-US" dirty="0"/>
          </a:p>
        </p:txBody>
      </p:sp>
      <p:sp>
        <p:nvSpPr>
          <p:cNvPr id="43009" name="Rectangle 1"/>
          <p:cNvSpPr>
            <a:spLocks noChangeArrowheads="1"/>
          </p:cNvSpPr>
          <p:nvPr/>
        </p:nvSpPr>
        <p:spPr bwMode="auto">
          <a:xfrm>
            <a:off x="762000" y="104001"/>
            <a:ext cx="7848600" cy="60324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rgbClr val="000099"/>
                </a:solidFill>
                <a:effectLst/>
                <a:latin typeface="Arial" pitchFamily="34" charset="0"/>
                <a:ea typeface="Times New Roman" pitchFamily="18" charset="0"/>
                <a:cs typeface="Arial" pitchFamily="34" charset="0"/>
              </a:rPr>
              <a:t>After one year, the VA found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dirty="0" smtClean="0">
              <a:ln>
                <a:noFill/>
              </a:ln>
              <a:solidFill>
                <a:srgbClr val="000099"/>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600" b="0" i="0" u="none" strike="noStrike" cap="none" normalizeH="0" baseline="0" dirty="0" smtClean="0">
                <a:ln>
                  <a:noFill/>
                </a:ln>
                <a:solidFill>
                  <a:srgbClr val="000099"/>
                </a:solidFill>
                <a:effectLst/>
                <a:latin typeface="Arial" pitchFamily="34" charset="0"/>
                <a:ea typeface="Times New Roman" pitchFamily="18" charset="0"/>
                <a:cs typeface="Arial" pitchFamily="34" charset="0"/>
              </a:rPr>
              <a:t> 40% reduction in emergency room visits</a:t>
            </a:r>
            <a:endParaRPr kumimoji="0" lang="en-US" sz="3600" b="0" i="0" u="none" strike="noStrike" cap="none" normalizeH="0" baseline="0" dirty="0" smtClean="0">
              <a:ln>
                <a:noFill/>
              </a:ln>
              <a:solidFill>
                <a:srgbClr val="000099"/>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600" b="0" i="0" u="none" strike="noStrike" cap="none" normalizeH="0" baseline="0" dirty="0" smtClean="0">
                <a:ln>
                  <a:noFill/>
                </a:ln>
                <a:solidFill>
                  <a:srgbClr val="000099"/>
                </a:solidFill>
                <a:effectLst/>
                <a:latin typeface="Arial" pitchFamily="34" charset="0"/>
                <a:ea typeface="Times New Roman" pitchFamily="18" charset="0"/>
                <a:cs typeface="Arial" pitchFamily="34" charset="0"/>
              </a:rPr>
              <a:t> 63% reduction in hospital admissions</a:t>
            </a:r>
            <a:endParaRPr kumimoji="0" lang="en-US" sz="3600" b="0" i="0" u="none" strike="noStrike" cap="none" normalizeH="0" baseline="0" dirty="0" smtClean="0">
              <a:ln>
                <a:noFill/>
              </a:ln>
              <a:solidFill>
                <a:srgbClr val="000099"/>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600" b="0" i="0" u="none" strike="noStrike" cap="none" normalizeH="0" baseline="0" dirty="0" smtClean="0">
                <a:ln>
                  <a:noFill/>
                </a:ln>
                <a:solidFill>
                  <a:srgbClr val="000099"/>
                </a:solidFill>
                <a:effectLst/>
                <a:latin typeface="Arial" pitchFamily="34" charset="0"/>
                <a:ea typeface="Times New Roman" pitchFamily="18" charset="0"/>
                <a:cs typeface="Arial" pitchFamily="34" charset="0"/>
              </a:rPr>
              <a:t> 64% reduction in nursing home visits</a:t>
            </a:r>
            <a:endParaRPr kumimoji="0" lang="en-US" sz="3600" b="0" i="0" u="none" strike="noStrike" cap="none" normalizeH="0" baseline="0" dirty="0" smtClean="0">
              <a:ln>
                <a:noFill/>
              </a:ln>
              <a:solidFill>
                <a:srgbClr val="000099"/>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600" b="0" i="0" u="none" strike="noStrike" cap="none" normalizeH="0" baseline="0" dirty="0" smtClean="0">
                <a:ln>
                  <a:noFill/>
                </a:ln>
                <a:solidFill>
                  <a:srgbClr val="000099"/>
                </a:solidFill>
                <a:effectLst/>
                <a:latin typeface="Arial" pitchFamily="34" charset="0"/>
                <a:ea typeface="Times New Roman" pitchFamily="18" charset="0"/>
                <a:cs typeface="Arial" pitchFamily="34" charset="0"/>
              </a:rPr>
              <a:t> Significant improvement in patients’ perception of quality of life </a:t>
            </a:r>
            <a:endParaRPr kumimoji="0" lang="en-US" sz="3600" b="0" i="0" u="none" strike="noStrike" cap="none" normalizeH="0" baseline="0" dirty="0" smtClean="0">
              <a:ln>
                <a:noFill/>
              </a:ln>
              <a:solidFill>
                <a:srgbClr val="000099"/>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5" descr="C:\Users\Barbara\Pictures\HI30-logop-jpg High Resolution 3 25 09.jpg">
            <a:hlinkClick r:id="rId3"/>
          </p:cNvPr>
          <p:cNvPicPr>
            <a:picLocks noChangeAspect="1" noChangeArrowheads="1"/>
          </p:cNvPicPr>
          <p:nvPr/>
        </p:nvPicPr>
        <p:blipFill>
          <a:blip r:embed="rId4" cstate="print"/>
          <a:srcRect/>
          <a:stretch>
            <a:fillRect/>
          </a:stretch>
        </p:blipFill>
        <p:spPr bwMode="auto">
          <a:xfrm>
            <a:off x="8116824" y="6528816"/>
            <a:ext cx="1027176" cy="329184"/>
          </a:xfrm>
          <a:prstGeom prst="rect">
            <a:avLst/>
          </a:prstGeom>
          <a:noFill/>
        </p:spPr>
      </p:pic>
      <p:sp>
        <p:nvSpPr>
          <p:cNvPr id="7" name="Slide Number Placeholder 6"/>
          <p:cNvSpPr>
            <a:spLocks noGrp="1"/>
          </p:cNvSpPr>
          <p:nvPr>
            <p:ph type="sldNum" sz="quarter" idx="12"/>
          </p:nvPr>
        </p:nvSpPr>
        <p:spPr/>
        <p:txBody>
          <a:bodyPr/>
          <a:lstStyle/>
          <a:p>
            <a:fld id="{0D031E3E-DD44-4762-A6D5-BB6C290CCFFC}"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914400" y="6324600"/>
            <a:ext cx="6858000" cy="365125"/>
          </a:xfrm>
        </p:spPr>
        <p:txBody>
          <a:bodyPr/>
          <a:lstStyle/>
          <a:p>
            <a:r>
              <a:rPr lang="en-US" dirty="0" smtClean="0"/>
              <a:t>Barbara Ficarra, RN, BSN, MPA | Barbara Ficarra Productions, LLC | Healthin30.com</a:t>
            </a:r>
            <a:endParaRPr lang="en-US" dirty="0"/>
          </a:p>
        </p:txBody>
      </p:sp>
      <p:pic>
        <p:nvPicPr>
          <p:cNvPr id="1026" name="Picture 2" descr="C:\Users\Barbara\Pictures\PP Mayo Smartphone Telemedicine.jpg"/>
          <p:cNvPicPr>
            <a:picLocks noChangeAspect="1" noChangeArrowheads="1"/>
          </p:cNvPicPr>
          <p:nvPr/>
        </p:nvPicPr>
        <p:blipFill>
          <a:blip r:embed="rId3" cstate="print"/>
          <a:srcRect/>
          <a:stretch>
            <a:fillRect/>
          </a:stretch>
        </p:blipFill>
        <p:spPr bwMode="auto">
          <a:xfrm>
            <a:off x="2870200" y="1447800"/>
            <a:ext cx="6273800" cy="4927600"/>
          </a:xfrm>
          <a:prstGeom prst="rect">
            <a:avLst/>
          </a:prstGeom>
          <a:noFill/>
        </p:spPr>
      </p:pic>
      <p:sp>
        <p:nvSpPr>
          <p:cNvPr id="1027" name="Rectangle 3"/>
          <p:cNvSpPr>
            <a:spLocks noChangeArrowheads="1"/>
          </p:cNvSpPr>
          <p:nvPr/>
        </p:nvSpPr>
        <p:spPr bwMode="auto">
          <a:xfrm>
            <a:off x="0" y="223390"/>
            <a:ext cx="89154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000099"/>
                </a:solidFill>
                <a:effectLst/>
                <a:latin typeface="Arial" pitchFamily="34" charset="0"/>
                <a:ea typeface="Times New Roman" pitchFamily="18" charset="0"/>
                <a:cs typeface="Arial" pitchFamily="34" charset="0"/>
              </a:rPr>
              <a:t> Telemedicine Through the Smartphone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000099"/>
                </a:solidFill>
                <a:effectLst/>
                <a:latin typeface="Arial" pitchFamily="34" charset="0"/>
                <a:ea typeface="Times New Roman" pitchFamily="18" charset="0"/>
                <a:cs typeface="Arial" pitchFamily="34" charset="0"/>
              </a:rPr>
              <a:t>			</a:t>
            </a:r>
            <a:r>
              <a:rPr kumimoji="0" lang="en-US" sz="4400" b="1" i="0" u="none" strike="noStrike" cap="none" normalizeH="0" baseline="0" dirty="0" smtClean="0">
                <a:ln>
                  <a:noFill/>
                </a:ln>
                <a:solidFill>
                  <a:srgbClr val="000099"/>
                </a:solidFill>
                <a:effectLst/>
                <a:latin typeface="Arial" pitchFamily="34" charset="0"/>
                <a:ea typeface="Times New Roman" pitchFamily="18" charset="0"/>
                <a:cs typeface="Arial" pitchFamily="34" charset="0"/>
              </a:rPr>
              <a:t>Mayo Clinic</a:t>
            </a:r>
            <a:endParaRPr kumimoji="0" lang="en-US" sz="4400" b="0" i="0" u="none" strike="noStrike" cap="none" normalizeH="0" baseline="0" dirty="0" smtClean="0">
              <a:ln>
                <a:noFill/>
              </a:ln>
              <a:solidFill>
                <a:srgbClr val="000099"/>
              </a:solidFill>
              <a:effectLst/>
              <a:latin typeface="Arial" pitchFamily="34" charset="0"/>
              <a:cs typeface="Arial" pitchFamily="34" charset="0"/>
            </a:endParaRPr>
          </a:p>
        </p:txBody>
      </p:sp>
      <p:sp>
        <p:nvSpPr>
          <p:cNvPr id="7" name="Rectangle 6"/>
          <p:cNvSpPr/>
          <p:nvPr/>
        </p:nvSpPr>
        <p:spPr>
          <a:xfrm>
            <a:off x="228600" y="2514600"/>
            <a:ext cx="3069686" cy="1200329"/>
          </a:xfrm>
          <a:prstGeom prst="rect">
            <a:avLst/>
          </a:prstGeom>
        </p:spPr>
        <p:txBody>
          <a:bodyPr wrap="none">
            <a:spAutoFit/>
          </a:bodyPr>
          <a:lstStyle/>
          <a:p>
            <a:r>
              <a:rPr lang="en-US" sz="2400" b="1" dirty="0" err="1" smtClean="0">
                <a:solidFill>
                  <a:srgbClr val="000099"/>
                </a:solidFill>
                <a:latin typeface="Arial" pitchFamily="34" charset="0"/>
                <a:ea typeface="Times New Roman" pitchFamily="18" charset="0"/>
                <a:cs typeface="Arial" pitchFamily="34" charset="0"/>
              </a:rPr>
              <a:t>StrokeTelemedicine</a:t>
            </a:r>
            <a:endParaRPr lang="en-US" sz="2400" b="1" dirty="0" smtClean="0">
              <a:solidFill>
                <a:srgbClr val="000099"/>
              </a:solidFill>
              <a:latin typeface="Arial" pitchFamily="34" charset="0"/>
              <a:ea typeface="Times New Roman" pitchFamily="18" charset="0"/>
              <a:cs typeface="Arial" pitchFamily="34" charset="0"/>
            </a:endParaRPr>
          </a:p>
          <a:p>
            <a:endParaRPr lang="en-US" sz="2400" b="1" dirty="0" smtClean="0">
              <a:solidFill>
                <a:srgbClr val="000099"/>
              </a:solidFill>
              <a:latin typeface="Arial" pitchFamily="34" charset="0"/>
              <a:cs typeface="Arial" pitchFamily="34" charset="0"/>
            </a:endParaRPr>
          </a:p>
          <a:p>
            <a:r>
              <a:rPr lang="en-US" sz="2400" b="1" dirty="0" err="1" smtClean="0">
                <a:solidFill>
                  <a:srgbClr val="000099"/>
                </a:solidFill>
                <a:latin typeface="Arial" pitchFamily="34" charset="0"/>
                <a:cs typeface="Arial" pitchFamily="34" charset="0"/>
              </a:rPr>
              <a:t>TeleStroke</a:t>
            </a:r>
            <a:endParaRPr lang="en-US" sz="2400" dirty="0"/>
          </a:p>
        </p:txBody>
      </p:sp>
      <p:pic>
        <p:nvPicPr>
          <p:cNvPr id="8" name="Picture 7" descr="C:\Users\Barbara\Pictures\HI30-logop-jpg High Resolution 3 25 09.jpg">
            <a:hlinkClick r:id="rId4"/>
          </p:cNvPr>
          <p:cNvPicPr>
            <a:picLocks noChangeAspect="1" noChangeArrowheads="1"/>
          </p:cNvPicPr>
          <p:nvPr/>
        </p:nvPicPr>
        <p:blipFill>
          <a:blip r:embed="rId5" cstate="print"/>
          <a:srcRect/>
          <a:stretch>
            <a:fillRect/>
          </a:stretch>
        </p:blipFill>
        <p:spPr bwMode="auto">
          <a:xfrm>
            <a:off x="8116824" y="6528816"/>
            <a:ext cx="1027176" cy="329184"/>
          </a:xfrm>
          <a:prstGeom prst="rect">
            <a:avLst/>
          </a:prstGeom>
          <a:noFill/>
        </p:spPr>
      </p:pic>
      <p:sp>
        <p:nvSpPr>
          <p:cNvPr id="9" name="Slide Number Placeholder 8"/>
          <p:cNvSpPr>
            <a:spLocks noGrp="1"/>
          </p:cNvSpPr>
          <p:nvPr>
            <p:ph type="sldNum" sz="quarter" idx="12"/>
          </p:nvPr>
        </p:nvSpPr>
        <p:spPr/>
        <p:txBody>
          <a:bodyPr/>
          <a:lstStyle/>
          <a:p>
            <a:fld id="{0D031E3E-DD44-4762-A6D5-BB6C290CCFFC}"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99"/>
                </a:solidFill>
                <a:latin typeface="Arial" pitchFamily="34" charset="0"/>
                <a:cs typeface="Arial" pitchFamily="34" charset="0"/>
              </a:rPr>
              <a:t>Top 5 Health Conditions for Telemedicine</a:t>
            </a:r>
            <a:endParaRPr lang="en-US" dirty="0">
              <a:solidFill>
                <a:srgbClr val="000099"/>
              </a:solidFill>
              <a:latin typeface="Arial" pitchFamily="34" charset="0"/>
              <a:cs typeface="Arial" pitchFamily="34" charset="0"/>
            </a:endParaRPr>
          </a:p>
        </p:txBody>
      </p:sp>
      <p:sp>
        <p:nvSpPr>
          <p:cNvPr id="3" name="Footer Placeholder 2"/>
          <p:cNvSpPr>
            <a:spLocks noGrp="1"/>
          </p:cNvSpPr>
          <p:nvPr>
            <p:ph type="ftr" sz="quarter" idx="11"/>
          </p:nvPr>
        </p:nvSpPr>
        <p:spPr>
          <a:xfrm>
            <a:off x="1447800" y="6356350"/>
            <a:ext cx="5486400" cy="365125"/>
          </a:xfrm>
        </p:spPr>
        <p:txBody>
          <a:bodyPr/>
          <a:lstStyle/>
          <a:p>
            <a:r>
              <a:rPr lang="en-US" dirty="0" smtClean="0"/>
              <a:t>Barbara Ficarra, RN, BSN, MPA | Barbara Ficarra Productions, LLC | Healthin30.com</a:t>
            </a:r>
            <a:endParaRPr lang="en-US" dirty="0"/>
          </a:p>
        </p:txBody>
      </p:sp>
      <p:sp>
        <p:nvSpPr>
          <p:cNvPr id="4" name="Slide Number Placeholder 3"/>
          <p:cNvSpPr>
            <a:spLocks noGrp="1"/>
          </p:cNvSpPr>
          <p:nvPr>
            <p:ph type="sldNum" sz="quarter" idx="12"/>
          </p:nvPr>
        </p:nvSpPr>
        <p:spPr/>
        <p:txBody>
          <a:bodyPr/>
          <a:lstStyle/>
          <a:p>
            <a:fld id="{0D031E3E-DD44-4762-A6D5-BB6C290CCFFC}" type="slidenum">
              <a:rPr lang="en-US" smtClean="0"/>
              <a:pPr/>
              <a:t>13</a:t>
            </a:fld>
            <a:endParaRPr lang="en-US"/>
          </a:p>
        </p:txBody>
      </p:sp>
      <p:sp>
        <p:nvSpPr>
          <p:cNvPr id="2049" name="Rectangle 1"/>
          <p:cNvSpPr>
            <a:spLocks noChangeArrowheads="1"/>
          </p:cNvSpPr>
          <p:nvPr/>
        </p:nvSpPr>
        <p:spPr bwMode="auto">
          <a:xfrm>
            <a:off x="762000" y="1786354"/>
            <a:ext cx="7924800" cy="40626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b="1" dirty="0" smtClean="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b="1" dirty="0" smtClean="0">
              <a:latin typeface="Calibri" pitchFamily="34" charset="0"/>
              <a:ea typeface="Times New Roman" pitchFamily="18" charset="0"/>
              <a:cs typeface="Times New Roman" pitchFamily="18" charset="0"/>
            </a:endParaRPr>
          </a:p>
          <a:p>
            <a:pPr marL="514350" marR="0" lvl="0" indent="-514350" algn="l" defTabSz="914400" rtl="0" eaLnBrk="1" fontAlgn="base" latinLnBrk="0" hangingPunct="1">
              <a:lnSpc>
                <a:spcPct val="100000"/>
              </a:lnSpc>
              <a:spcBef>
                <a:spcPct val="0"/>
              </a:spcBef>
              <a:spcAft>
                <a:spcPct val="0"/>
              </a:spcAft>
              <a:buClrTx/>
              <a:buSzTx/>
              <a:buFont typeface="+mj-lt"/>
              <a:buAutoNum type="arabicPeriod"/>
              <a:tabLst/>
            </a:pPr>
            <a:r>
              <a:rPr kumimoji="0" lang="en-US" sz="3600" b="1" i="0" u="none" strike="noStrike" cap="none" normalizeH="0" baseline="0" dirty="0" smtClean="0">
                <a:ln>
                  <a:noFill/>
                </a:ln>
                <a:solidFill>
                  <a:srgbClr val="000099"/>
                </a:solidFill>
                <a:effectLst/>
                <a:latin typeface="Arial" pitchFamily="34" charset="0"/>
                <a:ea typeface="Times New Roman" pitchFamily="18" charset="0"/>
                <a:cs typeface="Arial" pitchFamily="34" charset="0"/>
              </a:rPr>
              <a:t>Heart monitoring</a:t>
            </a:r>
            <a:endParaRPr kumimoji="0" lang="en-US" sz="3600" b="0" i="0" u="none" strike="noStrike" cap="none" normalizeH="0" baseline="0" dirty="0" smtClean="0">
              <a:ln>
                <a:noFill/>
              </a:ln>
              <a:solidFill>
                <a:srgbClr val="000099"/>
              </a:solidFill>
              <a:effectLst/>
              <a:latin typeface="Arial" pitchFamily="34" charset="0"/>
              <a:cs typeface="Arial" pitchFamily="34"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pPr>
            <a:r>
              <a:rPr kumimoji="0" lang="en-US" sz="3600" b="1" i="0" u="none" strike="noStrike" cap="none" normalizeH="0" baseline="0" dirty="0" smtClean="0">
                <a:ln>
                  <a:noFill/>
                </a:ln>
                <a:solidFill>
                  <a:srgbClr val="000099"/>
                </a:solidFill>
                <a:effectLst/>
                <a:latin typeface="Arial" pitchFamily="34" charset="0"/>
                <a:ea typeface="Times New Roman" pitchFamily="18" charset="0"/>
                <a:cs typeface="Arial" pitchFamily="34" charset="0"/>
              </a:rPr>
              <a:t>Blood pressure monitoring</a:t>
            </a:r>
            <a:endParaRPr kumimoji="0" lang="en-US" sz="3600" b="0" i="0" u="none" strike="noStrike" cap="none" normalizeH="0" baseline="0" dirty="0" smtClean="0">
              <a:ln>
                <a:noFill/>
              </a:ln>
              <a:solidFill>
                <a:srgbClr val="000099"/>
              </a:solidFill>
              <a:effectLst/>
              <a:latin typeface="Arial" pitchFamily="34" charset="0"/>
              <a:cs typeface="Arial" pitchFamily="34"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pPr>
            <a:r>
              <a:rPr kumimoji="0" lang="en-US" sz="3600" b="1" i="0" u="none" strike="noStrike" cap="none" normalizeH="0" baseline="0" dirty="0" smtClean="0">
                <a:ln>
                  <a:noFill/>
                </a:ln>
                <a:solidFill>
                  <a:srgbClr val="000099"/>
                </a:solidFill>
                <a:effectLst/>
                <a:latin typeface="Arial" pitchFamily="34" charset="0"/>
                <a:ea typeface="Times New Roman" pitchFamily="18" charset="0"/>
                <a:cs typeface="Arial" pitchFamily="34" charset="0"/>
              </a:rPr>
              <a:t>Glucose monitoring</a:t>
            </a:r>
            <a:endParaRPr kumimoji="0" lang="en-US" sz="3600" b="0" i="0" u="none" strike="noStrike" cap="none" normalizeH="0" baseline="0" dirty="0" smtClean="0">
              <a:ln>
                <a:noFill/>
              </a:ln>
              <a:solidFill>
                <a:srgbClr val="000099"/>
              </a:solidFill>
              <a:effectLst/>
              <a:latin typeface="Arial" pitchFamily="34" charset="0"/>
              <a:cs typeface="Arial" pitchFamily="34"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pPr>
            <a:r>
              <a:rPr kumimoji="0" lang="en-US" sz="3600" b="1" i="0" u="none" strike="noStrike" cap="none" normalizeH="0" baseline="0" dirty="0" smtClean="0">
                <a:ln>
                  <a:noFill/>
                </a:ln>
                <a:solidFill>
                  <a:srgbClr val="000099"/>
                </a:solidFill>
                <a:effectLst/>
                <a:latin typeface="Arial" pitchFamily="34" charset="0"/>
                <a:ea typeface="Times New Roman" pitchFamily="18" charset="0"/>
                <a:cs typeface="Arial" pitchFamily="34" charset="0"/>
              </a:rPr>
              <a:t>Prescription compliance</a:t>
            </a:r>
            <a:endParaRPr kumimoji="0" lang="en-US" sz="3600" b="0" i="0" u="none" strike="noStrike" cap="none" normalizeH="0" baseline="0" dirty="0" smtClean="0">
              <a:ln>
                <a:noFill/>
              </a:ln>
              <a:solidFill>
                <a:srgbClr val="000099"/>
              </a:solidFill>
              <a:effectLst/>
              <a:latin typeface="Arial" pitchFamily="34" charset="0"/>
              <a:cs typeface="Arial" pitchFamily="34"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pPr>
            <a:r>
              <a:rPr kumimoji="0" lang="en-US" sz="3600" b="1" i="0" u="none" strike="noStrike" cap="none" normalizeH="0" baseline="0" dirty="0" smtClean="0">
                <a:ln>
                  <a:noFill/>
                </a:ln>
                <a:solidFill>
                  <a:srgbClr val="000099"/>
                </a:solidFill>
                <a:effectLst/>
                <a:latin typeface="Arial" pitchFamily="34" charset="0"/>
                <a:ea typeface="Times New Roman" pitchFamily="18" charset="0"/>
                <a:cs typeface="Arial" pitchFamily="34" charset="0"/>
              </a:rPr>
              <a:t>Sleep apnea</a:t>
            </a: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r>
            <a:b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r>
            <a:b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5" descr="C:\Users\Barbara\Pictures\HI30-logop-jpg High Resolution 3 25 09.jpg">
            <a:hlinkClick r:id="rId3"/>
          </p:cNvPr>
          <p:cNvPicPr>
            <a:picLocks noChangeAspect="1" noChangeArrowheads="1"/>
          </p:cNvPicPr>
          <p:nvPr/>
        </p:nvPicPr>
        <p:blipFill>
          <a:blip r:embed="rId4" cstate="print"/>
          <a:srcRect/>
          <a:stretch>
            <a:fillRect/>
          </a:stretch>
        </p:blipFill>
        <p:spPr bwMode="auto">
          <a:xfrm>
            <a:off x="8116824" y="6528816"/>
            <a:ext cx="1027176" cy="32918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99"/>
                </a:solidFill>
                <a:latin typeface="Arial" pitchFamily="34" charset="0"/>
                <a:cs typeface="Arial" pitchFamily="34" charset="0"/>
              </a:rPr>
              <a:t>Where is Telemedicine/</a:t>
            </a:r>
            <a:r>
              <a:rPr lang="en-US" dirty="0" err="1" smtClean="0">
                <a:solidFill>
                  <a:srgbClr val="000099"/>
                </a:solidFill>
                <a:latin typeface="Arial" pitchFamily="34" charset="0"/>
                <a:cs typeface="Arial" pitchFamily="34" charset="0"/>
              </a:rPr>
              <a:t>Telehealth</a:t>
            </a:r>
            <a:r>
              <a:rPr lang="en-US" dirty="0" smtClean="0">
                <a:solidFill>
                  <a:srgbClr val="000099"/>
                </a:solidFill>
                <a:latin typeface="Arial" pitchFamily="34" charset="0"/>
                <a:cs typeface="Arial" pitchFamily="34" charset="0"/>
              </a:rPr>
              <a:t/>
            </a:r>
            <a:br>
              <a:rPr lang="en-US" dirty="0" smtClean="0">
                <a:solidFill>
                  <a:srgbClr val="000099"/>
                </a:solidFill>
                <a:latin typeface="Arial" pitchFamily="34" charset="0"/>
                <a:cs typeface="Arial" pitchFamily="34" charset="0"/>
              </a:rPr>
            </a:br>
            <a:r>
              <a:rPr lang="en-US" dirty="0" smtClean="0">
                <a:solidFill>
                  <a:srgbClr val="000099"/>
                </a:solidFill>
                <a:latin typeface="Arial" pitchFamily="34" charset="0"/>
                <a:cs typeface="Arial" pitchFamily="34" charset="0"/>
              </a:rPr>
              <a:t>Used?</a:t>
            </a:r>
            <a:endParaRPr lang="en-US" dirty="0">
              <a:solidFill>
                <a:srgbClr val="000099"/>
              </a:solidFill>
              <a:latin typeface="Arial" pitchFamily="34" charset="0"/>
              <a:cs typeface="Arial" pitchFamily="34" charset="0"/>
            </a:endParaRPr>
          </a:p>
        </p:txBody>
      </p:sp>
      <p:sp>
        <p:nvSpPr>
          <p:cNvPr id="3" name="Footer Placeholder 2"/>
          <p:cNvSpPr>
            <a:spLocks noGrp="1"/>
          </p:cNvSpPr>
          <p:nvPr>
            <p:ph type="ftr" sz="quarter" idx="11"/>
          </p:nvPr>
        </p:nvSpPr>
        <p:spPr>
          <a:xfrm>
            <a:off x="1143000" y="6356350"/>
            <a:ext cx="6705600" cy="365125"/>
          </a:xfrm>
        </p:spPr>
        <p:txBody>
          <a:bodyPr/>
          <a:lstStyle/>
          <a:p>
            <a:r>
              <a:rPr lang="en-US" dirty="0" smtClean="0"/>
              <a:t>Barbara Ficarra, RN, BSN, MPA | Barbara Ficarra Productions, LLC | Healthin30.com</a:t>
            </a:r>
            <a:endParaRPr lang="en-US" dirty="0"/>
          </a:p>
        </p:txBody>
      </p:sp>
      <p:sp>
        <p:nvSpPr>
          <p:cNvPr id="4" name="Slide Number Placeholder 3"/>
          <p:cNvSpPr>
            <a:spLocks noGrp="1"/>
          </p:cNvSpPr>
          <p:nvPr>
            <p:ph type="sldNum" sz="quarter" idx="12"/>
          </p:nvPr>
        </p:nvSpPr>
        <p:spPr/>
        <p:txBody>
          <a:bodyPr/>
          <a:lstStyle/>
          <a:p>
            <a:fld id="{0D031E3E-DD44-4762-A6D5-BB6C290CCFFC}" type="slidenum">
              <a:rPr lang="en-US" smtClean="0"/>
              <a:pPr/>
              <a:t>14</a:t>
            </a:fld>
            <a:endParaRPr lang="en-US"/>
          </a:p>
        </p:txBody>
      </p:sp>
      <p:pic>
        <p:nvPicPr>
          <p:cNvPr id="5" name="Picture 4" descr="C:\Users\Barbara\Pictures\HI30-logop-jpg High Resolution 3 25 09.jpg">
            <a:hlinkClick r:id="rId2"/>
          </p:cNvPr>
          <p:cNvPicPr>
            <a:picLocks noChangeAspect="1" noChangeArrowheads="1"/>
          </p:cNvPicPr>
          <p:nvPr/>
        </p:nvPicPr>
        <p:blipFill>
          <a:blip r:embed="rId3" cstate="print"/>
          <a:srcRect/>
          <a:stretch>
            <a:fillRect/>
          </a:stretch>
        </p:blipFill>
        <p:spPr bwMode="auto">
          <a:xfrm>
            <a:off x="8116824" y="6528816"/>
            <a:ext cx="1027176" cy="32918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1676400" y="6356350"/>
            <a:ext cx="5638800" cy="365125"/>
          </a:xfrm>
        </p:spPr>
        <p:txBody>
          <a:bodyPr/>
          <a:lstStyle/>
          <a:p>
            <a:r>
              <a:rPr lang="pt-BR" smtClean="0"/>
              <a:t>Barbara Ficarra, RN, BSN, MPA | Barbara Ficarra Productions, LLC | Healthin30.com</a:t>
            </a:r>
            <a:endParaRPr lang="en-US" dirty="0"/>
          </a:p>
        </p:txBody>
      </p:sp>
      <p:pic>
        <p:nvPicPr>
          <p:cNvPr id="1026" name="Picture 2" descr="http://healthin30.com/wp-content/uploads/2012/03/Center-for-Connected-Health-cell-phone-image.jpg"/>
          <p:cNvPicPr>
            <a:picLocks noChangeAspect="1" noChangeArrowheads="1"/>
          </p:cNvPicPr>
          <p:nvPr/>
        </p:nvPicPr>
        <p:blipFill>
          <a:blip r:embed="rId3" cstate="print"/>
          <a:srcRect/>
          <a:stretch>
            <a:fillRect/>
          </a:stretch>
        </p:blipFill>
        <p:spPr bwMode="auto">
          <a:xfrm>
            <a:off x="685800" y="304800"/>
            <a:ext cx="3048000" cy="6172200"/>
          </a:xfrm>
          <a:prstGeom prst="rect">
            <a:avLst/>
          </a:prstGeom>
          <a:noFill/>
        </p:spPr>
      </p:pic>
      <p:sp>
        <p:nvSpPr>
          <p:cNvPr id="5" name="TextBox 4"/>
          <p:cNvSpPr txBox="1"/>
          <p:nvPr/>
        </p:nvSpPr>
        <p:spPr>
          <a:xfrm>
            <a:off x="5638800" y="1828800"/>
            <a:ext cx="3277692" cy="4616648"/>
          </a:xfrm>
          <a:prstGeom prst="rect">
            <a:avLst/>
          </a:prstGeom>
          <a:noFill/>
        </p:spPr>
        <p:txBody>
          <a:bodyPr wrap="square" rtlCol="0">
            <a:spAutoFit/>
          </a:bodyPr>
          <a:lstStyle/>
          <a:p>
            <a:r>
              <a:rPr lang="en-US" sz="3000" i="1" dirty="0" smtClean="0">
                <a:solidFill>
                  <a:srgbClr val="000099"/>
                </a:solidFill>
                <a:latin typeface="Arial" pitchFamily="34" charset="0"/>
                <a:cs typeface="Arial" pitchFamily="34" charset="0"/>
              </a:rPr>
              <a:t> </a:t>
            </a:r>
            <a:r>
              <a:rPr lang="en-US" sz="2400" i="1" dirty="0" smtClean="0">
                <a:solidFill>
                  <a:srgbClr val="000099"/>
                </a:solidFill>
                <a:latin typeface="Arial" pitchFamily="34" charset="0"/>
                <a:cs typeface="Arial" pitchFamily="34" charset="0"/>
              </a:rPr>
              <a:t>“Sending people a text message each AM with the weather report and a reminder to put on their sunscreen increased sunscreen use dramatically,” </a:t>
            </a:r>
            <a:r>
              <a:rPr lang="en-US" sz="2400" dirty="0" smtClean="0">
                <a:solidFill>
                  <a:srgbClr val="000099"/>
                </a:solidFill>
                <a:latin typeface="Arial" pitchFamily="34" charset="0"/>
                <a:cs typeface="Arial" pitchFamily="34" charset="0"/>
              </a:rPr>
              <a:t>said Joseph C. Kvedar, MD, Founder and Director at the </a:t>
            </a:r>
            <a:r>
              <a:rPr lang="en-US" sz="2400" dirty="0" smtClean="0">
                <a:solidFill>
                  <a:srgbClr val="000099"/>
                </a:solidFill>
                <a:latin typeface="Arial" pitchFamily="34" charset="0"/>
                <a:cs typeface="Arial" pitchFamily="34" charset="0"/>
                <a:hlinkClick r:id="rId4"/>
              </a:rPr>
              <a:t>Center for Connected Health</a:t>
            </a:r>
            <a:r>
              <a:rPr lang="en-US" sz="2400" dirty="0" smtClean="0">
                <a:solidFill>
                  <a:srgbClr val="000099"/>
                </a:solidFill>
                <a:latin typeface="Arial" pitchFamily="34" charset="0"/>
                <a:cs typeface="Arial" pitchFamily="34" charset="0"/>
              </a:rPr>
              <a:t>.</a:t>
            </a:r>
          </a:p>
        </p:txBody>
      </p:sp>
      <p:sp>
        <p:nvSpPr>
          <p:cNvPr id="7" name="TextBox 6"/>
          <p:cNvSpPr txBox="1"/>
          <p:nvPr/>
        </p:nvSpPr>
        <p:spPr>
          <a:xfrm>
            <a:off x="3744765" y="1219200"/>
            <a:ext cx="5399235" cy="584775"/>
          </a:xfrm>
          <a:prstGeom prst="rect">
            <a:avLst/>
          </a:prstGeom>
          <a:noFill/>
        </p:spPr>
        <p:txBody>
          <a:bodyPr wrap="none" rtlCol="0">
            <a:spAutoFit/>
          </a:bodyPr>
          <a:lstStyle/>
          <a:p>
            <a:r>
              <a:rPr lang="en-US" sz="3200" dirty="0" smtClean="0">
                <a:solidFill>
                  <a:srgbClr val="000099"/>
                </a:solidFill>
                <a:latin typeface="Arial" pitchFamily="34" charset="0"/>
                <a:cs typeface="Arial" pitchFamily="34" charset="0"/>
              </a:rPr>
              <a:t>Center for Connected Health</a:t>
            </a:r>
            <a:endParaRPr lang="en-US" sz="3200" dirty="0">
              <a:solidFill>
                <a:srgbClr val="000099"/>
              </a:solidFill>
              <a:latin typeface="Arial" pitchFamily="34" charset="0"/>
              <a:cs typeface="Arial" pitchFamily="34" charset="0"/>
            </a:endParaRPr>
          </a:p>
        </p:txBody>
      </p:sp>
      <p:sp>
        <p:nvSpPr>
          <p:cNvPr id="8" name="TextBox 7"/>
          <p:cNvSpPr txBox="1"/>
          <p:nvPr/>
        </p:nvSpPr>
        <p:spPr>
          <a:xfrm>
            <a:off x="4267200" y="228600"/>
            <a:ext cx="4765215" cy="830997"/>
          </a:xfrm>
          <a:prstGeom prst="rect">
            <a:avLst/>
          </a:prstGeom>
          <a:noFill/>
        </p:spPr>
        <p:txBody>
          <a:bodyPr wrap="none" rtlCol="0">
            <a:spAutoFit/>
          </a:bodyPr>
          <a:lstStyle/>
          <a:p>
            <a:r>
              <a:rPr lang="en-US" sz="4800" b="1" dirty="0" smtClean="0">
                <a:solidFill>
                  <a:srgbClr val="000099"/>
                </a:solidFill>
                <a:latin typeface="Arial" pitchFamily="34" charset="0"/>
                <a:cs typeface="Arial" pitchFamily="34" charset="0"/>
              </a:rPr>
              <a:t>Text Messaging</a:t>
            </a:r>
            <a:endParaRPr lang="en-US" sz="4800" b="1" dirty="0">
              <a:solidFill>
                <a:srgbClr val="000099"/>
              </a:solidFill>
              <a:latin typeface="Arial" pitchFamily="34" charset="0"/>
              <a:cs typeface="Arial" pitchFamily="34" charset="0"/>
            </a:endParaRPr>
          </a:p>
        </p:txBody>
      </p:sp>
      <p:pic>
        <p:nvPicPr>
          <p:cNvPr id="9" name="Picture 8" descr="C:\Users\Barbara\Pictures\HI30-logop-jpg High Resolution 3 25 09.jpg">
            <a:hlinkClick r:id="rId5"/>
          </p:cNvPr>
          <p:cNvPicPr>
            <a:picLocks noChangeAspect="1" noChangeArrowheads="1"/>
          </p:cNvPicPr>
          <p:nvPr/>
        </p:nvPicPr>
        <p:blipFill>
          <a:blip r:embed="rId6" cstate="print"/>
          <a:srcRect/>
          <a:stretch>
            <a:fillRect/>
          </a:stretch>
        </p:blipFill>
        <p:spPr bwMode="auto">
          <a:xfrm>
            <a:off x="8116824" y="6528816"/>
            <a:ext cx="1027176" cy="329184"/>
          </a:xfrm>
          <a:prstGeom prst="rect">
            <a:avLst/>
          </a:prstGeom>
          <a:noFill/>
        </p:spPr>
      </p:pic>
      <p:sp>
        <p:nvSpPr>
          <p:cNvPr id="10" name="Slide Number Placeholder 9"/>
          <p:cNvSpPr>
            <a:spLocks noGrp="1"/>
          </p:cNvSpPr>
          <p:nvPr>
            <p:ph type="sldNum" sz="quarter" idx="12"/>
          </p:nvPr>
        </p:nvSpPr>
        <p:spPr/>
        <p:txBody>
          <a:bodyPr/>
          <a:lstStyle/>
          <a:p>
            <a:fld id="{0D031E3E-DD44-4762-A6D5-BB6C290CCFFC}"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772400" cy="1470025"/>
          </a:xfrm>
        </p:spPr>
        <p:txBody>
          <a:bodyPr>
            <a:normAutofit fontScale="90000"/>
          </a:bodyPr>
          <a:lstStyle/>
          <a:p>
            <a:r>
              <a:rPr lang="en-US" dirty="0" smtClean="0">
                <a:solidFill>
                  <a:srgbClr val="000099"/>
                </a:solidFill>
                <a:latin typeface="Arial" pitchFamily="34" charset="0"/>
                <a:cs typeface="Arial" pitchFamily="34" charset="0"/>
              </a:rPr>
              <a:t>Weekly and monthly motivational messages and reminders</a:t>
            </a:r>
            <a:endParaRPr lang="en-US" dirty="0"/>
          </a:p>
        </p:txBody>
      </p:sp>
      <p:sp>
        <p:nvSpPr>
          <p:cNvPr id="3" name="Subtitle 2"/>
          <p:cNvSpPr>
            <a:spLocks noGrp="1"/>
          </p:cNvSpPr>
          <p:nvPr>
            <p:ph type="subTitle" idx="1"/>
          </p:nvPr>
        </p:nvSpPr>
        <p:spPr>
          <a:xfrm>
            <a:off x="304800" y="1905000"/>
            <a:ext cx="8382000" cy="3733800"/>
          </a:xfrm>
        </p:spPr>
        <p:txBody>
          <a:bodyPr>
            <a:normAutofit fontScale="62500" lnSpcReduction="20000"/>
          </a:bodyPr>
          <a:lstStyle/>
          <a:p>
            <a:r>
              <a:rPr lang="en-US" sz="4000" dirty="0" smtClean="0">
                <a:solidFill>
                  <a:srgbClr val="000099"/>
                </a:solidFill>
                <a:latin typeface="Arial" pitchFamily="34" charset="0"/>
                <a:cs typeface="Arial" pitchFamily="34" charset="0"/>
              </a:rPr>
              <a:t>A sample reminder for “OB”-</a:t>
            </a:r>
            <a:r>
              <a:rPr lang="en-US" sz="4000" i="1" dirty="0" smtClean="0">
                <a:latin typeface="Arial" pitchFamily="34" charset="0"/>
                <a:cs typeface="Arial" pitchFamily="34" charset="0"/>
              </a:rPr>
              <a:t> </a:t>
            </a:r>
          </a:p>
          <a:p>
            <a:r>
              <a:rPr lang="en-US" sz="4000" i="1" dirty="0" smtClean="0">
                <a:solidFill>
                  <a:schemeClr val="tx1"/>
                </a:solidFill>
                <a:latin typeface="Arial" pitchFamily="34" charset="0"/>
                <a:cs typeface="Arial" pitchFamily="34" charset="0"/>
              </a:rPr>
              <a:t>“Your OB Team wants to remind u that u can call us anytime @ (781)000‐0000. </a:t>
            </a:r>
          </a:p>
          <a:p>
            <a:r>
              <a:rPr lang="en-US" sz="4000" i="1" dirty="0" smtClean="0">
                <a:solidFill>
                  <a:schemeClr val="tx1"/>
                </a:solidFill>
                <a:latin typeface="Arial" pitchFamily="34" charset="0"/>
                <a:cs typeface="Arial" pitchFamily="34" charset="0"/>
              </a:rPr>
              <a:t>Stay on the line and don’t forget to tell us you’re pregnant.” </a:t>
            </a:r>
          </a:p>
          <a:p>
            <a:endParaRPr lang="en-US" sz="4000" i="1" dirty="0" smtClean="0">
              <a:solidFill>
                <a:srgbClr val="000099"/>
              </a:solidFill>
              <a:latin typeface="Arial" pitchFamily="34" charset="0"/>
              <a:cs typeface="Arial" pitchFamily="34" charset="0"/>
            </a:endParaRPr>
          </a:p>
          <a:p>
            <a:r>
              <a:rPr lang="en-US" sz="4000" dirty="0" smtClean="0">
                <a:solidFill>
                  <a:srgbClr val="000099"/>
                </a:solidFill>
                <a:latin typeface="Arial" pitchFamily="34" charset="0"/>
                <a:cs typeface="Arial" pitchFamily="34" charset="0"/>
              </a:rPr>
              <a:t>A sample motivational message for “STAR-</a:t>
            </a:r>
          </a:p>
          <a:p>
            <a:r>
              <a:rPr lang="en-US" sz="4000" i="1" dirty="0" smtClean="0">
                <a:solidFill>
                  <a:schemeClr val="tx1"/>
                </a:solidFill>
                <a:latin typeface="Arial" pitchFamily="34" charset="0"/>
                <a:cs typeface="Arial" pitchFamily="34" charset="0"/>
              </a:rPr>
              <a:t>“Hi, it’s </a:t>
            </a:r>
            <a:r>
              <a:rPr lang="en-US" sz="4000" i="1" dirty="0" err="1" smtClean="0">
                <a:solidFill>
                  <a:schemeClr val="tx1"/>
                </a:solidFill>
                <a:latin typeface="Arial" pitchFamily="34" charset="0"/>
                <a:cs typeface="Arial" pitchFamily="34" charset="0"/>
              </a:rPr>
              <a:t>Marylee</a:t>
            </a:r>
            <a:r>
              <a:rPr lang="en-US" sz="4000" i="1" dirty="0" smtClean="0">
                <a:solidFill>
                  <a:schemeClr val="tx1"/>
                </a:solidFill>
                <a:latin typeface="Arial" pitchFamily="34" charset="0"/>
                <a:cs typeface="Arial" pitchFamily="34" charset="0"/>
              </a:rPr>
              <a:t>. We hope you’re doing well. Reminder: 3 urines/week. Attend your weekly recovery group. Follow-up with me. C U Soon.”</a:t>
            </a:r>
          </a:p>
          <a:p>
            <a:endParaRPr lang="en-US" dirty="0"/>
          </a:p>
        </p:txBody>
      </p:sp>
      <p:sp>
        <p:nvSpPr>
          <p:cNvPr id="4" name="Footer Placeholder 3"/>
          <p:cNvSpPr>
            <a:spLocks noGrp="1"/>
          </p:cNvSpPr>
          <p:nvPr>
            <p:ph type="ftr" sz="quarter" idx="11"/>
          </p:nvPr>
        </p:nvSpPr>
        <p:spPr>
          <a:xfrm>
            <a:off x="1219200" y="6356350"/>
            <a:ext cx="6096000" cy="365125"/>
          </a:xfrm>
        </p:spPr>
        <p:txBody>
          <a:bodyPr/>
          <a:lstStyle/>
          <a:p>
            <a:r>
              <a:rPr lang="en-US" dirty="0" smtClean="0"/>
              <a:t>Barbara Ficarra, RN, BSN, MPA | Barbara Ficarra Productions, LLC | Healthin30.com</a:t>
            </a:r>
            <a:endParaRPr lang="en-US" dirty="0"/>
          </a:p>
        </p:txBody>
      </p:sp>
      <p:pic>
        <p:nvPicPr>
          <p:cNvPr id="6" name="Picture 5" descr="C:\Users\Barbara\Pictures\HI30-logop-jpg High Resolution 3 25 09.jpg">
            <a:hlinkClick r:id="rId2"/>
          </p:cNvPr>
          <p:cNvPicPr>
            <a:picLocks noChangeAspect="1" noChangeArrowheads="1"/>
          </p:cNvPicPr>
          <p:nvPr/>
        </p:nvPicPr>
        <p:blipFill>
          <a:blip r:embed="rId3" cstate="print"/>
          <a:srcRect/>
          <a:stretch>
            <a:fillRect/>
          </a:stretch>
        </p:blipFill>
        <p:spPr bwMode="auto">
          <a:xfrm>
            <a:off x="8116824" y="6528816"/>
            <a:ext cx="1027176" cy="329184"/>
          </a:xfrm>
          <a:prstGeom prst="rect">
            <a:avLst/>
          </a:prstGeom>
          <a:noFill/>
        </p:spPr>
      </p:pic>
      <p:sp>
        <p:nvSpPr>
          <p:cNvPr id="7" name="Slide Number Placeholder 6"/>
          <p:cNvSpPr>
            <a:spLocks noGrp="1"/>
          </p:cNvSpPr>
          <p:nvPr>
            <p:ph type="sldNum" sz="quarter" idx="12"/>
          </p:nvPr>
        </p:nvSpPr>
        <p:spPr/>
        <p:txBody>
          <a:bodyPr/>
          <a:lstStyle/>
          <a:p>
            <a:fld id="{0D031E3E-DD44-4762-A6D5-BB6C290CCFFC}"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914400" y="6356350"/>
            <a:ext cx="6477000" cy="365125"/>
          </a:xfrm>
        </p:spPr>
        <p:txBody>
          <a:bodyPr/>
          <a:lstStyle/>
          <a:p>
            <a:r>
              <a:rPr lang="en-US" dirty="0" smtClean="0"/>
              <a:t>Barbara Ficarra, RN, BSN, MPA | Barbara Ficarra Productions, LLC | Healthin30.com</a:t>
            </a:r>
            <a:endParaRPr lang="en-US" dirty="0"/>
          </a:p>
        </p:txBody>
      </p:sp>
      <p:pic>
        <p:nvPicPr>
          <p:cNvPr id="140290" name="Picture 2" descr="text4baby"/>
          <p:cNvPicPr>
            <a:picLocks noChangeAspect="1" noChangeArrowheads="1"/>
          </p:cNvPicPr>
          <p:nvPr/>
        </p:nvPicPr>
        <p:blipFill>
          <a:blip r:embed="rId3" cstate="print"/>
          <a:srcRect/>
          <a:stretch>
            <a:fillRect/>
          </a:stretch>
        </p:blipFill>
        <p:spPr bwMode="auto">
          <a:xfrm>
            <a:off x="228600" y="152400"/>
            <a:ext cx="2362200" cy="2667000"/>
          </a:xfrm>
          <a:prstGeom prst="rect">
            <a:avLst/>
          </a:prstGeom>
          <a:noFill/>
        </p:spPr>
      </p:pic>
      <p:sp>
        <p:nvSpPr>
          <p:cNvPr id="4" name="Rectangle 3"/>
          <p:cNvSpPr/>
          <p:nvPr/>
        </p:nvSpPr>
        <p:spPr>
          <a:xfrm>
            <a:off x="457200" y="2895600"/>
            <a:ext cx="8534400" cy="2308324"/>
          </a:xfrm>
          <a:prstGeom prst="rect">
            <a:avLst/>
          </a:prstGeom>
        </p:spPr>
        <p:txBody>
          <a:bodyPr wrap="square">
            <a:spAutoFit/>
          </a:bodyPr>
          <a:lstStyle/>
          <a:p>
            <a:r>
              <a:rPr lang="en-US" sz="3600" dirty="0" smtClean="0">
                <a:solidFill>
                  <a:srgbClr val="000099"/>
                </a:solidFill>
                <a:latin typeface="Arial" pitchFamily="34" charset="0"/>
                <a:cs typeface="Arial" pitchFamily="34" charset="0"/>
              </a:rPr>
              <a:t>Free text messages for pregnant women and new moms with health and safety tips timed to mom’s pregnancy and  baby’s age up until baby’s first birthday.</a:t>
            </a:r>
            <a:endParaRPr lang="en-US" sz="3600" dirty="0">
              <a:solidFill>
                <a:srgbClr val="000099"/>
              </a:solidFill>
              <a:latin typeface="Arial" pitchFamily="34" charset="0"/>
              <a:cs typeface="Arial" pitchFamily="34" charset="0"/>
            </a:endParaRPr>
          </a:p>
        </p:txBody>
      </p:sp>
      <p:pic>
        <p:nvPicPr>
          <p:cNvPr id="5" name="Picture 4" descr="C:\Users\Barbara\Pictures\HI30-logop-jpg High Resolution 3 25 09.jpg"/>
          <p:cNvPicPr>
            <a:picLocks noChangeAspect="1" noChangeArrowheads="1"/>
          </p:cNvPicPr>
          <p:nvPr/>
        </p:nvPicPr>
        <p:blipFill>
          <a:blip r:embed="rId4" cstate="print"/>
          <a:srcRect/>
          <a:stretch>
            <a:fillRect/>
          </a:stretch>
        </p:blipFill>
        <p:spPr bwMode="auto">
          <a:xfrm>
            <a:off x="8116824" y="6528816"/>
            <a:ext cx="1027176" cy="329184"/>
          </a:xfrm>
          <a:prstGeom prst="rect">
            <a:avLst/>
          </a:prstGeom>
          <a:noFill/>
        </p:spPr>
      </p:pic>
      <p:sp>
        <p:nvSpPr>
          <p:cNvPr id="6" name="Slide Number Placeholder 5"/>
          <p:cNvSpPr>
            <a:spLocks noGrp="1"/>
          </p:cNvSpPr>
          <p:nvPr>
            <p:ph type="sldNum" sz="quarter" idx="12"/>
          </p:nvPr>
        </p:nvSpPr>
        <p:spPr/>
        <p:txBody>
          <a:bodyPr/>
          <a:lstStyle/>
          <a:p>
            <a:fld id="{0D031E3E-DD44-4762-A6D5-BB6C290CCFFC}"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7772400" cy="1470025"/>
          </a:xfrm>
        </p:spPr>
        <p:txBody>
          <a:bodyPr/>
          <a:lstStyle/>
          <a:p>
            <a:pPr lvl="0"/>
            <a:r>
              <a:rPr lang="en-US" b="1" dirty="0" smtClean="0">
                <a:solidFill>
                  <a:srgbClr val="000099"/>
                </a:solidFill>
                <a:latin typeface="Arial" pitchFamily="34" charset="0"/>
                <a:cs typeface="Arial" pitchFamily="34" charset="0"/>
              </a:rPr>
              <a:t>Sample text messages  </a:t>
            </a:r>
            <a:br>
              <a:rPr lang="en-US" b="1" dirty="0" smtClean="0">
                <a:solidFill>
                  <a:srgbClr val="000099"/>
                </a:solidFill>
                <a:latin typeface="Arial" pitchFamily="34" charset="0"/>
                <a:cs typeface="Arial" pitchFamily="34" charset="0"/>
              </a:rPr>
            </a:br>
            <a:endParaRPr lang="en-US" dirty="0"/>
          </a:p>
        </p:txBody>
      </p:sp>
      <p:sp>
        <p:nvSpPr>
          <p:cNvPr id="3" name="Subtitle 2"/>
          <p:cNvSpPr>
            <a:spLocks noGrp="1"/>
          </p:cNvSpPr>
          <p:nvPr>
            <p:ph type="subTitle" idx="1"/>
          </p:nvPr>
        </p:nvSpPr>
        <p:spPr>
          <a:xfrm>
            <a:off x="381000" y="1371600"/>
            <a:ext cx="8001000" cy="4800600"/>
          </a:xfrm>
        </p:spPr>
        <p:txBody>
          <a:bodyPr>
            <a:normAutofit fontScale="77500" lnSpcReduction="20000"/>
          </a:bodyPr>
          <a:lstStyle/>
          <a:p>
            <a:pPr lvl="0" algn="l" eaLnBrk="0" fontAlgn="base" hangingPunct="0">
              <a:spcBef>
                <a:spcPct val="0"/>
              </a:spcBef>
              <a:spcAft>
                <a:spcPct val="0"/>
              </a:spcAft>
              <a:buFontTx/>
              <a:buAutoNum type="arabicPeriod"/>
            </a:pPr>
            <a:r>
              <a:rPr lang="en-US" sz="3100" i="1" dirty="0" smtClean="0">
                <a:solidFill>
                  <a:srgbClr val="000099"/>
                </a:solidFill>
                <a:latin typeface="Arial" pitchFamily="34" charset="0"/>
                <a:cs typeface="Arial" pitchFamily="34" charset="0"/>
              </a:rPr>
              <a:t>“Even if U feel great, a pregnant woman needs checkups with a Dr./midwife. To find care, call your health plan. For help with costs, call 800-311-2229.” </a:t>
            </a:r>
          </a:p>
          <a:p>
            <a:pPr lvl="0" algn="l" eaLnBrk="0" fontAlgn="base" hangingPunct="0">
              <a:spcBef>
                <a:spcPct val="0"/>
              </a:spcBef>
              <a:spcAft>
                <a:spcPct val="0"/>
              </a:spcAft>
            </a:pPr>
            <a:endParaRPr lang="en-US" sz="3100" dirty="0" smtClean="0">
              <a:solidFill>
                <a:srgbClr val="000099"/>
              </a:solidFill>
              <a:latin typeface="Arial" pitchFamily="34" charset="0"/>
              <a:cs typeface="Arial" pitchFamily="34" charset="0"/>
            </a:endParaRPr>
          </a:p>
          <a:p>
            <a:pPr lvl="0" algn="l" eaLnBrk="0" fontAlgn="base" hangingPunct="0">
              <a:spcBef>
                <a:spcPct val="0"/>
              </a:spcBef>
              <a:spcAft>
                <a:spcPct val="0"/>
              </a:spcAft>
              <a:buFontTx/>
              <a:buAutoNum type="arabicPeriod" startAt="2"/>
            </a:pPr>
            <a:r>
              <a:rPr lang="en-US" sz="3100" i="1" dirty="0" smtClean="0">
                <a:solidFill>
                  <a:srgbClr val="000099"/>
                </a:solidFill>
                <a:latin typeface="Arial" pitchFamily="34" charset="0"/>
                <a:cs typeface="Arial" pitchFamily="34" charset="0"/>
              </a:rPr>
              <a:t>“Your baby will be here soon, &amp; it’s time to get a car seat. The hospital won’t let you leave by car or taxi without one.” </a:t>
            </a:r>
          </a:p>
          <a:p>
            <a:pPr lvl="0" algn="l" eaLnBrk="0" fontAlgn="base" hangingPunct="0">
              <a:spcBef>
                <a:spcPct val="0"/>
              </a:spcBef>
              <a:spcAft>
                <a:spcPct val="0"/>
              </a:spcAft>
            </a:pPr>
            <a:endParaRPr lang="en-US" sz="3100" dirty="0" smtClean="0">
              <a:solidFill>
                <a:srgbClr val="000099"/>
              </a:solidFill>
              <a:latin typeface="Arial" pitchFamily="34" charset="0"/>
              <a:cs typeface="Arial" pitchFamily="34" charset="0"/>
            </a:endParaRPr>
          </a:p>
          <a:p>
            <a:pPr lvl="0" algn="l" eaLnBrk="0" fontAlgn="base" hangingPunct="0">
              <a:spcBef>
                <a:spcPct val="0"/>
              </a:spcBef>
              <a:spcAft>
                <a:spcPct val="0"/>
              </a:spcAft>
              <a:buFontTx/>
              <a:buAutoNum type="arabicPeriod" startAt="3"/>
            </a:pPr>
            <a:r>
              <a:rPr lang="en-US" sz="3100" i="1" dirty="0" smtClean="0">
                <a:solidFill>
                  <a:srgbClr val="000099"/>
                </a:solidFill>
                <a:latin typeface="Arial" pitchFamily="34" charset="0"/>
                <a:cs typeface="Arial" pitchFamily="34" charset="0"/>
              </a:rPr>
              <a:t>“See the world from your baby’s point of view! Crawl around on the floor to see where dangers are for baby. Curious babies will go everywhere!” </a:t>
            </a:r>
          </a:p>
          <a:p>
            <a:pPr lvl="0" algn="l" eaLnBrk="0" fontAlgn="base" hangingPunct="0">
              <a:spcBef>
                <a:spcPct val="0"/>
              </a:spcBef>
              <a:spcAft>
                <a:spcPct val="0"/>
              </a:spcAft>
            </a:pPr>
            <a:endParaRPr lang="en-US" sz="3100" i="1" dirty="0" smtClean="0">
              <a:solidFill>
                <a:srgbClr val="000099"/>
              </a:solidFill>
              <a:latin typeface="Arial" pitchFamily="34" charset="0"/>
              <a:cs typeface="Arial" pitchFamily="34" charset="0"/>
            </a:endParaRPr>
          </a:p>
          <a:p>
            <a:pPr lvl="0" algn="l" eaLnBrk="0" fontAlgn="base" hangingPunct="0">
              <a:spcBef>
                <a:spcPct val="0"/>
              </a:spcBef>
              <a:spcAft>
                <a:spcPct val="0"/>
              </a:spcAft>
              <a:buFontTx/>
              <a:buAutoNum type="arabicPeriod" startAt="4"/>
            </a:pPr>
            <a:r>
              <a:rPr lang="en-US" sz="3100" i="1" dirty="0" smtClean="0">
                <a:solidFill>
                  <a:srgbClr val="000099"/>
                </a:solidFill>
                <a:latin typeface="Arial" pitchFamily="34" charset="0"/>
                <a:cs typeface="Arial" pitchFamily="34" charset="0"/>
              </a:rPr>
              <a:t>“Holding, talking, reading &amp; singing to your baby help her learn. Soon your baby will coo, babble, hum &amp; laugh back!” </a:t>
            </a:r>
          </a:p>
          <a:p>
            <a:endParaRPr lang="en-US" dirty="0"/>
          </a:p>
        </p:txBody>
      </p:sp>
      <p:sp>
        <p:nvSpPr>
          <p:cNvPr id="4" name="Footer Placeholder 3"/>
          <p:cNvSpPr>
            <a:spLocks noGrp="1"/>
          </p:cNvSpPr>
          <p:nvPr>
            <p:ph type="ftr" sz="quarter" idx="11"/>
          </p:nvPr>
        </p:nvSpPr>
        <p:spPr>
          <a:xfrm>
            <a:off x="1295400" y="6356350"/>
            <a:ext cx="6553200" cy="365125"/>
          </a:xfrm>
        </p:spPr>
        <p:txBody>
          <a:bodyPr/>
          <a:lstStyle/>
          <a:p>
            <a:r>
              <a:rPr lang="en-US" dirty="0" smtClean="0"/>
              <a:t>Barbara Ficarra, RN, BSN, MPA | Barbara Ficarra Productions, LLC | Healthin30.com</a:t>
            </a:r>
            <a:endParaRPr lang="en-US" dirty="0"/>
          </a:p>
        </p:txBody>
      </p:sp>
      <p:pic>
        <p:nvPicPr>
          <p:cNvPr id="5" name="Picture 4" descr="C:\Users\Barbara\Pictures\HI30-logop-jpg High Resolution 3 25 09.jpg"/>
          <p:cNvPicPr>
            <a:picLocks noChangeAspect="1" noChangeArrowheads="1"/>
          </p:cNvPicPr>
          <p:nvPr/>
        </p:nvPicPr>
        <p:blipFill>
          <a:blip r:embed="rId2" cstate="print"/>
          <a:srcRect/>
          <a:stretch>
            <a:fillRect/>
          </a:stretch>
        </p:blipFill>
        <p:spPr bwMode="auto">
          <a:xfrm>
            <a:off x="8116824" y="6528816"/>
            <a:ext cx="1027176" cy="329184"/>
          </a:xfrm>
          <a:prstGeom prst="rect">
            <a:avLst/>
          </a:prstGeom>
          <a:noFill/>
        </p:spPr>
      </p:pic>
      <p:sp>
        <p:nvSpPr>
          <p:cNvPr id="6" name="Slide Number Placeholder 5"/>
          <p:cNvSpPr>
            <a:spLocks noGrp="1"/>
          </p:cNvSpPr>
          <p:nvPr>
            <p:ph type="sldNum" sz="quarter" idx="12"/>
          </p:nvPr>
        </p:nvSpPr>
        <p:spPr/>
        <p:txBody>
          <a:bodyPr/>
          <a:lstStyle/>
          <a:p>
            <a:fld id="{0D031E3E-DD44-4762-A6D5-BB6C290CCFFC}"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1600200" y="6356350"/>
            <a:ext cx="5791200" cy="365125"/>
          </a:xfrm>
        </p:spPr>
        <p:txBody>
          <a:bodyPr/>
          <a:lstStyle/>
          <a:p>
            <a:r>
              <a:rPr lang="en-US" dirty="0" smtClean="0"/>
              <a:t>Barbara Ficarra, RN, BSN, MPA | Barbara Ficarra Productions, LLC | Healthin30.com</a:t>
            </a:r>
            <a:endParaRPr lang="en-US" dirty="0"/>
          </a:p>
        </p:txBody>
      </p:sp>
      <p:pic>
        <p:nvPicPr>
          <p:cNvPr id="137218" name="Picture 2" descr="C:\Users\Barbara\AppData\Local\Temp\ID-10056172.jpg"/>
          <p:cNvPicPr>
            <a:picLocks noChangeAspect="1" noChangeArrowheads="1"/>
          </p:cNvPicPr>
          <p:nvPr/>
        </p:nvPicPr>
        <p:blipFill>
          <a:blip r:embed="rId3" cstate="print"/>
          <a:srcRect/>
          <a:stretch>
            <a:fillRect/>
          </a:stretch>
        </p:blipFill>
        <p:spPr bwMode="auto">
          <a:xfrm>
            <a:off x="0" y="0"/>
            <a:ext cx="9144000" cy="6324600"/>
          </a:xfrm>
          <a:prstGeom prst="rect">
            <a:avLst/>
          </a:prstGeom>
          <a:noFill/>
        </p:spPr>
      </p:pic>
      <p:sp>
        <p:nvSpPr>
          <p:cNvPr id="4" name="TextBox 3"/>
          <p:cNvSpPr txBox="1"/>
          <p:nvPr/>
        </p:nvSpPr>
        <p:spPr>
          <a:xfrm>
            <a:off x="381000" y="152400"/>
            <a:ext cx="8305800" cy="584775"/>
          </a:xfrm>
          <a:prstGeom prst="rect">
            <a:avLst/>
          </a:prstGeom>
          <a:solidFill>
            <a:schemeClr val="bg2">
              <a:lumMod val="90000"/>
            </a:schemeClr>
          </a:solidFill>
        </p:spPr>
        <p:txBody>
          <a:bodyPr wrap="square" rtlCol="0">
            <a:spAutoFit/>
          </a:bodyPr>
          <a:lstStyle/>
          <a:p>
            <a:r>
              <a:rPr lang="en-US" sz="3200" b="1" dirty="0" smtClean="0">
                <a:solidFill>
                  <a:srgbClr val="000099"/>
                </a:solidFill>
                <a:latin typeface="Arial" pitchFamily="34" charset="0"/>
                <a:cs typeface="Arial" pitchFamily="34" charset="0"/>
              </a:rPr>
              <a:t>Wild West of Mobile Health (</a:t>
            </a:r>
            <a:r>
              <a:rPr lang="en-US" sz="3200" b="1" dirty="0" err="1" smtClean="0">
                <a:solidFill>
                  <a:srgbClr val="000099"/>
                </a:solidFill>
                <a:latin typeface="Arial" pitchFamily="34" charset="0"/>
                <a:cs typeface="Arial" pitchFamily="34" charset="0"/>
              </a:rPr>
              <a:t>mHealth</a:t>
            </a:r>
            <a:r>
              <a:rPr lang="en-US" sz="3200" b="1" dirty="0" smtClean="0">
                <a:solidFill>
                  <a:srgbClr val="000099"/>
                </a:solidFill>
                <a:latin typeface="Arial" pitchFamily="34" charset="0"/>
                <a:cs typeface="Arial" pitchFamily="34" charset="0"/>
              </a:rPr>
              <a:t>)…</a:t>
            </a:r>
            <a:endParaRPr lang="en-US" sz="3200" b="1" dirty="0">
              <a:solidFill>
                <a:srgbClr val="000099"/>
              </a:solidFill>
              <a:latin typeface="Arial" pitchFamily="34" charset="0"/>
              <a:cs typeface="Arial" pitchFamily="34" charset="0"/>
            </a:endParaRPr>
          </a:p>
        </p:txBody>
      </p:sp>
      <p:pic>
        <p:nvPicPr>
          <p:cNvPr id="6" name="Picture 5" descr="C:\Users\Barbara\Pictures\HI30-logop-jpg High Resolution 3 25 09.jpg">
            <a:hlinkClick r:id="rId4"/>
          </p:cNvPr>
          <p:cNvPicPr>
            <a:picLocks noChangeAspect="1" noChangeArrowheads="1"/>
          </p:cNvPicPr>
          <p:nvPr/>
        </p:nvPicPr>
        <p:blipFill>
          <a:blip r:embed="rId5" cstate="print"/>
          <a:srcRect/>
          <a:stretch>
            <a:fillRect/>
          </a:stretch>
        </p:blipFill>
        <p:spPr bwMode="auto">
          <a:xfrm>
            <a:off x="8116824" y="6528816"/>
            <a:ext cx="1027176" cy="329184"/>
          </a:xfrm>
          <a:prstGeom prst="rect">
            <a:avLst/>
          </a:prstGeom>
          <a:noFill/>
        </p:spPr>
      </p:pic>
      <p:sp>
        <p:nvSpPr>
          <p:cNvPr id="7" name="Slide Number Placeholder 6"/>
          <p:cNvSpPr>
            <a:spLocks noGrp="1"/>
          </p:cNvSpPr>
          <p:nvPr>
            <p:ph type="sldNum" sz="quarter" idx="12"/>
          </p:nvPr>
        </p:nvSpPr>
        <p:spPr/>
        <p:txBody>
          <a:bodyPr/>
          <a:lstStyle/>
          <a:p>
            <a:fld id="{0D031E3E-DD44-4762-A6D5-BB6C290CCFFC}"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0099"/>
                </a:solidFill>
                <a:latin typeface="Arial" pitchFamily="34" charset="0"/>
                <a:cs typeface="Arial" pitchFamily="34" charset="0"/>
              </a:rPr>
              <a:t/>
            </a:r>
            <a:br>
              <a:rPr lang="en-US" b="1" dirty="0" smtClean="0">
                <a:solidFill>
                  <a:srgbClr val="000099"/>
                </a:solidFill>
                <a:latin typeface="Arial" pitchFamily="34" charset="0"/>
                <a:cs typeface="Arial" pitchFamily="34" charset="0"/>
              </a:rPr>
            </a:br>
            <a:r>
              <a:rPr lang="en-US" b="1" dirty="0" smtClean="0">
                <a:solidFill>
                  <a:srgbClr val="000099"/>
                </a:solidFill>
                <a:latin typeface="Arial" pitchFamily="34" charset="0"/>
                <a:cs typeface="Arial" pitchFamily="34" charset="0"/>
              </a:rPr>
              <a:t>Is Digital Technology changing the Landscape in Health Care?</a:t>
            </a:r>
            <a:r>
              <a:rPr lang="en-US" dirty="0" smtClean="0">
                <a:solidFill>
                  <a:schemeClr val="bg1"/>
                </a:solidFill>
                <a:latin typeface="Arial" pitchFamily="34" charset="0"/>
                <a:cs typeface="Arial" pitchFamily="34" charset="0"/>
              </a:rPr>
              <a:t/>
            </a:r>
            <a:br>
              <a:rPr lang="en-US" dirty="0" smtClean="0">
                <a:solidFill>
                  <a:schemeClr val="bg1"/>
                </a:solidFill>
                <a:latin typeface="Arial" pitchFamily="34" charset="0"/>
                <a:cs typeface="Arial" pitchFamily="34" charset="0"/>
              </a:rPr>
            </a:br>
            <a:endParaRPr lang="en-US" dirty="0"/>
          </a:p>
        </p:txBody>
      </p:sp>
      <p:sp>
        <p:nvSpPr>
          <p:cNvPr id="3" name="Footer Placeholder 2"/>
          <p:cNvSpPr>
            <a:spLocks noGrp="1"/>
          </p:cNvSpPr>
          <p:nvPr>
            <p:ph type="ftr" sz="quarter" idx="11"/>
          </p:nvPr>
        </p:nvSpPr>
        <p:spPr>
          <a:xfrm>
            <a:off x="1295400" y="6356350"/>
            <a:ext cx="6781800" cy="365125"/>
          </a:xfrm>
        </p:spPr>
        <p:txBody>
          <a:bodyPr/>
          <a:lstStyle/>
          <a:p>
            <a:r>
              <a:rPr lang="en-US" dirty="0" smtClean="0"/>
              <a:t>Barbara Ficarra, RN, BSN, MPA | Barbara Ficarra Productions, LLC | Healthin30.com</a:t>
            </a:r>
            <a:endParaRPr lang="en-US" dirty="0"/>
          </a:p>
        </p:txBody>
      </p:sp>
      <p:pic>
        <p:nvPicPr>
          <p:cNvPr id="1026" name="Picture 2" descr="C:\Users\Barbara\Pictures\PP HIMSS Tablet 46358w7j9urowfa.jpg"/>
          <p:cNvPicPr>
            <a:picLocks noChangeAspect="1" noChangeArrowheads="1"/>
          </p:cNvPicPr>
          <p:nvPr/>
        </p:nvPicPr>
        <p:blipFill>
          <a:blip r:embed="rId3" cstate="print"/>
          <a:srcRect/>
          <a:stretch>
            <a:fillRect/>
          </a:stretch>
        </p:blipFill>
        <p:spPr bwMode="auto">
          <a:xfrm>
            <a:off x="1219200" y="1676400"/>
            <a:ext cx="6172200" cy="3810000"/>
          </a:xfrm>
          <a:prstGeom prst="rect">
            <a:avLst/>
          </a:prstGeom>
          <a:noFill/>
        </p:spPr>
      </p:pic>
      <p:pic>
        <p:nvPicPr>
          <p:cNvPr id="5" name="Picture 4" descr="C:\Users\Barbara\Pictures\HI30-logop-jpg High Resolution 3 25 09.jpg">
            <a:hlinkClick r:id="rId4"/>
          </p:cNvPr>
          <p:cNvPicPr>
            <a:picLocks noChangeAspect="1" noChangeArrowheads="1"/>
          </p:cNvPicPr>
          <p:nvPr/>
        </p:nvPicPr>
        <p:blipFill>
          <a:blip r:embed="rId5" cstate="print"/>
          <a:srcRect/>
          <a:stretch>
            <a:fillRect/>
          </a:stretch>
        </p:blipFill>
        <p:spPr bwMode="auto">
          <a:xfrm>
            <a:off x="8116824" y="6528816"/>
            <a:ext cx="1027176" cy="329184"/>
          </a:xfrm>
          <a:prstGeom prst="rect">
            <a:avLst/>
          </a:prstGeom>
          <a:noFill/>
        </p:spPr>
      </p:pic>
      <p:sp>
        <p:nvSpPr>
          <p:cNvPr id="6" name="Slide Number Placeholder 5"/>
          <p:cNvSpPr>
            <a:spLocks noGrp="1"/>
          </p:cNvSpPr>
          <p:nvPr>
            <p:ph type="sldNum" sz="quarter" idx="12"/>
          </p:nvPr>
        </p:nvSpPr>
        <p:spPr/>
        <p:txBody>
          <a:bodyPr/>
          <a:lstStyle/>
          <a:p>
            <a:fld id="{0D031E3E-DD44-4762-A6D5-BB6C290CCFFC}"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normAutofit fontScale="90000"/>
          </a:bodyPr>
          <a:lstStyle/>
          <a:p>
            <a:pPr algn="l"/>
            <a:r>
              <a:rPr lang="en-US" sz="5300" b="1" dirty="0" smtClean="0">
                <a:solidFill>
                  <a:srgbClr val="000099"/>
                </a:solidFill>
                <a:latin typeface="Arial" pitchFamily="34" charset="0"/>
                <a:cs typeface="Arial" pitchFamily="34" charset="0"/>
              </a:rPr>
              <a:t>44,000</a:t>
            </a:r>
            <a:r>
              <a:rPr lang="en-US" sz="3600" dirty="0" smtClean="0">
                <a:latin typeface="Arial" pitchFamily="34" charset="0"/>
                <a:cs typeface="Arial" pitchFamily="34" charset="0"/>
              </a:rPr>
              <a:t> </a:t>
            </a:r>
            <a:r>
              <a:rPr lang="en-US" sz="3600" dirty="0" smtClean="0">
                <a:solidFill>
                  <a:srgbClr val="000099"/>
                </a:solidFill>
                <a:latin typeface="Arial" pitchFamily="34" charset="0"/>
                <a:cs typeface="Arial" pitchFamily="34" charset="0"/>
              </a:rPr>
              <a:t>- That’s the number of mobile health apps across multiple platforms.</a:t>
            </a:r>
            <a:r>
              <a:rPr lang="en-US" sz="3600" dirty="0" smtClean="0">
                <a:latin typeface="Arial" pitchFamily="34" charset="0"/>
                <a:cs typeface="Arial" pitchFamily="34" charset="0"/>
              </a:rPr>
              <a:t/>
            </a:r>
            <a:br>
              <a:rPr lang="en-US" sz="3600" dirty="0" smtClean="0">
                <a:latin typeface="Arial" pitchFamily="34" charset="0"/>
                <a:cs typeface="Arial" pitchFamily="34" charset="0"/>
              </a:rPr>
            </a:br>
            <a:r>
              <a:rPr lang="en-US" sz="3600" dirty="0" smtClean="0">
                <a:latin typeface="Arial" pitchFamily="34" charset="0"/>
                <a:cs typeface="Arial" pitchFamily="34" charset="0"/>
              </a:rPr>
              <a:t/>
            </a:r>
            <a:br>
              <a:rPr lang="en-US" sz="3600" dirty="0" smtClean="0">
                <a:latin typeface="Arial" pitchFamily="34" charset="0"/>
                <a:cs typeface="Arial" pitchFamily="34" charset="0"/>
              </a:rPr>
            </a:br>
            <a:r>
              <a:rPr lang="en-US" sz="3600" b="1" dirty="0" smtClean="0">
                <a:solidFill>
                  <a:srgbClr val="000099"/>
                </a:solidFill>
                <a:latin typeface="Arial" pitchFamily="34" charset="0"/>
                <a:cs typeface="Arial" pitchFamily="34" charset="0"/>
              </a:rPr>
              <a:t>Apple iTunes &gt;</a:t>
            </a:r>
            <a:r>
              <a:rPr lang="en-US" sz="5300" b="1" dirty="0" smtClean="0">
                <a:solidFill>
                  <a:srgbClr val="000099"/>
                </a:solidFill>
                <a:latin typeface="Arial" pitchFamily="34" charset="0"/>
                <a:cs typeface="Arial" pitchFamily="34" charset="0"/>
              </a:rPr>
              <a:t> 12,000 health apps</a:t>
            </a:r>
            <a:r>
              <a:rPr lang="en-US" sz="3600" b="1" dirty="0" smtClean="0">
                <a:solidFill>
                  <a:srgbClr val="0410FA"/>
                </a:solidFill>
                <a:latin typeface="Arial" pitchFamily="34" charset="0"/>
                <a:cs typeface="Arial" pitchFamily="34" charset="0"/>
              </a:rPr>
              <a:t/>
            </a:r>
            <a:br>
              <a:rPr lang="en-US" sz="3600" b="1" dirty="0" smtClean="0">
                <a:solidFill>
                  <a:srgbClr val="0410FA"/>
                </a:solidFill>
                <a:latin typeface="Arial" pitchFamily="34" charset="0"/>
                <a:cs typeface="Arial" pitchFamily="34" charset="0"/>
              </a:rPr>
            </a:br>
            <a:r>
              <a:rPr lang="en-US" sz="3600" dirty="0" smtClean="0">
                <a:latin typeface="Arial" pitchFamily="34" charset="0"/>
                <a:cs typeface="Arial" pitchFamily="34" charset="0"/>
              </a:rPr>
              <a:t/>
            </a:r>
            <a:br>
              <a:rPr lang="en-US" sz="3600" dirty="0" smtClean="0">
                <a:latin typeface="Arial" pitchFamily="34" charset="0"/>
                <a:cs typeface="Arial" pitchFamily="34" charset="0"/>
              </a:rPr>
            </a:br>
            <a:r>
              <a:rPr lang="en-US" sz="5300" b="1" dirty="0" smtClean="0">
                <a:solidFill>
                  <a:srgbClr val="000099"/>
                </a:solidFill>
                <a:latin typeface="Arial" pitchFamily="34" charset="0"/>
                <a:cs typeface="Arial" pitchFamily="34" charset="0"/>
              </a:rPr>
              <a:t>247 Million</a:t>
            </a:r>
            <a:r>
              <a:rPr lang="en-US" sz="3600" dirty="0" smtClean="0">
                <a:solidFill>
                  <a:srgbClr val="000099"/>
                </a:solidFill>
                <a:latin typeface="Arial" pitchFamily="34" charset="0"/>
                <a:cs typeface="Arial" pitchFamily="34" charset="0"/>
              </a:rPr>
              <a:t>-that’s the number of people who have downloaded a health app.</a:t>
            </a:r>
            <a:r>
              <a:rPr lang="en-US" dirty="0" smtClean="0"/>
              <a:t/>
            </a:r>
            <a:br>
              <a:rPr lang="en-US" dirty="0" smtClean="0"/>
            </a:br>
            <a:endParaRPr lang="en-US" dirty="0"/>
          </a:p>
        </p:txBody>
      </p:sp>
      <p:sp>
        <p:nvSpPr>
          <p:cNvPr id="3" name="Footer Placeholder 2"/>
          <p:cNvSpPr>
            <a:spLocks noGrp="1"/>
          </p:cNvSpPr>
          <p:nvPr>
            <p:ph type="ftr" sz="quarter" idx="11"/>
          </p:nvPr>
        </p:nvSpPr>
        <p:spPr>
          <a:xfrm>
            <a:off x="1371600" y="6356350"/>
            <a:ext cx="5943600" cy="365125"/>
          </a:xfrm>
        </p:spPr>
        <p:txBody>
          <a:bodyPr/>
          <a:lstStyle/>
          <a:p>
            <a:r>
              <a:rPr lang="pt-BR" smtClean="0"/>
              <a:t>Barbara Ficarra, RN, BSN, MPA | Barbara Ficarra Productions, LLC | Healthin30.com</a:t>
            </a:r>
            <a:endParaRPr lang="en-US" dirty="0"/>
          </a:p>
        </p:txBody>
      </p:sp>
      <p:pic>
        <p:nvPicPr>
          <p:cNvPr id="5" name="Picture 4" descr="C:\Users\Barbara\Pictures\HI30-logop-jpg High Resolution 3 25 09.jpg">
            <a:hlinkClick r:id="rId3"/>
          </p:cNvPr>
          <p:cNvPicPr>
            <a:picLocks noChangeAspect="1" noChangeArrowheads="1"/>
          </p:cNvPicPr>
          <p:nvPr/>
        </p:nvPicPr>
        <p:blipFill>
          <a:blip r:embed="rId4" cstate="print"/>
          <a:srcRect/>
          <a:stretch>
            <a:fillRect/>
          </a:stretch>
        </p:blipFill>
        <p:spPr bwMode="auto">
          <a:xfrm>
            <a:off x="8116824" y="6528816"/>
            <a:ext cx="1027176" cy="329184"/>
          </a:xfrm>
          <a:prstGeom prst="rect">
            <a:avLst/>
          </a:prstGeom>
          <a:noFill/>
        </p:spPr>
      </p:pic>
      <p:sp>
        <p:nvSpPr>
          <p:cNvPr id="6" name="Slide Number Placeholder 5"/>
          <p:cNvSpPr>
            <a:spLocks noGrp="1"/>
          </p:cNvSpPr>
          <p:nvPr>
            <p:ph type="sldNum" sz="quarter" idx="12"/>
          </p:nvPr>
        </p:nvSpPr>
        <p:spPr/>
        <p:txBody>
          <a:bodyPr/>
          <a:lstStyle/>
          <a:p>
            <a:fld id="{0D031E3E-DD44-4762-A6D5-BB6C290CCFFC}"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1295400" y="6356350"/>
            <a:ext cx="6553200" cy="365125"/>
          </a:xfrm>
        </p:spPr>
        <p:txBody>
          <a:bodyPr/>
          <a:lstStyle/>
          <a:p>
            <a:r>
              <a:rPr lang="en-US" smtClean="0"/>
              <a:t>Barbara Ficarra, RN, BSN, MPA | Barbara Ficarra Productions, LLC | Healthin30.com</a:t>
            </a:r>
            <a:endParaRPr lang="en-US"/>
          </a:p>
        </p:txBody>
      </p:sp>
      <p:pic>
        <p:nvPicPr>
          <p:cNvPr id="1027" name="Picture 3" descr="C:\Users\Barbara\AppData\Local\Temp\ID-10070773.jpg"/>
          <p:cNvPicPr>
            <a:picLocks noChangeAspect="1" noChangeArrowheads="1"/>
          </p:cNvPicPr>
          <p:nvPr/>
        </p:nvPicPr>
        <p:blipFill>
          <a:blip r:embed="rId3" cstate="print"/>
          <a:srcRect/>
          <a:stretch>
            <a:fillRect/>
          </a:stretch>
        </p:blipFill>
        <p:spPr bwMode="auto">
          <a:xfrm>
            <a:off x="0" y="0"/>
            <a:ext cx="4191000" cy="2895600"/>
          </a:xfrm>
          <a:prstGeom prst="rect">
            <a:avLst/>
          </a:prstGeom>
          <a:noFill/>
        </p:spPr>
      </p:pic>
      <p:pic>
        <p:nvPicPr>
          <p:cNvPr id="1028" name="Picture 4" descr="C:\Users\Barbara\Pictures\Mobile Phone 72721doqaina5c3.jpg"/>
          <p:cNvPicPr>
            <a:picLocks noChangeAspect="1" noChangeArrowheads="1"/>
          </p:cNvPicPr>
          <p:nvPr/>
        </p:nvPicPr>
        <p:blipFill>
          <a:blip r:embed="rId4" cstate="print"/>
          <a:srcRect/>
          <a:stretch>
            <a:fillRect/>
          </a:stretch>
        </p:blipFill>
        <p:spPr bwMode="auto">
          <a:xfrm>
            <a:off x="4191000" y="0"/>
            <a:ext cx="4648200" cy="2895600"/>
          </a:xfrm>
          <a:prstGeom prst="rect">
            <a:avLst/>
          </a:prstGeom>
          <a:noFill/>
        </p:spPr>
      </p:pic>
      <p:pic>
        <p:nvPicPr>
          <p:cNvPr id="1029" name="Picture 5" descr="C:\Users\Barbara\Pictures\doctor with smartphone.jpg"/>
          <p:cNvPicPr>
            <a:picLocks noChangeAspect="1" noChangeArrowheads="1"/>
          </p:cNvPicPr>
          <p:nvPr/>
        </p:nvPicPr>
        <p:blipFill>
          <a:blip r:embed="rId5" cstate="print"/>
          <a:srcRect/>
          <a:stretch>
            <a:fillRect/>
          </a:stretch>
        </p:blipFill>
        <p:spPr bwMode="auto">
          <a:xfrm>
            <a:off x="1447800" y="2895600"/>
            <a:ext cx="7010400" cy="3276601"/>
          </a:xfrm>
          <a:prstGeom prst="rect">
            <a:avLst/>
          </a:prstGeom>
          <a:noFill/>
        </p:spPr>
      </p:pic>
      <p:sp>
        <p:nvSpPr>
          <p:cNvPr id="7" name="TextBox 6"/>
          <p:cNvSpPr txBox="1"/>
          <p:nvPr/>
        </p:nvSpPr>
        <p:spPr>
          <a:xfrm>
            <a:off x="381000" y="5715000"/>
            <a:ext cx="8587607" cy="584775"/>
          </a:xfrm>
          <a:prstGeom prst="rect">
            <a:avLst/>
          </a:prstGeom>
          <a:noFill/>
        </p:spPr>
        <p:txBody>
          <a:bodyPr wrap="none" rtlCol="0">
            <a:spAutoFit/>
          </a:bodyPr>
          <a:lstStyle/>
          <a:p>
            <a:r>
              <a:rPr lang="en-US" sz="3200" dirty="0" smtClean="0">
                <a:solidFill>
                  <a:srgbClr val="000099"/>
                </a:solidFill>
                <a:latin typeface="Arial" pitchFamily="34" charset="0"/>
                <a:cs typeface="Arial" pitchFamily="34" charset="0"/>
              </a:rPr>
              <a:t>The Smartphone is becoming a medical tool…</a:t>
            </a:r>
            <a:endParaRPr lang="en-US" sz="3200" dirty="0">
              <a:solidFill>
                <a:srgbClr val="000099"/>
              </a:solidFill>
              <a:latin typeface="Arial" pitchFamily="34" charset="0"/>
              <a:cs typeface="Arial" pitchFamily="34" charset="0"/>
            </a:endParaRPr>
          </a:p>
        </p:txBody>
      </p:sp>
      <p:pic>
        <p:nvPicPr>
          <p:cNvPr id="8" name="Picture 7" descr="C:\Users\Barbara\Pictures\HI30-logop-jpg High Resolution 3 25 09.jpg">
            <a:hlinkClick r:id="rId6"/>
          </p:cNvPr>
          <p:cNvPicPr>
            <a:picLocks noChangeAspect="1" noChangeArrowheads="1"/>
          </p:cNvPicPr>
          <p:nvPr/>
        </p:nvPicPr>
        <p:blipFill>
          <a:blip r:embed="rId7" cstate="print"/>
          <a:srcRect/>
          <a:stretch>
            <a:fillRect/>
          </a:stretch>
        </p:blipFill>
        <p:spPr bwMode="auto">
          <a:xfrm>
            <a:off x="8116824" y="6528816"/>
            <a:ext cx="1027176" cy="329184"/>
          </a:xfrm>
          <a:prstGeom prst="rect">
            <a:avLst/>
          </a:prstGeom>
          <a:noFill/>
        </p:spPr>
      </p:pic>
      <p:sp>
        <p:nvSpPr>
          <p:cNvPr id="9" name="Slide Number Placeholder 8"/>
          <p:cNvSpPr>
            <a:spLocks noGrp="1"/>
          </p:cNvSpPr>
          <p:nvPr>
            <p:ph type="sldNum" sz="quarter" idx="12"/>
          </p:nvPr>
        </p:nvSpPr>
        <p:spPr/>
        <p:txBody>
          <a:bodyPr/>
          <a:lstStyle/>
          <a:p>
            <a:fld id="{0D031E3E-DD44-4762-A6D5-BB6C290CCFFC}"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1295400" y="6356350"/>
            <a:ext cx="5715000" cy="365125"/>
          </a:xfrm>
        </p:spPr>
        <p:txBody>
          <a:bodyPr/>
          <a:lstStyle/>
          <a:p>
            <a:r>
              <a:rPr lang="pt-BR" b="1" smtClean="0"/>
              <a:t>Barbara Ficarra, RN, BSN, MPA | Barbara Ficarra Productions, LLC | Healthin30.com</a:t>
            </a:r>
            <a:endParaRPr lang="en-US" dirty="0"/>
          </a:p>
        </p:txBody>
      </p:sp>
      <p:pic>
        <p:nvPicPr>
          <p:cNvPr id="1028" name="Picture 4" descr=" "/>
          <p:cNvPicPr>
            <a:picLocks noChangeAspect="1" noChangeArrowheads="1"/>
          </p:cNvPicPr>
          <p:nvPr/>
        </p:nvPicPr>
        <p:blipFill>
          <a:blip r:embed="rId3" cstate="print"/>
          <a:srcRect/>
          <a:stretch>
            <a:fillRect/>
          </a:stretch>
        </p:blipFill>
        <p:spPr bwMode="auto">
          <a:xfrm>
            <a:off x="152400" y="2895600"/>
            <a:ext cx="2381250" cy="3429001"/>
          </a:xfrm>
          <a:prstGeom prst="rect">
            <a:avLst/>
          </a:prstGeom>
          <a:noFill/>
        </p:spPr>
      </p:pic>
      <p:sp>
        <p:nvSpPr>
          <p:cNvPr id="8" name="TextBox 7"/>
          <p:cNvSpPr txBox="1"/>
          <p:nvPr/>
        </p:nvSpPr>
        <p:spPr>
          <a:xfrm>
            <a:off x="1524000" y="685800"/>
            <a:ext cx="184731" cy="369332"/>
          </a:xfrm>
          <a:prstGeom prst="rect">
            <a:avLst/>
          </a:prstGeom>
          <a:noFill/>
        </p:spPr>
        <p:txBody>
          <a:bodyPr wrap="none" rtlCol="0">
            <a:spAutoFit/>
          </a:bodyPr>
          <a:lstStyle/>
          <a:p>
            <a:endParaRPr lang="en-US" dirty="0"/>
          </a:p>
        </p:txBody>
      </p:sp>
      <p:sp>
        <p:nvSpPr>
          <p:cNvPr id="9" name="TextBox 8"/>
          <p:cNvSpPr txBox="1"/>
          <p:nvPr/>
        </p:nvSpPr>
        <p:spPr>
          <a:xfrm>
            <a:off x="152400" y="304800"/>
            <a:ext cx="6781800" cy="1754326"/>
          </a:xfrm>
          <a:prstGeom prst="rect">
            <a:avLst/>
          </a:prstGeom>
          <a:noFill/>
        </p:spPr>
        <p:txBody>
          <a:bodyPr wrap="square" rtlCol="0">
            <a:spAutoFit/>
          </a:bodyPr>
          <a:lstStyle/>
          <a:p>
            <a:endParaRPr lang="en-US" sz="3600" b="1" dirty="0" smtClean="0">
              <a:solidFill>
                <a:srgbClr val="0410FA"/>
              </a:solidFill>
              <a:latin typeface="Calibri (Headings)"/>
            </a:endParaRPr>
          </a:p>
          <a:p>
            <a:endParaRPr lang="en-US" sz="3600" b="1" dirty="0" smtClean="0">
              <a:solidFill>
                <a:srgbClr val="0410FA"/>
              </a:solidFill>
              <a:latin typeface="Calibri (Headings)"/>
            </a:endParaRPr>
          </a:p>
          <a:p>
            <a:endParaRPr lang="en-US" sz="3600" b="1" dirty="0">
              <a:solidFill>
                <a:srgbClr val="0410FA"/>
              </a:solidFill>
              <a:latin typeface="Calibri (Headings)"/>
            </a:endParaRPr>
          </a:p>
        </p:txBody>
      </p:sp>
      <p:pic>
        <p:nvPicPr>
          <p:cNvPr id="143362" name="Picture 2" descr="C:\Users\Barbara\Pictures\PP Nike Running App.jpg"/>
          <p:cNvPicPr>
            <a:picLocks noChangeAspect="1" noChangeArrowheads="1"/>
          </p:cNvPicPr>
          <p:nvPr/>
        </p:nvPicPr>
        <p:blipFill>
          <a:blip r:embed="rId4" cstate="print"/>
          <a:srcRect/>
          <a:stretch>
            <a:fillRect/>
          </a:stretch>
        </p:blipFill>
        <p:spPr bwMode="auto">
          <a:xfrm>
            <a:off x="6146800" y="0"/>
            <a:ext cx="2997200" cy="5334000"/>
          </a:xfrm>
          <a:prstGeom prst="rect">
            <a:avLst/>
          </a:prstGeom>
          <a:noFill/>
        </p:spPr>
      </p:pic>
      <p:pic>
        <p:nvPicPr>
          <p:cNvPr id="3074" name="Picture 2" descr="product image"/>
          <p:cNvPicPr>
            <a:picLocks noChangeAspect="1" noChangeArrowheads="1"/>
          </p:cNvPicPr>
          <p:nvPr/>
        </p:nvPicPr>
        <p:blipFill>
          <a:blip r:embed="rId5" cstate="print"/>
          <a:srcRect/>
          <a:stretch>
            <a:fillRect/>
          </a:stretch>
        </p:blipFill>
        <p:spPr bwMode="auto">
          <a:xfrm>
            <a:off x="2895600" y="2514600"/>
            <a:ext cx="3219450" cy="3829050"/>
          </a:xfrm>
          <a:prstGeom prst="rect">
            <a:avLst/>
          </a:prstGeom>
          <a:noFill/>
        </p:spPr>
      </p:pic>
      <p:sp>
        <p:nvSpPr>
          <p:cNvPr id="3076" name="AutoShape 4" descr="Walgree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8" name="AutoShape 6" descr="Walgree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80" name="AutoShape 8" descr="Walgree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81" name="Picture 9" descr="C:\Users\Barbara\Pictures\Walgreens Logo.jpg"/>
          <p:cNvPicPr>
            <a:picLocks noChangeAspect="1" noChangeArrowheads="1"/>
          </p:cNvPicPr>
          <p:nvPr/>
        </p:nvPicPr>
        <p:blipFill>
          <a:blip r:embed="rId6" cstate="print"/>
          <a:srcRect/>
          <a:stretch>
            <a:fillRect/>
          </a:stretch>
        </p:blipFill>
        <p:spPr bwMode="auto">
          <a:xfrm>
            <a:off x="3581400" y="6019800"/>
            <a:ext cx="2184400" cy="444500"/>
          </a:xfrm>
          <a:prstGeom prst="rect">
            <a:avLst/>
          </a:prstGeom>
          <a:noFill/>
        </p:spPr>
      </p:pic>
      <p:pic>
        <p:nvPicPr>
          <p:cNvPr id="16" name="Picture 8" descr="Nike"/>
          <p:cNvPicPr>
            <a:picLocks noChangeAspect="1" noChangeArrowheads="1"/>
          </p:cNvPicPr>
          <p:nvPr/>
        </p:nvPicPr>
        <p:blipFill>
          <a:blip r:embed="rId7" cstate="print"/>
          <a:srcRect/>
          <a:stretch>
            <a:fillRect/>
          </a:stretch>
        </p:blipFill>
        <p:spPr bwMode="auto">
          <a:xfrm>
            <a:off x="7620000" y="5410200"/>
            <a:ext cx="762000" cy="762000"/>
          </a:xfrm>
          <a:prstGeom prst="rect">
            <a:avLst/>
          </a:prstGeom>
          <a:noFill/>
        </p:spPr>
      </p:pic>
      <p:pic>
        <p:nvPicPr>
          <p:cNvPr id="17" name="Picture 10" descr="http://my.clevelandclinic.org/PublishingImages/Phase2/content/outcomes.jpg"/>
          <p:cNvPicPr>
            <a:picLocks noChangeAspect="1" noChangeArrowheads="1"/>
          </p:cNvPicPr>
          <p:nvPr/>
        </p:nvPicPr>
        <p:blipFill>
          <a:blip r:embed="rId8" cstate="print"/>
          <a:srcRect/>
          <a:stretch>
            <a:fillRect/>
          </a:stretch>
        </p:blipFill>
        <p:spPr bwMode="auto">
          <a:xfrm>
            <a:off x="228600" y="1905000"/>
            <a:ext cx="914400" cy="990601"/>
          </a:xfrm>
          <a:prstGeom prst="rect">
            <a:avLst/>
          </a:prstGeom>
          <a:noFill/>
        </p:spPr>
      </p:pic>
      <p:pic>
        <p:nvPicPr>
          <p:cNvPr id="3085" name="Picture 13" descr="http://www.startwalkingnow.org/images/mobile/pic_01.jpg"/>
          <p:cNvPicPr>
            <a:picLocks noChangeAspect="1" noChangeArrowheads="1"/>
          </p:cNvPicPr>
          <p:nvPr/>
        </p:nvPicPr>
        <p:blipFill>
          <a:blip r:embed="rId9" cstate="print"/>
          <a:srcRect/>
          <a:stretch>
            <a:fillRect/>
          </a:stretch>
        </p:blipFill>
        <p:spPr bwMode="auto">
          <a:xfrm>
            <a:off x="1447800" y="0"/>
            <a:ext cx="3076575" cy="2914650"/>
          </a:xfrm>
          <a:prstGeom prst="rect">
            <a:avLst/>
          </a:prstGeom>
          <a:noFill/>
        </p:spPr>
      </p:pic>
      <p:pic>
        <p:nvPicPr>
          <p:cNvPr id="3088" name="Picture 16" descr="C:\Users\Barbara\Pictures\American Heart Logo.jpg"/>
          <p:cNvPicPr>
            <a:picLocks noChangeAspect="1" noChangeArrowheads="1"/>
          </p:cNvPicPr>
          <p:nvPr/>
        </p:nvPicPr>
        <p:blipFill>
          <a:blip r:embed="rId10" cstate="print"/>
          <a:srcRect/>
          <a:stretch>
            <a:fillRect/>
          </a:stretch>
        </p:blipFill>
        <p:spPr bwMode="auto">
          <a:xfrm>
            <a:off x="4495800" y="381000"/>
            <a:ext cx="1574800" cy="1422400"/>
          </a:xfrm>
          <a:prstGeom prst="rect">
            <a:avLst/>
          </a:prstGeom>
          <a:noFill/>
        </p:spPr>
      </p:pic>
      <p:pic>
        <p:nvPicPr>
          <p:cNvPr id="21" name="Picture 20" descr="C:\Users\Barbara\Pictures\HI30-logop-jpg High Resolution 3 25 09.jpg">
            <a:hlinkClick r:id="rId11"/>
          </p:cNvPr>
          <p:cNvPicPr>
            <a:picLocks noChangeAspect="1" noChangeArrowheads="1"/>
          </p:cNvPicPr>
          <p:nvPr/>
        </p:nvPicPr>
        <p:blipFill>
          <a:blip r:embed="rId12" cstate="print"/>
          <a:srcRect/>
          <a:stretch>
            <a:fillRect/>
          </a:stretch>
        </p:blipFill>
        <p:spPr bwMode="auto">
          <a:xfrm>
            <a:off x="8116824" y="6528816"/>
            <a:ext cx="1027176" cy="329184"/>
          </a:xfrm>
          <a:prstGeom prst="rect">
            <a:avLst/>
          </a:prstGeom>
          <a:noFill/>
        </p:spPr>
      </p:pic>
      <p:sp>
        <p:nvSpPr>
          <p:cNvPr id="22" name="Slide Number Placeholder 21"/>
          <p:cNvSpPr>
            <a:spLocks noGrp="1"/>
          </p:cNvSpPr>
          <p:nvPr>
            <p:ph type="sldNum" sz="quarter" idx="12"/>
          </p:nvPr>
        </p:nvSpPr>
        <p:spPr/>
        <p:txBody>
          <a:bodyPr/>
          <a:lstStyle/>
          <a:p>
            <a:fld id="{0D031E3E-DD44-4762-A6D5-BB6C290CCFFC}"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1676400" y="6356350"/>
            <a:ext cx="5638800" cy="365125"/>
          </a:xfrm>
        </p:spPr>
        <p:txBody>
          <a:bodyPr/>
          <a:lstStyle/>
          <a:p>
            <a:r>
              <a:rPr lang="en-US" smtClean="0"/>
              <a:t>Barbara Ficarra, RN, BSN, MPA | Barbara Ficarra Productions, LLC | Healthin30.com</a:t>
            </a:r>
            <a:endParaRPr lang="en-US" dirty="0"/>
          </a:p>
        </p:txBody>
      </p:sp>
      <p:pic>
        <p:nvPicPr>
          <p:cNvPr id="1026" name="Picture 2" descr="C:\Users\Barbara\Pictures\pic large photo people holding white board iStock_000016885360Small.jpg"/>
          <p:cNvPicPr>
            <a:picLocks noChangeAspect="1" noChangeArrowheads="1"/>
          </p:cNvPicPr>
          <p:nvPr/>
        </p:nvPicPr>
        <p:blipFill>
          <a:blip r:embed="rId3" cstate="print"/>
          <a:srcRect/>
          <a:stretch>
            <a:fillRect/>
          </a:stretch>
        </p:blipFill>
        <p:spPr bwMode="auto">
          <a:xfrm>
            <a:off x="0" y="0"/>
            <a:ext cx="9144000" cy="6172199"/>
          </a:xfrm>
          <a:prstGeom prst="rect">
            <a:avLst/>
          </a:prstGeom>
          <a:noFill/>
        </p:spPr>
      </p:pic>
      <p:sp>
        <p:nvSpPr>
          <p:cNvPr id="4" name="Rectangle 3"/>
          <p:cNvSpPr/>
          <p:nvPr/>
        </p:nvSpPr>
        <p:spPr>
          <a:xfrm>
            <a:off x="2209800" y="1905000"/>
            <a:ext cx="5410200" cy="2739211"/>
          </a:xfrm>
          <a:prstGeom prst="rect">
            <a:avLst/>
          </a:prstGeom>
        </p:spPr>
        <p:txBody>
          <a:bodyPr wrap="square">
            <a:spAutoFit/>
          </a:bodyPr>
          <a:lstStyle/>
          <a:p>
            <a:r>
              <a:rPr lang="en-US" sz="3200" b="1" dirty="0" smtClean="0">
                <a:solidFill>
                  <a:srgbClr val="12037F"/>
                </a:solidFill>
                <a:latin typeface="Arial" pitchFamily="34" charset="0"/>
                <a:cs typeface="Arial" pitchFamily="34" charset="0"/>
              </a:rPr>
              <a:t>  </a:t>
            </a:r>
          </a:p>
          <a:p>
            <a:r>
              <a:rPr lang="en-US" sz="3200" b="1" dirty="0" err="1" smtClean="0">
                <a:solidFill>
                  <a:srgbClr val="12037F"/>
                </a:solidFill>
                <a:latin typeface="Arial" pitchFamily="34" charset="0"/>
                <a:cs typeface="Arial" pitchFamily="34" charset="0"/>
              </a:rPr>
              <a:t>Gamification</a:t>
            </a:r>
            <a:r>
              <a:rPr lang="en-US" sz="3200" b="1" dirty="0" smtClean="0">
                <a:solidFill>
                  <a:srgbClr val="12037F"/>
                </a:solidFill>
                <a:latin typeface="Arial" pitchFamily="34" charset="0"/>
                <a:cs typeface="Arial" pitchFamily="34" charset="0"/>
              </a:rPr>
              <a:t> </a:t>
            </a:r>
            <a:r>
              <a:rPr lang="en-US" sz="3200" dirty="0" smtClean="0">
                <a:solidFill>
                  <a:srgbClr val="12037F"/>
                </a:solidFill>
                <a:latin typeface="Arial" pitchFamily="34" charset="0"/>
                <a:cs typeface="Arial" pitchFamily="34" charset="0"/>
              </a:rPr>
              <a:t>is about…</a:t>
            </a:r>
          </a:p>
          <a:p>
            <a:r>
              <a:rPr lang="en-US" sz="3200" dirty="0" smtClean="0">
                <a:solidFill>
                  <a:srgbClr val="12037F"/>
                </a:solidFill>
                <a:latin typeface="Arial" pitchFamily="34" charset="0"/>
                <a:cs typeface="Arial" pitchFamily="34" charset="0"/>
              </a:rPr>
              <a:t>         </a:t>
            </a:r>
            <a:r>
              <a:rPr lang="en-US" sz="3600" dirty="0" smtClean="0">
                <a:solidFill>
                  <a:srgbClr val="12037F"/>
                </a:solidFill>
                <a:latin typeface="Arial" pitchFamily="34" charset="0"/>
                <a:cs typeface="Arial" pitchFamily="34" charset="0"/>
              </a:rPr>
              <a:t>Participation </a:t>
            </a:r>
          </a:p>
          <a:p>
            <a:r>
              <a:rPr lang="en-US" sz="3600" dirty="0" smtClean="0">
                <a:solidFill>
                  <a:srgbClr val="12037F"/>
                </a:solidFill>
                <a:latin typeface="Arial" pitchFamily="34" charset="0"/>
                <a:cs typeface="Arial" pitchFamily="34" charset="0"/>
              </a:rPr>
              <a:t>		  &amp; </a:t>
            </a:r>
          </a:p>
          <a:p>
            <a:r>
              <a:rPr lang="en-US" sz="3600" dirty="0" smtClean="0">
                <a:solidFill>
                  <a:srgbClr val="12037F"/>
                </a:solidFill>
                <a:latin typeface="Arial" pitchFamily="34" charset="0"/>
                <a:cs typeface="Arial" pitchFamily="34" charset="0"/>
              </a:rPr>
              <a:t>         Engagement</a:t>
            </a:r>
            <a:endParaRPr lang="en-US" sz="3600" dirty="0">
              <a:solidFill>
                <a:srgbClr val="12037F"/>
              </a:solidFill>
              <a:latin typeface="Arial" pitchFamily="34" charset="0"/>
              <a:cs typeface="Arial" pitchFamily="34" charset="0"/>
            </a:endParaRPr>
          </a:p>
        </p:txBody>
      </p:sp>
      <p:pic>
        <p:nvPicPr>
          <p:cNvPr id="5" name="Picture 4" descr="C:\Users\Barbara\Pictures\HI30-logop-jpg High Resolution 3 25 09.jpg">
            <a:hlinkClick r:id="rId4"/>
          </p:cNvPr>
          <p:cNvPicPr>
            <a:picLocks noChangeAspect="1" noChangeArrowheads="1"/>
          </p:cNvPicPr>
          <p:nvPr/>
        </p:nvPicPr>
        <p:blipFill>
          <a:blip r:embed="rId5" cstate="print"/>
          <a:srcRect/>
          <a:stretch>
            <a:fillRect/>
          </a:stretch>
        </p:blipFill>
        <p:spPr bwMode="auto">
          <a:xfrm>
            <a:off x="8116824" y="6528816"/>
            <a:ext cx="1027176" cy="329184"/>
          </a:xfrm>
          <a:prstGeom prst="rect">
            <a:avLst/>
          </a:prstGeom>
          <a:noFill/>
        </p:spPr>
      </p:pic>
      <p:sp>
        <p:nvSpPr>
          <p:cNvPr id="8" name="Slide Number Placeholder 7"/>
          <p:cNvSpPr>
            <a:spLocks noGrp="1"/>
          </p:cNvSpPr>
          <p:nvPr>
            <p:ph type="sldNum" sz="quarter" idx="12"/>
          </p:nvPr>
        </p:nvSpPr>
        <p:spPr/>
        <p:txBody>
          <a:bodyPr/>
          <a:lstStyle/>
          <a:p>
            <a:fld id="{F7EBF033-2DED-455B-9EB4-6F5F2BBD52DA}"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57200" y="6356350"/>
            <a:ext cx="7010400" cy="365125"/>
          </a:xfrm>
        </p:spPr>
        <p:txBody>
          <a:bodyPr/>
          <a:lstStyle/>
          <a:p>
            <a:r>
              <a:rPr lang="pt-BR" smtClean="0"/>
              <a:t>Barbara Ficarra, RN, BSN, MPA | Barbara Ficarra Productions, LLC | Healthin30.com</a:t>
            </a:r>
            <a:endParaRPr lang="en-US" dirty="0"/>
          </a:p>
        </p:txBody>
      </p:sp>
      <p:sp>
        <p:nvSpPr>
          <p:cNvPr id="4" name="TextBox 3"/>
          <p:cNvSpPr txBox="1"/>
          <p:nvPr/>
        </p:nvSpPr>
        <p:spPr>
          <a:xfrm>
            <a:off x="2133600" y="1752600"/>
            <a:ext cx="184731" cy="369332"/>
          </a:xfrm>
          <a:prstGeom prst="rect">
            <a:avLst/>
          </a:prstGeom>
          <a:noFill/>
        </p:spPr>
        <p:txBody>
          <a:bodyPr wrap="none" rtlCol="0">
            <a:spAutoFit/>
          </a:bodyPr>
          <a:lstStyle/>
          <a:p>
            <a:endParaRPr lang="en-US" dirty="0"/>
          </a:p>
        </p:txBody>
      </p:sp>
      <p:sp>
        <p:nvSpPr>
          <p:cNvPr id="5122" name="Rectangle 2"/>
          <p:cNvSpPr>
            <a:spLocks noChangeArrowheads="1"/>
          </p:cNvSpPr>
          <p:nvPr/>
        </p:nvSpPr>
        <p:spPr bwMode="auto">
          <a:xfrm>
            <a:off x="381000" y="308716"/>
            <a:ext cx="8153400" cy="55707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i="0" u="none" strike="noStrike" cap="none" normalizeH="0" baseline="0" dirty="0" smtClean="0">
                <a:ln>
                  <a:noFill/>
                </a:ln>
                <a:solidFill>
                  <a:srgbClr val="12037F"/>
                </a:solidFill>
                <a:effectLst/>
                <a:latin typeface="Arial" pitchFamily="34" charset="0"/>
                <a:ea typeface="Times New Roman" pitchFamily="18" charset="0"/>
                <a:cs typeface="Arial" pitchFamily="34" charset="0"/>
              </a:rPr>
              <a:t>But first…A</a:t>
            </a:r>
            <a:r>
              <a:rPr kumimoji="0" lang="en-US" sz="4000" i="0" u="none" strike="noStrike" cap="none" normalizeH="0" dirty="0" smtClean="0">
                <a:ln>
                  <a:noFill/>
                </a:ln>
                <a:solidFill>
                  <a:srgbClr val="12037F"/>
                </a:solidFill>
                <a:effectLst/>
                <a:latin typeface="Arial" pitchFamily="34" charset="0"/>
                <a:ea typeface="Times New Roman" pitchFamily="18" charset="0"/>
                <a:cs typeface="Arial" pitchFamily="34" charset="0"/>
              </a:rPr>
              <a:t> </a:t>
            </a:r>
            <a:r>
              <a:rPr lang="en-US" sz="4000" dirty="0" smtClean="0">
                <a:solidFill>
                  <a:srgbClr val="12037F"/>
                </a:solidFill>
                <a:latin typeface="Arial" pitchFamily="34" charset="0"/>
                <a:ea typeface="Times New Roman" pitchFamily="18" charset="0"/>
                <a:cs typeface="Arial" pitchFamily="34" charset="0"/>
              </a:rPr>
              <a:t>f</a:t>
            </a:r>
            <a:r>
              <a:rPr kumimoji="0" lang="en-US" sz="4000" i="0" u="none" strike="noStrike" cap="none" normalizeH="0" dirty="0" smtClean="0">
                <a:ln>
                  <a:noFill/>
                </a:ln>
                <a:solidFill>
                  <a:srgbClr val="12037F"/>
                </a:solidFill>
                <a:effectLst/>
                <a:latin typeface="Arial" pitchFamily="34" charset="0"/>
                <a:ea typeface="Times New Roman" pitchFamily="18" charset="0"/>
                <a:cs typeface="Arial" pitchFamily="34" charset="0"/>
              </a:rPr>
              <a:t>ew </a:t>
            </a:r>
            <a:r>
              <a:rPr lang="en-US" sz="4000" dirty="0" smtClean="0">
                <a:solidFill>
                  <a:srgbClr val="12037F"/>
                </a:solidFill>
                <a:latin typeface="Arial" pitchFamily="34" charset="0"/>
                <a:ea typeface="Times New Roman" pitchFamily="18" charset="0"/>
                <a:cs typeface="Arial" pitchFamily="34" charset="0"/>
              </a:rPr>
              <a:t>f</a:t>
            </a:r>
            <a:r>
              <a:rPr kumimoji="0" lang="en-US" sz="4000" i="0" u="none" strike="noStrike" cap="none" normalizeH="0" dirty="0" smtClean="0">
                <a:ln>
                  <a:noFill/>
                </a:ln>
                <a:solidFill>
                  <a:srgbClr val="12037F"/>
                </a:solidFill>
                <a:effectLst/>
                <a:latin typeface="Arial" pitchFamily="34" charset="0"/>
                <a:ea typeface="Times New Roman" pitchFamily="18" charset="0"/>
                <a:cs typeface="Arial" pitchFamily="34" charset="0"/>
              </a:rPr>
              <a:t>acts </a:t>
            </a:r>
            <a:r>
              <a:rPr lang="en-US" sz="4000" dirty="0" smtClean="0">
                <a:solidFill>
                  <a:srgbClr val="12037F"/>
                </a:solidFill>
                <a:latin typeface="Arial" pitchFamily="34" charset="0"/>
                <a:ea typeface="Times New Roman" pitchFamily="18" charset="0"/>
                <a:cs typeface="Arial" pitchFamily="34" charset="0"/>
              </a:rPr>
              <a:t>a</a:t>
            </a:r>
            <a:r>
              <a:rPr kumimoji="0" lang="en-US" sz="4000" i="0" u="none" strike="noStrike" cap="none" normalizeH="0" dirty="0" smtClean="0">
                <a:ln>
                  <a:noFill/>
                </a:ln>
                <a:solidFill>
                  <a:srgbClr val="12037F"/>
                </a:solidFill>
                <a:effectLst/>
                <a:latin typeface="Arial" pitchFamily="34" charset="0"/>
                <a:ea typeface="Times New Roman" pitchFamily="18" charset="0"/>
                <a:cs typeface="Arial" pitchFamily="34" charset="0"/>
              </a:rPr>
              <a:t>bout </a:t>
            </a:r>
            <a:r>
              <a:rPr lang="en-US" sz="4000" dirty="0" smtClean="0">
                <a:solidFill>
                  <a:srgbClr val="12037F"/>
                </a:solidFill>
                <a:latin typeface="Arial" pitchFamily="34" charset="0"/>
                <a:ea typeface="Times New Roman" pitchFamily="18" charset="0"/>
                <a:cs typeface="Arial" pitchFamily="34" charset="0"/>
              </a:rPr>
              <a:t>g</a:t>
            </a:r>
            <a:r>
              <a:rPr kumimoji="0" lang="en-US" sz="4000" i="0" u="none" strike="noStrike" cap="none" normalizeH="0" dirty="0" smtClean="0">
                <a:ln>
                  <a:noFill/>
                </a:ln>
                <a:solidFill>
                  <a:srgbClr val="12037F"/>
                </a:solidFill>
                <a:effectLst/>
                <a:latin typeface="Arial" pitchFamily="34" charset="0"/>
                <a:ea typeface="Times New Roman" pitchFamily="18" charset="0"/>
                <a:cs typeface="Arial" pitchFamily="34" charset="0"/>
              </a:rPr>
              <a:t>aming:</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800" b="1" i="0" u="none" strike="noStrike" cap="none" normalizeH="0" baseline="0" dirty="0" smtClean="0">
              <a:ln>
                <a:noFill/>
              </a:ln>
              <a:solidFill>
                <a:srgbClr val="12037F"/>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
                <a:srgbClr val="2F5ED2"/>
              </a:buClr>
              <a:buSzTx/>
              <a:buFont typeface="Wingdings" pitchFamily="2" charset="2"/>
              <a:buChar char="§"/>
              <a:tabLst/>
            </a:pPr>
            <a:r>
              <a:rPr kumimoji="0" lang="en-US" sz="2400" b="0" i="0" u="none" strike="noStrike" cap="none" normalizeH="0" baseline="0" dirty="0" smtClean="0">
                <a:ln>
                  <a:noFill/>
                </a:ln>
                <a:solidFill>
                  <a:srgbClr val="12037F"/>
                </a:solidFill>
                <a:effectLst/>
                <a:latin typeface="Arial" pitchFamily="34" charset="0"/>
                <a:ea typeface="Times New Roman" pitchFamily="18" charset="0"/>
                <a:cs typeface="Arial" pitchFamily="34" charset="0"/>
              </a:rPr>
              <a:t> </a:t>
            </a:r>
            <a:r>
              <a:rPr kumimoji="0" lang="en-US" sz="3600" b="1" i="0" u="none" strike="noStrike" cap="none" normalizeH="0" baseline="0" dirty="0" smtClean="0">
                <a:ln>
                  <a:noFill/>
                </a:ln>
                <a:solidFill>
                  <a:srgbClr val="12037F"/>
                </a:solidFill>
                <a:effectLst/>
                <a:latin typeface="Arial" pitchFamily="34" charset="0"/>
                <a:ea typeface="Times New Roman" pitchFamily="18" charset="0"/>
                <a:cs typeface="Arial" pitchFamily="34" charset="0"/>
              </a:rPr>
              <a:t>72 %</a:t>
            </a:r>
            <a:r>
              <a:rPr kumimoji="0" lang="en-US" sz="3600" b="1" i="0" u="none" strike="noStrike" cap="none" normalizeH="0" dirty="0" smtClean="0">
                <a:ln>
                  <a:noFill/>
                </a:ln>
                <a:solidFill>
                  <a:srgbClr val="12037F"/>
                </a:solidFill>
                <a:effectLst/>
                <a:latin typeface="Arial" pitchFamily="34" charset="0"/>
                <a:ea typeface="Times New Roman" pitchFamily="18" charset="0"/>
                <a:cs typeface="Arial" pitchFamily="34" charset="0"/>
              </a:rPr>
              <a:t> </a:t>
            </a:r>
            <a:r>
              <a:rPr kumimoji="0" lang="en-US" sz="2400" b="0" i="0" u="none" strike="noStrike" cap="none" normalizeH="0" baseline="0" dirty="0" smtClean="0">
                <a:ln>
                  <a:noFill/>
                </a:ln>
                <a:solidFill>
                  <a:srgbClr val="12037F"/>
                </a:solidFill>
                <a:effectLst/>
                <a:latin typeface="Arial" pitchFamily="34" charset="0"/>
                <a:ea typeface="Times New Roman" pitchFamily="18" charset="0"/>
                <a:cs typeface="Arial" pitchFamily="34" charset="0"/>
              </a:rPr>
              <a:t>of American households play computer or video   games.</a:t>
            </a:r>
            <a:endParaRPr kumimoji="0" lang="en-US" sz="2400" b="0" i="0" u="none" strike="noStrike" cap="none" normalizeH="0" baseline="0" dirty="0" smtClean="0">
              <a:ln>
                <a:noFill/>
              </a:ln>
              <a:solidFill>
                <a:srgbClr val="12037F"/>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
                <a:srgbClr val="2F5ED2"/>
              </a:buClr>
              <a:buSzTx/>
              <a:buFont typeface="Wingdings" pitchFamily="2" charset="2"/>
              <a:buChar char="§"/>
              <a:tabLst/>
            </a:pPr>
            <a:r>
              <a:rPr kumimoji="0" lang="en-US" sz="2400" b="0" i="0" u="none" strike="noStrike" cap="none" normalizeH="0" baseline="0" dirty="0" smtClean="0">
                <a:ln>
                  <a:noFill/>
                </a:ln>
                <a:solidFill>
                  <a:srgbClr val="12037F"/>
                </a:solidFill>
                <a:effectLst/>
                <a:latin typeface="Arial" pitchFamily="34" charset="0"/>
                <a:ea typeface="Times New Roman" pitchFamily="18" charset="0"/>
                <a:cs typeface="Arial" pitchFamily="34" charset="0"/>
              </a:rPr>
              <a:t> </a:t>
            </a:r>
            <a:r>
              <a:rPr kumimoji="0" lang="en-US" sz="3600" b="1" i="0" u="none" strike="noStrike" cap="none" normalizeH="0" baseline="0" dirty="0" smtClean="0">
                <a:ln>
                  <a:noFill/>
                </a:ln>
                <a:solidFill>
                  <a:srgbClr val="12037F"/>
                </a:solidFill>
                <a:effectLst/>
                <a:latin typeface="Arial" pitchFamily="34" charset="0"/>
                <a:ea typeface="Times New Roman" pitchFamily="18" charset="0"/>
                <a:cs typeface="Arial" pitchFamily="34" charset="0"/>
              </a:rPr>
              <a:t>82 % </a:t>
            </a:r>
            <a:r>
              <a:rPr kumimoji="0" lang="en-US" sz="2400" b="0" i="0" u="none" strike="noStrike" cap="none" normalizeH="0" baseline="0" dirty="0" smtClean="0">
                <a:ln>
                  <a:noFill/>
                </a:ln>
                <a:solidFill>
                  <a:srgbClr val="12037F"/>
                </a:solidFill>
                <a:effectLst/>
                <a:latin typeface="Arial" pitchFamily="34" charset="0"/>
                <a:ea typeface="Times New Roman" pitchFamily="18" charset="0"/>
                <a:cs typeface="Arial" pitchFamily="34" charset="0"/>
              </a:rPr>
              <a:t>of gamers are 18 years of age or older.</a:t>
            </a:r>
            <a:endParaRPr kumimoji="0" lang="en-US" sz="2400" b="0" i="0" u="none" strike="noStrike" cap="none" normalizeH="0" baseline="0" dirty="0" smtClean="0">
              <a:ln>
                <a:noFill/>
              </a:ln>
              <a:solidFill>
                <a:srgbClr val="12037F"/>
              </a:solidFill>
              <a:effectLst/>
              <a:latin typeface="Arial" pitchFamily="34" charset="0"/>
              <a:ea typeface="Calibri" pitchFamily="34" charset="0"/>
              <a:cs typeface="Arial" pitchFamily="34" charset="0"/>
            </a:endParaRPr>
          </a:p>
          <a:p>
            <a:pPr lvl="0" eaLnBrk="0" fontAlgn="base" hangingPunct="0">
              <a:spcBef>
                <a:spcPct val="0"/>
              </a:spcBef>
              <a:spcAft>
                <a:spcPct val="0"/>
              </a:spcAft>
              <a:buClr>
                <a:srgbClr val="2F5ED2"/>
              </a:buClr>
              <a:buFont typeface="Wingdings" pitchFamily="2" charset="2"/>
              <a:buChar char="§"/>
            </a:pPr>
            <a:r>
              <a:rPr kumimoji="0" lang="en-US" sz="2400" b="0" i="0" u="none" strike="noStrike" cap="none" normalizeH="0" baseline="0" dirty="0" smtClean="0">
                <a:ln>
                  <a:noFill/>
                </a:ln>
                <a:solidFill>
                  <a:srgbClr val="12037F"/>
                </a:solidFill>
                <a:effectLst/>
                <a:latin typeface="Arial" pitchFamily="34" charset="0"/>
                <a:ea typeface="Times New Roman" pitchFamily="18" charset="0"/>
                <a:cs typeface="Arial" pitchFamily="34" charset="0"/>
              </a:rPr>
              <a:t> </a:t>
            </a:r>
            <a:r>
              <a:rPr kumimoji="0" lang="en-US" sz="3600" b="1" i="0" u="none" strike="noStrike" cap="none" normalizeH="0" baseline="0" dirty="0" smtClean="0">
                <a:ln>
                  <a:noFill/>
                </a:ln>
                <a:solidFill>
                  <a:srgbClr val="12037F"/>
                </a:solidFill>
                <a:effectLst/>
                <a:latin typeface="Arial" pitchFamily="34" charset="0"/>
                <a:ea typeface="Times New Roman" pitchFamily="18" charset="0"/>
                <a:cs typeface="Arial" pitchFamily="34" charset="0"/>
              </a:rPr>
              <a:t>37 years </a:t>
            </a:r>
            <a:r>
              <a:rPr lang="en-US" sz="2400" dirty="0" smtClean="0">
                <a:solidFill>
                  <a:srgbClr val="12037F"/>
                </a:solidFill>
                <a:latin typeface="Arial" pitchFamily="34" charset="0"/>
                <a:ea typeface="Times New Roman" pitchFamily="18" charset="0"/>
                <a:cs typeface="Arial" pitchFamily="34" charset="0"/>
              </a:rPr>
              <a:t>old is the average age of a game player.</a:t>
            </a:r>
            <a:endParaRPr kumimoji="0" lang="en-US" sz="2400" b="0" i="0" u="none" strike="noStrike" cap="none" normalizeH="0" baseline="0" dirty="0" smtClean="0">
              <a:ln>
                <a:noFill/>
              </a:ln>
              <a:solidFill>
                <a:srgbClr val="12037F"/>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
                <a:srgbClr val="2F5ED2"/>
              </a:buClr>
              <a:buSzTx/>
              <a:buFont typeface="Wingdings" pitchFamily="2" charset="2"/>
              <a:buChar char="§"/>
              <a:tabLst/>
            </a:pPr>
            <a:r>
              <a:rPr kumimoji="0" lang="en-US" sz="2400" b="0" i="0" u="none" strike="noStrike" cap="none" normalizeH="0" baseline="0" dirty="0" smtClean="0">
                <a:ln>
                  <a:noFill/>
                </a:ln>
                <a:solidFill>
                  <a:srgbClr val="12037F"/>
                </a:solidFill>
                <a:effectLst/>
                <a:latin typeface="Arial" pitchFamily="34" charset="0"/>
                <a:ea typeface="Times New Roman" pitchFamily="18" charset="0"/>
                <a:cs typeface="Arial" pitchFamily="34" charset="0"/>
              </a:rPr>
              <a:t> </a:t>
            </a:r>
            <a:r>
              <a:rPr kumimoji="0" lang="en-US" sz="3600" b="1" i="0" u="none" strike="noStrike" cap="none" normalizeH="0" baseline="0" dirty="0" smtClean="0">
                <a:ln>
                  <a:noFill/>
                </a:ln>
                <a:solidFill>
                  <a:srgbClr val="12037F"/>
                </a:solidFill>
                <a:effectLst/>
                <a:latin typeface="Arial" pitchFamily="34" charset="0"/>
                <a:ea typeface="Times New Roman" pitchFamily="18" charset="0"/>
                <a:cs typeface="Arial" pitchFamily="34" charset="0"/>
              </a:rPr>
              <a:t>29 </a:t>
            </a:r>
            <a:r>
              <a:rPr lang="en-US" sz="3600" b="1" dirty="0" smtClean="0">
                <a:solidFill>
                  <a:srgbClr val="12037F"/>
                </a:solidFill>
                <a:latin typeface="Arial" pitchFamily="34" charset="0"/>
                <a:ea typeface="Times New Roman" pitchFamily="18" charset="0"/>
                <a:cs typeface="Arial" pitchFamily="34" charset="0"/>
              </a:rPr>
              <a:t>% </a:t>
            </a:r>
            <a:r>
              <a:rPr kumimoji="0" lang="en-US" sz="2400" b="0" i="0" u="none" strike="noStrike" cap="none" normalizeH="0" baseline="0" dirty="0" smtClean="0">
                <a:ln>
                  <a:noFill/>
                </a:ln>
                <a:solidFill>
                  <a:srgbClr val="12037F"/>
                </a:solidFill>
                <a:effectLst/>
                <a:latin typeface="Arial" pitchFamily="34" charset="0"/>
                <a:ea typeface="Times New Roman" pitchFamily="18" charset="0"/>
                <a:cs typeface="Arial" pitchFamily="34" charset="0"/>
              </a:rPr>
              <a:t>of Americans over the age of 50 play video games.</a:t>
            </a:r>
            <a:endParaRPr kumimoji="0" lang="en-US" sz="2400" b="0" i="0" u="none" strike="noStrike" cap="none" normalizeH="0" baseline="0" dirty="0" smtClean="0">
              <a:ln>
                <a:noFill/>
              </a:ln>
              <a:solidFill>
                <a:srgbClr val="12037F"/>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pic>
        <p:nvPicPr>
          <p:cNvPr id="9" name="Picture 8" descr="C:\Users\Barbara\Pictures\HI30-logop-jpg High Resolution 3 25 09.jpg">
            <a:hlinkClick r:id="rId3"/>
          </p:cNvPr>
          <p:cNvPicPr>
            <a:picLocks noChangeAspect="1" noChangeArrowheads="1"/>
          </p:cNvPicPr>
          <p:nvPr/>
        </p:nvPicPr>
        <p:blipFill>
          <a:blip r:embed="rId4" cstate="print"/>
          <a:srcRect/>
          <a:stretch>
            <a:fillRect/>
          </a:stretch>
        </p:blipFill>
        <p:spPr bwMode="auto">
          <a:xfrm>
            <a:off x="8116824" y="6528816"/>
            <a:ext cx="1027176" cy="329184"/>
          </a:xfrm>
          <a:prstGeom prst="rect">
            <a:avLst/>
          </a:prstGeom>
          <a:noFill/>
        </p:spPr>
      </p:pic>
      <p:sp>
        <p:nvSpPr>
          <p:cNvPr id="10" name="Slide Number Placeholder 9"/>
          <p:cNvSpPr>
            <a:spLocks noGrp="1"/>
          </p:cNvSpPr>
          <p:nvPr>
            <p:ph type="sldNum" sz="quarter" idx="12"/>
          </p:nvPr>
        </p:nvSpPr>
        <p:spPr/>
        <p:txBody>
          <a:bodyPr/>
          <a:lstStyle/>
          <a:p>
            <a:fld id="{0D031E3E-DD44-4762-A6D5-BB6C290CCFFC}"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1143000" y="6324600"/>
            <a:ext cx="6019800" cy="365125"/>
          </a:xfrm>
        </p:spPr>
        <p:txBody>
          <a:bodyPr/>
          <a:lstStyle/>
          <a:p>
            <a:r>
              <a:rPr lang="en-US" smtClean="0"/>
              <a:t>Barbara Ficarra, RN, BSN, MPA | Barbara Ficarra Productions, LLC | Healthin30.com</a:t>
            </a:r>
            <a:endParaRPr lang="en-US" dirty="0"/>
          </a:p>
        </p:txBody>
      </p:sp>
      <p:pic>
        <p:nvPicPr>
          <p:cNvPr id="3" name="Picture 2" descr="C:\Users\Barbara\AppData\Local\Temp\ID-10070773.jpg"/>
          <p:cNvPicPr>
            <a:picLocks noChangeAspect="1" noChangeArrowheads="1"/>
          </p:cNvPicPr>
          <p:nvPr/>
        </p:nvPicPr>
        <p:blipFill>
          <a:blip r:embed="rId3" cstate="print"/>
          <a:srcRect/>
          <a:stretch>
            <a:fillRect/>
          </a:stretch>
        </p:blipFill>
        <p:spPr bwMode="auto">
          <a:xfrm>
            <a:off x="457200" y="533400"/>
            <a:ext cx="3581400" cy="4017169"/>
          </a:xfrm>
          <a:prstGeom prst="rect">
            <a:avLst/>
          </a:prstGeom>
          <a:noFill/>
        </p:spPr>
      </p:pic>
      <p:pic>
        <p:nvPicPr>
          <p:cNvPr id="4" name="Picture 3" descr="C:\Users\Barbara\AppData\Local\Temp\ID-10061731.jpg"/>
          <p:cNvPicPr>
            <a:picLocks noChangeAspect="1" noChangeArrowheads="1"/>
          </p:cNvPicPr>
          <p:nvPr/>
        </p:nvPicPr>
        <p:blipFill>
          <a:blip r:embed="rId4" cstate="print"/>
          <a:srcRect/>
          <a:stretch>
            <a:fillRect/>
          </a:stretch>
        </p:blipFill>
        <p:spPr bwMode="auto">
          <a:xfrm>
            <a:off x="4724400" y="3124200"/>
            <a:ext cx="4191000" cy="2914650"/>
          </a:xfrm>
          <a:prstGeom prst="rect">
            <a:avLst/>
          </a:prstGeom>
          <a:noFill/>
        </p:spPr>
      </p:pic>
      <p:sp>
        <p:nvSpPr>
          <p:cNvPr id="6" name="TextBox 5"/>
          <p:cNvSpPr txBox="1"/>
          <p:nvPr/>
        </p:nvSpPr>
        <p:spPr>
          <a:xfrm>
            <a:off x="4343400" y="685800"/>
            <a:ext cx="3429000" cy="1708160"/>
          </a:xfrm>
          <a:prstGeom prst="rect">
            <a:avLst/>
          </a:prstGeom>
          <a:noFill/>
        </p:spPr>
        <p:txBody>
          <a:bodyPr wrap="square" rtlCol="0">
            <a:spAutoFit/>
          </a:bodyPr>
          <a:lstStyle/>
          <a:p>
            <a:r>
              <a:rPr lang="en-US" sz="10500" b="1" dirty="0" smtClean="0">
                <a:solidFill>
                  <a:srgbClr val="12037F"/>
                </a:solidFill>
                <a:latin typeface="Arial" pitchFamily="34" charset="0"/>
                <a:cs typeface="Arial" pitchFamily="34" charset="0"/>
              </a:rPr>
              <a:t>55%</a:t>
            </a:r>
            <a:endParaRPr lang="en-US" sz="10500" b="1" dirty="0">
              <a:solidFill>
                <a:srgbClr val="12037F"/>
              </a:solidFill>
              <a:latin typeface="Arial" pitchFamily="34" charset="0"/>
              <a:cs typeface="Arial" pitchFamily="34" charset="0"/>
            </a:endParaRPr>
          </a:p>
        </p:txBody>
      </p:sp>
      <p:pic>
        <p:nvPicPr>
          <p:cNvPr id="9" name="Picture 8" descr="C:\Users\Barbara\Pictures\HI30-logop-jpg High Resolution 3 25 09.jpg">
            <a:hlinkClick r:id="rId5"/>
          </p:cNvPr>
          <p:cNvPicPr>
            <a:picLocks noChangeAspect="1" noChangeArrowheads="1"/>
          </p:cNvPicPr>
          <p:nvPr/>
        </p:nvPicPr>
        <p:blipFill>
          <a:blip r:embed="rId6" cstate="print"/>
          <a:srcRect/>
          <a:stretch>
            <a:fillRect/>
          </a:stretch>
        </p:blipFill>
        <p:spPr bwMode="auto">
          <a:xfrm>
            <a:off x="8116824" y="6528816"/>
            <a:ext cx="1027176" cy="329184"/>
          </a:xfrm>
          <a:prstGeom prst="rect">
            <a:avLst/>
          </a:prstGeom>
          <a:noFill/>
        </p:spPr>
      </p:pic>
      <p:sp>
        <p:nvSpPr>
          <p:cNvPr id="10" name="Slide Number Placeholder 9"/>
          <p:cNvSpPr>
            <a:spLocks noGrp="1"/>
          </p:cNvSpPr>
          <p:nvPr>
            <p:ph type="sldNum" sz="quarter" idx="12"/>
          </p:nvPr>
        </p:nvSpPr>
        <p:spPr/>
        <p:txBody>
          <a:bodyPr/>
          <a:lstStyle/>
          <a:p>
            <a:fld id="{0D031E3E-DD44-4762-A6D5-BB6C290CCFFC}"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1447800" y="6356350"/>
            <a:ext cx="5562600" cy="365125"/>
          </a:xfrm>
        </p:spPr>
        <p:txBody>
          <a:bodyPr/>
          <a:lstStyle/>
          <a:p>
            <a:r>
              <a:rPr lang="en-US" smtClean="0"/>
              <a:t>Barbara Ficarra, RN, BSN, MPA | Barbara Ficarra Productions, LLC | Healthin30.com</a:t>
            </a:r>
            <a:endParaRPr lang="en-US" dirty="0"/>
          </a:p>
        </p:txBody>
      </p:sp>
      <p:pic>
        <p:nvPicPr>
          <p:cNvPr id="1026" name="Picture 2" descr="C:\Users\Barbara\AppData\Local\Temp\ID-10089431.jpg"/>
          <p:cNvPicPr>
            <a:picLocks noChangeAspect="1" noChangeArrowheads="1"/>
          </p:cNvPicPr>
          <p:nvPr/>
        </p:nvPicPr>
        <p:blipFill>
          <a:blip r:embed="rId3" cstate="print"/>
          <a:srcRect/>
          <a:stretch>
            <a:fillRect/>
          </a:stretch>
        </p:blipFill>
        <p:spPr bwMode="auto">
          <a:xfrm>
            <a:off x="914400" y="0"/>
            <a:ext cx="5029200" cy="5715000"/>
          </a:xfrm>
          <a:prstGeom prst="rect">
            <a:avLst/>
          </a:prstGeom>
          <a:noFill/>
        </p:spPr>
      </p:pic>
      <p:sp>
        <p:nvSpPr>
          <p:cNvPr id="5" name="Rectangle 4"/>
          <p:cNvSpPr/>
          <p:nvPr/>
        </p:nvSpPr>
        <p:spPr>
          <a:xfrm>
            <a:off x="6019800" y="1219200"/>
            <a:ext cx="2895600" cy="1708160"/>
          </a:xfrm>
          <a:prstGeom prst="rect">
            <a:avLst/>
          </a:prstGeom>
        </p:spPr>
        <p:txBody>
          <a:bodyPr wrap="square">
            <a:spAutoFit/>
          </a:bodyPr>
          <a:lstStyle/>
          <a:p>
            <a:pPr lvl="0" eaLnBrk="0" fontAlgn="base" hangingPunct="0">
              <a:spcBef>
                <a:spcPct val="0"/>
              </a:spcBef>
              <a:spcAft>
                <a:spcPct val="0"/>
              </a:spcAft>
              <a:buClr>
                <a:srgbClr val="2F5ED2"/>
              </a:buClr>
            </a:pPr>
            <a:r>
              <a:rPr lang="en-US" sz="10500" b="1" dirty="0" smtClean="0">
                <a:solidFill>
                  <a:srgbClr val="12037F"/>
                </a:solidFill>
                <a:latin typeface="Arial" pitchFamily="34" charset="0"/>
                <a:ea typeface="Times New Roman" pitchFamily="18" charset="0"/>
                <a:cs typeface="Arial" pitchFamily="34" charset="0"/>
              </a:rPr>
              <a:t>42%</a:t>
            </a:r>
            <a:endParaRPr lang="en-US" sz="10500" b="1" dirty="0" smtClean="0">
              <a:solidFill>
                <a:srgbClr val="12037F"/>
              </a:solidFill>
              <a:latin typeface="Arial" pitchFamily="34" charset="0"/>
              <a:ea typeface="Calibri" pitchFamily="34" charset="0"/>
              <a:cs typeface="Arial" pitchFamily="34" charset="0"/>
            </a:endParaRPr>
          </a:p>
        </p:txBody>
      </p:sp>
      <p:pic>
        <p:nvPicPr>
          <p:cNvPr id="6" name="Picture 5" descr="C:\Users\Barbara\Pictures\HI30-logop-jpg High Resolution 3 25 09.jpg"/>
          <p:cNvPicPr>
            <a:picLocks noChangeAspect="1" noChangeArrowheads="1"/>
          </p:cNvPicPr>
          <p:nvPr/>
        </p:nvPicPr>
        <p:blipFill>
          <a:blip r:embed="rId4" cstate="print"/>
          <a:srcRect/>
          <a:stretch>
            <a:fillRect/>
          </a:stretch>
        </p:blipFill>
        <p:spPr bwMode="auto">
          <a:xfrm>
            <a:off x="8116824" y="6528816"/>
            <a:ext cx="1027176" cy="329184"/>
          </a:xfrm>
          <a:prstGeom prst="rect">
            <a:avLst/>
          </a:prstGeom>
          <a:noFill/>
        </p:spPr>
      </p:pic>
      <p:sp>
        <p:nvSpPr>
          <p:cNvPr id="7" name="Slide Number Placeholder 6"/>
          <p:cNvSpPr>
            <a:spLocks noGrp="1"/>
          </p:cNvSpPr>
          <p:nvPr>
            <p:ph type="sldNum" sz="quarter" idx="12"/>
          </p:nvPr>
        </p:nvSpPr>
        <p:spPr/>
        <p:txBody>
          <a:bodyPr/>
          <a:lstStyle/>
          <a:p>
            <a:fld id="{F7EBF033-2DED-455B-9EB4-6F5F2BBD52DA}"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81000" y="6356350"/>
            <a:ext cx="7924800" cy="365125"/>
          </a:xfrm>
        </p:spPr>
        <p:txBody>
          <a:bodyPr/>
          <a:lstStyle/>
          <a:p>
            <a:r>
              <a:rPr lang="en-US" smtClean="0"/>
              <a:t>Barbara Ficarra, RN, BSN, MPA | Barbara Ficarra Productions, LLC | Healthin30.com</a:t>
            </a:r>
            <a:endParaRPr lang="en-US" dirty="0"/>
          </a:p>
        </p:txBody>
      </p:sp>
      <p:pic>
        <p:nvPicPr>
          <p:cNvPr id="101378" name="Picture 2" descr="C:\Users\Barbara\AppData\Local\Temp\ID-10094226.jpg"/>
          <p:cNvPicPr>
            <a:picLocks noChangeAspect="1" noChangeArrowheads="1"/>
          </p:cNvPicPr>
          <p:nvPr/>
        </p:nvPicPr>
        <p:blipFill>
          <a:blip r:embed="rId3" cstate="print"/>
          <a:srcRect/>
          <a:stretch>
            <a:fillRect/>
          </a:stretch>
        </p:blipFill>
        <p:spPr bwMode="auto">
          <a:xfrm>
            <a:off x="0" y="283284"/>
            <a:ext cx="6172200" cy="5736515"/>
          </a:xfrm>
          <a:prstGeom prst="rect">
            <a:avLst/>
          </a:prstGeom>
          <a:noFill/>
        </p:spPr>
      </p:pic>
      <p:pic>
        <p:nvPicPr>
          <p:cNvPr id="101379" name="Picture 3" descr="C:\Users\Barbara\AppData\Local\Temp\ID-10015914.jpg"/>
          <p:cNvPicPr>
            <a:picLocks noChangeAspect="1" noChangeArrowheads="1"/>
          </p:cNvPicPr>
          <p:nvPr/>
        </p:nvPicPr>
        <p:blipFill>
          <a:blip r:embed="rId4" cstate="print"/>
          <a:srcRect/>
          <a:stretch>
            <a:fillRect/>
          </a:stretch>
        </p:blipFill>
        <p:spPr bwMode="auto">
          <a:xfrm>
            <a:off x="6019800" y="0"/>
            <a:ext cx="3124200" cy="2077593"/>
          </a:xfrm>
          <a:prstGeom prst="rect">
            <a:avLst/>
          </a:prstGeom>
          <a:noFill/>
        </p:spPr>
      </p:pic>
      <p:sp>
        <p:nvSpPr>
          <p:cNvPr id="5" name="TextBox 4"/>
          <p:cNvSpPr txBox="1"/>
          <p:nvPr/>
        </p:nvSpPr>
        <p:spPr>
          <a:xfrm>
            <a:off x="4572000" y="4648200"/>
            <a:ext cx="4671472" cy="1015663"/>
          </a:xfrm>
          <a:prstGeom prst="rect">
            <a:avLst/>
          </a:prstGeom>
          <a:noFill/>
        </p:spPr>
        <p:txBody>
          <a:bodyPr wrap="none" rtlCol="0">
            <a:spAutoFit/>
          </a:bodyPr>
          <a:lstStyle/>
          <a:p>
            <a:r>
              <a:rPr lang="en-US" sz="6000" b="1" dirty="0" smtClean="0">
                <a:solidFill>
                  <a:srgbClr val="12037F"/>
                </a:solidFill>
                <a:latin typeface="Arial" pitchFamily="34" charset="0"/>
                <a:cs typeface="Arial" pitchFamily="34" charset="0"/>
              </a:rPr>
              <a:t>$25.1 Billion</a:t>
            </a:r>
            <a:endParaRPr lang="en-US" sz="6000" b="1" dirty="0">
              <a:solidFill>
                <a:srgbClr val="12037F"/>
              </a:solidFill>
              <a:latin typeface="Arial" pitchFamily="34" charset="0"/>
              <a:cs typeface="Arial" pitchFamily="34" charset="0"/>
            </a:endParaRPr>
          </a:p>
        </p:txBody>
      </p:sp>
      <p:sp>
        <p:nvSpPr>
          <p:cNvPr id="6" name="TextBox 5"/>
          <p:cNvSpPr txBox="1"/>
          <p:nvPr/>
        </p:nvSpPr>
        <p:spPr>
          <a:xfrm>
            <a:off x="228600" y="152400"/>
            <a:ext cx="5186035" cy="830997"/>
          </a:xfrm>
          <a:prstGeom prst="rect">
            <a:avLst/>
          </a:prstGeom>
          <a:noFill/>
        </p:spPr>
        <p:txBody>
          <a:bodyPr wrap="none" rtlCol="0">
            <a:spAutoFit/>
          </a:bodyPr>
          <a:lstStyle/>
          <a:p>
            <a:r>
              <a:rPr lang="en-US" sz="4800" dirty="0" smtClean="0">
                <a:solidFill>
                  <a:srgbClr val="12037F"/>
                </a:solidFill>
                <a:latin typeface="Arial" pitchFamily="34" charset="0"/>
                <a:cs typeface="Arial" pitchFamily="34" charset="0"/>
              </a:rPr>
              <a:t>Gaming is popular</a:t>
            </a:r>
            <a:endParaRPr lang="en-US" sz="4800" dirty="0">
              <a:solidFill>
                <a:srgbClr val="12037F"/>
              </a:solidFill>
              <a:latin typeface="Arial" pitchFamily="34" charset="0"/>
              <a:cs typeface="Arial" pitchFamily="34" charset="0"/>
            </a:endParaRPr>
          </a:p>
        </p:txBody>
      </p:sp>
      <p:pic>
        <p:nvPicPr>
          <p:cNvPr id="7" name="Picture 6" descr="C:\Users\Barbara\Pictures\HI30-logop-jpg High Resolution 3 25 09.jpg">
            <a:hlinkClick r:id="rId5"/>
          </p:cNvPr>
          <p:cNvPicPr>
            <a:picLocks noChangeAspect="1" noChangeArrowheads="1"/>
          </p:cNvPicPr>
          <p:nvPr/>
        </p:nvPicPr>
        <p:blipFill>
          <a:blip r:embed="rId6" cstate="print"/>
          <a:srcRect/>
          <a:stretch>
            <a:fillRect/>
          </a:stretch>
        </p:blipFill>
        <p:spPr bwMode="auto">
          <a:xfrm>
            <a:off x="8116824" y="6528816"/>
            <a:ext cx="1027176" cy="329184"/>
          </a:xfrm>
          <a:prstGeom prst="rect">
            <a:avLst/>
          </a:prstGeom>
          <a:noFill/>
        </p:spPr>
      </p:pic>
      <p:sp>
        <p:nvSpPr>
          <p:cNvPr id="9" name="Slide Number Placeholder 8"/>
          <p:cNvSpPr>
            <a:spLocks noGrp="1"/>
          </p:cNvSpPr>
          <p:nvPr>
            <p:ph type="sldNum" sz="quarter" idx="12"/>
          </p:nvPr>
        </p:nvSpPr>
        <p:spPr/>
        <p:txBody>
          <a:bodyPr/>
          <a:lstStyle/>
          <a:p>
            <a:fld id="{0D031E3E-DD44-4762-A6D5-BB6C290CCFFC}"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solidFill>
            <a:schemeClr val="bg1"/>
          </a:solidFill>
        </p:spPr>
        <p:txBody>
          <a:bodyPr>
            <a:normAutofit/>
          </a:bodyPr>
          <a:lstStyle/>
          <a:p>
            <a:r>
              <a:rPr lang="en-US" sz="6000" dirty="0" smtClean="0">
                <a:solidFill>
                  <a:srgbClr val="12037F"/>
                </a:solidFill>
              </a:rPr>
              <a:t>What is </a:t>
            </a:r>
            <a:r>
              <a:rPr lang="en-US" sz="6000" dirty="0" err="1" smtClean="0">
                <a:solidFill>
                  <a:srgbClr val="12037F"/>
                </a:solidFill>
              </a:rPr>
              <a:t>Gamification</a:t>
            </a:r>
            <a:r>
              <a:rPr lang="en-US" sz="6000" dirty="0" smtClean="0">
                <a:solidFill>
                  <a:srgbClr val="12037F"/>
                </a:solidFill>
              </a:rPr>
              <a:t>?</a:t>
            </a:r>
            <a:endParaRPr lang="en-US" sz="6000" dirty="0">
              <a:solidFill>
                <a:srgbClr val="12037F"/>
              </a:solidFill>
            </a:endParaRPr>
          </a:p>
        </p:txBody>
      </p:sp>
      <p:sp>
        <p:nvSpPr>
          <p:cNvPr id="3" name="Footer Placeholder 2"/>
          <p:cNvSpPr>
            <a:spLocks noGrp="1"/>
          </p:cNvSpPr>
          <p:nvPr>
            <p:ph type="ftr" sz="quarter" idx="11"/>
          </p:nvPr>
        </p:nvSpPr>
        <p:spPr>
          <a:xfrm>
            <a:off x="1600200" y="6356350"/>
            <a:ext cx="5791200" cy="365125"/>
          </a:xfrm>
        </p:spPr>
        <p:txBody>
          <a:bodyPr/>
          <a:lstStyle/>
          <a:p>
            <a:r>
              <a:rPr lang="en-US" smtClean="0"/>
              <a:t>Barbara Ficarra, RN, BSN, MPA | Barbara Ficarra Productions, LLC | Healthin30.com</a:t>
            </a:r>
            <a:endParaRPr lang="en-US" dirty="0"/>
          </a:p>
        </p:txBody>
      </p:sp>
      <p:pic>
        <p:nvPicPr>
          <p:cNvPr id="5" name="Picture 4" descr="C:\Users\Barbara\Pictures\HI30-logop-jpg High Resolution 3 25 09.jpg">
            <a:hlinkClick r:id="rId3"/>
          </p:cNvPr>
          <p:cNvPicPr>
            <a:picLocks noChangeAspect="1" noChangeArrowheads="1"/>
          </p:cNvPicPr>
          <p:nvPr/>
        </p:nvPicPr>
        <p:blipFill>
          <a:blip r:embed="rId4" cstate="print"/>
          <a:srcRect/>
          <a:stretch>
            <a:fillRect/>
          </a:stretch>
        </p:blipFill>
        <p:spPr bwMode="auto">
          <a:xfrm>
            <a:off x="8116824" y="6528816"/>
            <a:ext cx="1027176" cy="329184"/>
          </a:xfrm>
          <a:prstGeom prst="rect">
            <a:avLst/>
          </a:prstGeom>
          <a:noFill/>
        </p:spPr>
      </p:pic>
      <p:pic>
        <p:nvPicPr>
          <p:cNvPr id="48129" name="Picture 1" descr="C:\Users\Barbara\Pictures\Jane McGonigal.jpg"/>
          <p:cNvPicPr>
            <a:picLocks noChangeAspect="1" noChangeArrowheads="1"/>
          </p:cNvPicPr>
          <p:nvPr/>
        </p:nvPicPr>
        <p:blipFill>
          <a:blip r:embed="rId5" cstate="print"/>
          <a:srcRect/>
          <a:stretch>
            <a:fillRect/>
          </a:stretch>
        </p:blipFill>
        <p:spPr bwMode="auto">
          <a:xfrm>
            <a:off x="0" y="1295400"/>
            <a:ext cx="9144000" cy="4267200"/>
          </a:xfrm>
          <a:prstGeom prst="rect">
            <a:avLst/>
          </a:prstGeom>
          <a:noFill/>
        </p:spPr>
      </p:pic>
      <p:sp>
        <p:nvSpPr>
          <p:cNvPr id="7" name="Slide Number Placeholder 6"/>
          <p:cNvSpPr>
            <a:spLocks noGrp="1"/>
          </p:cNvSpPr>
          <p:nvPr>
            <p:ph type="sldNum" sz="quarter" idx="12"/>
          </p:nvPr>
        </p:nvSpPr>
        <p:spPr/>
        <p:txBody>
          <a:bodyPr/>
          <a:lstStyle/>
          <a:p>
            <a:fld id="{F7EBF033-2DED-455B-9EB4-6F5F2BBD52DA}"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1371600" y="6356350"/>
            <a:ext cx="6019800" cy="365125"/>
          </a:xfrm>
        </p:spPr>
        <p:txBody>
          <a:bodyPr/>
          <a:lstStyle/>
          <a:p>
            <a:r>
              <a:rPr lang="en-US" smtClean="0"/>
              <a:t>Barbara Ficarra, RN, BSN, MPA | Barbara Ficarra Productions, LLC | Healthin30.com</a:t>
            </a:r>
            <a:endParaRPr lang="en-US" dirty="0"/>
          </a:p>
        </p:txBody>
      </p:sp>
      <p:sp>
        <p:nvSpPr>
          <p:cNvPr id="3" name="Rectangle 2"/>
          <p:cNvSpPr/>
          <p:nvPr/>
        </p:nvSpPr>
        <p:spPr>
          <a:xfrm>
            <a:off x="228600" y="228600"/>
            <a:ext cx="8708665" cy="5632311"/>
          </a:xfrm>
          <a:prstGeom prst="rect">
            <a:avLst/>
          </a:prstGeom>
        </p:spPr>
        <p:txBody>
          <a:bodyPr wrap="square">
            <a:spAutoFit/>
          </a:bodyPr>
          <a:lstStyle/>
          <a:p>
            <a:r>
              <a:rPr lang="en-US" sz="3200" b="1" dirty="0" smtClean="0">
                <a:solidFill>
                  <a:srgbClr val="12037F"/>
                </a:solidFill>
              </a:rPr>
              <a:t>Jane </a:t>
            </a:r>
            <a:r>
              <a:rPr lang="en-US" sz="3200" b="1" dirty="0" err="1" smtClean="0">
                <a:solidFill>
                  <a:srgbClr val="12037F"/>
                </a:solidFill>
              </a:rPr>
              <a:t>McGonigal</a:t>
            </a:r>
            <a:r>
              <a:rPr lang="en-US" sz="3200" b="1" dirty="0" smtClean="0">
                <a:solidFill>
                  <a:srgbClr val="12037F"/>
                </a:solidFill>
              </a:rPr>
              <a:t>, PhD</a:t>
            </a:r>
          </a:p>
          <a:p>
            <a:endParaRPr lang="en-US" sz="3200" b="1" dirty="0" smtClean="0">
              <a:solidFill>
                <a:srgbClr val="12037F"/>
              </a:solidFill>
            </a:endParaRPr>
          </a:p>
          <a:p>
            <a:r>
              <a:rPr lang="en-US" sz="3200" i="1" dirty="0" smtClean="0">
                <a:solidFill>
                  <a:srgbClr val="12037F"/>
                </a:solidFill>
              </a:rPr>
              <a:t>“</a:t>
            </a:r>
            <a:r>
              <a:rPr lang="en-US" sz="7200" i="1" dirty="0" err="1" smtClean="0">
                <a:solidFill>
                  <a:srgbClr val="12037F"/>
                </a:solidFill>
              </a:rPr>
              <a:t>G</a:t>
            </a:r>
            <a:r>
              <a:rPr lang="en-US" sz="3200" i="1" dirty="0" err="1" smtClean="0">
                <a:solidFill>
                  <a:srgbClr val="12037F"/>
                </a:solidFill>
              </a:rPr>
              <a:t>amification</a:t>
            </a:r>
            <a:r>
              <a:rPr lang="en-US" sz="3200" i="1" dirty="0" smtClean="0">
                <a:solidFill>
                  <a:srgbClr val="12037F"/>
                </a:solidFill>
              </a:rPr>
              <a:t> is “making something “</a:t>
            </a:r>
            <a:r>
              <a:rPr lang="en-US" sz="3200" i="1" dirty="0" err="1" smtClean="0">
                <a:solidFill>
                  <a:srgbClr val="12037F"/>
                </a:solidFill>
              </a:rPr>
              <a:t>gamelike</a:t>
            </a:r>
            <a:r>
              <a:rPr lang="en-US" sz="3200" i="1" dirty="0" smtClean="0">
                <a:solidFill>
                  <a:srgbClr val="12037F"/>
                </a:solidFill>
              </a:rPr>
              <a:t>.” “</a:t>
            </a:r>
            <a:r>
              <a:rPr lang="en-US" sz="3200" i="1" dirty="0" err="1" smtClean="0">
                <a:solidFill>
                  <a:srgbClr val="12037F"/>
                </a:solidFill>
              </a:rPr>
              <a:t>Gameful</a:t>
            </a:r>
            <a:r>
              <a:rPr lang="en-US" sz="3200" i="1" dirty="0" smtClean="0">
                <a:solidFill>
                  <a:srgbClr val="12037F"/>
                </a:solidFill>
              </a:rPr>
              <a:t>”-making it feel like a game.  To have the spirit to capture the emotions.  “To have the</a:t>
            </a:r>
            <a:r>
              <a:rPr lang="en-US" sz="3200" b="1" i="1" dirty="0" smtClean="0">
                <a:solidFill>
                  <a:srgbClr val="12037F"/>
                </a:solidFill>
              </a:rPr>
              <a:t> </a:t>
            </a:r>
            <a:r>
              <a:rPr lang="en-US" sz="3200" i="1" dirty="0" smtClean="0">
                <a:solidFill>
                  <a:srgbClr val="12037F"/>
                </a:solidFill>
              </a:rPr>
              <a:t>spirit and not just the mechanics of a good game.”  </a:t>
            </a:r>
          </a:p>
          <a:p>
            <a:endParaRPr lang="en-US" sz="3200" i="1" dirty="0" smtClean="0">
              <a:solidFill>
                <a:srgbClr val="12037F"/>
              </a:solidFill>
            </a:endParaRPr>
          </a:p>
          <a:p>
            <a:r>
              <a:rPr lang="en-US" sz="3200" i="1" dirty="0" smtClean="0">
                <a:solidFill>
                  <a:srgbClr val="12037F"/>
                </a:solidFill>
              </a:rPr>
              <a:t>“When we’re in games, we’re better versions of </a:t>
            </a:r>
          </a:p>
          <a:p>
            <a:r>
              <a:rPr lang="en-US" sz="3200" i="1" dirty="0" smtClean="0">
                <a:solidFill>
                  <a:srgbClr val="12037F"/>
                </a:solidFill>
              </a:rPr>
              <a:t>ourselves.”  “We feel more confident, we feel more successful, we feel more motivated to collaborate.”</a:t>
            </a:r>
            <a:endParaRPr lang="en-US" sz="3200" i="1" dirty="0">
              <a:solidFill>
                <a:srgbClr val="12037F"/>
              </a:solidFill>
            </a:endParaRPr>
          </a:p>
        </p:txBody>
      </p:sp>
      <p:pic>
        <p:nvPicPr>
          <p:cNvPr id="4" name="Picture 3" descr="C:\Users\Barbara\Pictures\HI30-logop-jpg High Resolution 3 25 09.jpg">
            <a:hlinkClick r:id="rId3"/>
          </p:cNvPr>
          <p:cNvPicPr>
            <a:picLocks noChangeAspect="1" noChangeArrowheads="1"/>
          </p:cNvPicPr>
          <p:nvPr/>
        </p:nvPicPr>
        <p:blipFill>
          <a:blip r:embed="rId4" cstate="print"/>
          <a:srcRect/>
          <a:stretch>
            <a:fillRect/>
          </a:stretch>
        </p:blipFill>
        <p:spPr bwMode="auto">
          <a:xfrm>
            <a:off x="8116824" y="6528816"/>
            <a:ext cx="1027176" cy="329184"/>
          </a:xfrm>
          <a:prstGeom prst="rect">
            <a:avLst/>
          </a:prstGeom>
          <a:noFill/>
        </p:spPr>
      </p:pic>
      <p:sp>
        <p:nvSpPr>
          <p:cNvPr id="7" name="Slide Number Placeholder 6"/>
          <p:cNvSpPr>
            <a:spLocks noGrp="1"/>
          </p:cNvSpPr>
          <p:nvPr>
            <p:ph type="sldNum" sz="quarter" idx="12"/>
          </p:nvPr>
        </p:nvSpPr>
        <p:spPr/>
        <p:txBody>
          <a:bodyPr/>
          <a:lstStyle/>
          <a:p>
            <a:fld id="{F7EBF033-2DED-455B-9EB4-6F5F2BBD52DA}"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w Patients Learn in the Digital Age Cartoon"/>
          <p:cNvPicPr>
            <a:picLocks noChangeAspect="1" noChangeArrowheads="1"/>
          </p:cNvPicPr>
          <p:nvPr/>
        </p:nvPicPr>
        <p:blipFill>
          <a:blip r:embed="rId3" cstate="print"/>
          <a:srcRect/>
          <a:stretch>
            <a:fillRect/>
          </a:stretch>
        </p:blipFill>
        <p:spPr bwMode="auto">
          <a:xfrm>
            <a:off x="3200400" y="1752600"/>
            <a:ext cx="5410200" cy="4419600"/>
          </a:xfrm>
          <a:prstGeom prst="rect">
            <a:avLst/>
          </a:prstGeom>
          <a:solidFill>
            <a:srgbClr val="FFFF00"/>
          </a:solidFill>
          <a:effectLst>
            <a:innerShdw blurRad="63500" dist="50800" dir="10800000">
              <a:prstClr val="black">
                <a:alpha val="50000"/>
              </a:prstClr>
            </a:innerShdw>
          </a:effectLst>
        </p:spPr>
      </p:pic>
      <p:sp>
        <p:nvSpPr>
          <p:cNvPr id="3" name="TextBox 2"/>
          <p:cNvSpPr txBox="1"/>
          <p:nvPr/>
        </p:nvSpPr>
        <p:spPr>
          <a:xfrm>
            <a:off x="0" y="6596390"/>
            <a:ext cx="1338828" cy="230832"/>
          </a:xfrm>
          <a:prstGeom prst="rect">
            <a:avLst/>
          </a:prstGeom>
          <a:noFill/>
        </p:spPr>
        <p:txBody>
          <a:bodyPr wrap="none" rtlCol="0">
            <a:spAutoFit/>
          </a:bodyPr>
          <a:lstStyle/>
          <a:p>
            <a:r>
              <a:rPr lang="en-US" sz="900" dirty="0" smtClean="0">
                <a:latin typeface="Arial" pitchFamily="34" charset="0"/>
                <a:cs typeface="Arial" pitchFamily="34" charset="0"/>
              </a:rPr>
              <a:t>Image:  </a:t>
            </a:r>
            <a:r>
              <a:rPr lang="en-US" sz="900" dirty="0" err="1" smtClean="0">
                <a:latin typeface="Arial" pitchFamily="34" charset="0"/>
                <a:cs typeface="Arial" pitchFamily="34" charset="0"/>
              </a:rPr>
              <a:t>HITConsultant</a:t>
            </a:r>
            <a:endParaRPr lang="en-US" sz="900" dirty="0">
              <a:latin typeface="Arial" pitchFamily="34" charset="0"/>
              <a:cs typeface="Arial" pitchFamily="34" charset="0"/>
            </a:endParaRPr>
          </a:p>
        </p:txBody>
      </p:sp>
      <p:pic>
        <p:nvPicPr>
          <p:cNvPr id="4" name="Picture 3" descr="C:\Users\Barbara\Pictures\HI30-logop-jpg High Resolution 3 25 09.jpg">
            <a:hlinkClick r:id="rId4"/>
          </p:cNvPr>
          <p:cNvPicPr>
            <a:picLocks noChangeAspect="1" noChangeArrowheads="1"/>
          </p:cNvPicPr>
          <p:nvPr/>
        </p:nvPicPr>
        <p:blipFill>
          <a:blip r:embed="rId5" cstate="print"/>
          <a:srcRect/>
          <a:stretch>
            <a:fillRect/>
          </a:stretch>
        </p:blipFill>
        <p:spPr bwMode="auto">
          <a:xfrm>
            <a:off x="8116824" y="6528816"/>
            <a:ext cx="1027176" cy="329184"/>
          </a:xfrm>
          <a:prstGeom prst="rect">
            <a:avLst/>
          </a:prstGeom>
          <a:noFill/>
        </p:spPr>
      </p:pic>
      <p:sp>
        <p:nvSpPr>
          <p:cNvPr id="5" name="Footer Placeholder 4"/>
          <p:cNvSpPr>
            <a:spLocks noGrp="1"/>
          </p:cNvSpPr>
          <p:nvPr>
            <p:ph type="ftr" sz="quarter" idx="11"/>
          </p:nvPr>
        </p:nvSpPr>
        <p:spPr>
          <a:xfrm>
            <a:off x="1371600" y="6356350"/>
            <a:ext cx="6400800" cy="365125"/>
          </a:xfrm>
        </p:spPr>
        <p:txBody>
          <a:bodyPr/>
          <a:lstStyle/>
          <a:p>
            <a:r>
              <a:rPr lang="en-US" dirty="0" smtClean="0"/>
              <a:t>Barbara Ficarra, RN, BSN, MPA | Barbara Ficarra Productions, LLC | Healthin30.com</a:t>
            </a:r>
            <a:endParaRPr lang="en-US" dirty="0"/>
          </a:p>
        </p:txBody>
      </p:sp>
      <p:sp>
        <p:nvSpPr>
          <p:cNvPr id="6" name="TextBox 5"/>
          <p:cNvSpPr txBox="1"/>
          <p:nvPr/>
        </p:nvSpPr>
        <p:spPr>
          <a:xfrm>
            <a:off x="152400" y="152400"/>
            <a:ext cx="8839200" cy="1569660"/>
          </a:xfrm>
          <a:prstGeom prst="rect">
            <a:avLst/>
          </a:prstGeom>
          <a:noFill/>
        </p:spPr>
        <p:txBody>
          <a:bodyPr wrap="square" rtlCol="0">
            <a:spAutoFit/>
          </a:bodyPr>
          <a:lstStyle/>
          <a:p>
            <a:r>
              <a:rPr lang="en-US" sz="3200" i="1" dirty="0" smtClean="0">
                <a:solidFill>
                  <a:srgbClr val="000099"/>
                </a:solidFill>
                <a:latin typeface="Arial" pitchFamily="34" charset="0"/>
                <a:cs typeface="Arial" pitchFamily="34" charset="0"/>
              </a:rPr>
              <a:t>“I’VE LOOKED UP MY SYMPTOM ON THE INTERNET AND I THINK I’VE GOT </a:t>
            </a:r>
            <a:r>
              <a:rPr lang="en-US" sz="3200" b="1" i="1" dirty="0" smtClean="0">
                <a:solidFill>
                  <a:srgbClr val="000099"/>
                </a:solidFill>
                <a:latin typeface="Arial" pitchFamily="34" charset="0"/>
                <a:cs typeface="Arial" pitchFamily="34" charset="0"/>
              </a:rPr>
              <a:t> ALL </a:t>
            </a:r>
            <a:r>
              <a:rPr lang="en-US" sz="3200" i="1" dirty="0" smtClean="0">
                <a:solidFill>
                  <a:srgbClr val="000099"/>
                </a:solidFill>
                <a:latin typeface="Arial" pitchFamily="34" charset="0"/>
                <a:cs typeface="Arial" pitchFamily="34" charset="0"/>
              </a:rPr>
              <a:t>THESE  LIFE THREATENING ILLNESSES”</a:t>
            </a:r>
            <a:endParaRPr lang="en-US" sz="3200" i="1" dirty="0">
              <a:solidFill>
                <a:srgbClr val="000099"/>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0D031E3E-DD44-4762-A6D5-BB6C290CCFFC}" type="slidenum">
              <a:rPr lang="en-US" smtClean="0"/>
              <a:pPr/>
              <a:t>3</a:t>
            </a:fld>
            <a:endParaRPr lang="en-US"/>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2286000" y="6356350"/>
            <a:ext cx="5410200" cy="365125"/>
          </a:xfrm>
        </p:spPr>
        <p:txBody>
          <a:bodyPr/>
          <a:lstStyle/>
          <a:p>
            <a:r>
              <a:rPr lang="en-US" smtClean="0"/>
              <a:t>Barbara Ficarra, RN, BSN, MPA | Barbara Ficarra Productions, LLC | Healthin30.com</a:t>
            </a:r>
            <a:endParaRPr lang="en-US" dirty="0"/>
          </a:p>
        </p:txBody>
      </p:sp>
      <p:sp>
        <p:nvSpPr>
          <p:cNvPr id="4" name="Rectangle 3"/>
          <p:cNvSpPr/>
          <p:nvPr/>
        </p:nvSpPr>
        <p:spPr>
          <a:xfrm>
            <a:off x="609600" y="2274838"/>
            <a:ext cx="7391400" cy="1938992"/>
          </a:xfrm>
          <a:prstGeom prst="rect">
            <a:avLst/>
          </a:prstGeom>
        </p:spPr>
        <p:txBody>
          <a:bodyPr wrap="square">
            <a:spAutoFit/>
          </a:bodyPr>
          <a:lstStyle/>
          <a:p>
            <a:r>
              <a:rPr lang="en-US" sz="3200" dirty="0" smtClean="0">
                <a:solidFill>
                  <a:srgbClr val="12037F"/>
                </a:solidFill>
                <a:latin typeface="Arial" pitchFamily="34" charset="0"/>
                <a:cs typeface="Arial" pitchFamily="34" charset="0"/>
              </a:rPr>
              <a:t>“</a:t>
            </a:r>
            <a:r>
              <a:rPr lang="en-US" sz="3200" b="1" dirty="0" smtClean="0">
                <a:solidFill>
                  <a:srgbClr val="12037F"/>
                </a:solidFill>
                <a:latin typeface="Arial" pitchFamily="34" charset="0"/>
                <a:cs typeface="Arial" pitchFamily="34" charset="0"/>
              </a:rPr>
              <a:t>The Magic Formula </a:t>
            </a:r>
            <a:r>
              <a:rPr lang="en-US" sz="3200" dirty="0" smtClean="0">
                <a:solidFill>
                  <a:srgbClr val="12037F"/>
                </a:solidFill>
                <a:latin typeface="Arial" pitchFamily="34" charset="0"/>
                <a:cs typeface="Arial" pitchFamily="34" charset="0"/>
              </a:rPr>
              <a:t>is to </a:t>
            </a:r>
            <a:r>
              <a:rPr lang="en-US" sz="3200" b="1" dirty="0" smtClean="0">
                <a:solidFill>
                  <a:srgbClr val="12037F"/>
                </a:solidFill>
                <a:latin typeface="Arial" pitchFamily="34" charset="0"/>
                <a:cs typeface="Arial" pitchFamily="34" charset="0"/>
              </a:rPr>
              <a:t>trigger </a:t>
            </a:r>
            <a:r>
              <a:rPr lang="en-US" sz="3200" dirty="0" smtClean="0">
                <a:solidFill>
                  <a:srgbClr val="12037F"/>
                </a:solidFill>
                <a:latin typeface="Arial" pitchFamily="34" charset="0"/>
                <a:cs typeface="Arial" pitchFamily="34" charset="0"/>
              </a:rPr>
              <a:t>and </a:t>
            </a:r>
            <a:r>
              <a:rPr lang="en-US" sz="3200" b="1" dirty="0" smtClean="0">
                <a:solidFill>
                  <a:srgbClr val="12037F"/>
                </a:solidFill>
                <a:latin typeface="Arial" pitchFamily="34" charset="0"/>
                <a:cs typeface="Arial" pitchFamily="34" charset="0"/>
              </a:rPr>
              <a:t>motivate</a:t>
            </a:r>
            <a:r>
              <a:rPr lang="en-US" sz="3200" dirty="0" smtClean="0">
                <a:solidFill>
                  <a:srgbClr val="12037F"/>
                </a:solidFill>
                <a:latin typeface="Arial" pitchFamily="34" charset="0"/>
                <a:cs typeface="Arial" pitchFamily="34" charset="0"/>
              </a:rPr>
              <a:t> players when they feel the greatest access to their </a:t>
            </a:r>
            <a:r>
              <a:rPr lang="en-US" sz="3200" b="1" dirty="0" smtClean="0">
                <a:solidFill>
                  <a:srgbClr val="12037F"/>
                </a:solidFill>
                <a:latin typeface="Arial" pitchFamily="34" charset="0"/>
                <a:cs typeface="Arial" pitchFamily="34" charset="0"/>
              </a:rPr>
              <a:t>ability</a:t>
            </a:r>
            <a:r>
              <a:rPr lang="en-US" sz="3200" dirty="0" smtClean="0">
                <a:solidFill>
                  <a:srgbClr val="12037F"/>
                </a:solidFill>
                <a:latin typeface="Arial" pitchFamily="34" charset="0"/>
                <a:cs typeface="Arial" pitchFamily="34" charset="0"/>
              </a:rPr>
              <a:t>.” </a:t>
            </a:r>
          </a:p>
          <a:p>
            <a:r>
              <a:rPr lang="en-US" sz="2400" dirty="0" smtClean="0">
                <a:solidFill>
                  <a:srgbClr val="12037F"/>
                </a:solidFill>
                <a:latin typeface="Arial" pitchFamily="34" charset="0"/>
                <a:cs typeface="Arial" pitchFamily="34" charset="0"/>
              </a:rPr>
              <a:t>-Michael Wu</a:t>
            </a:r>
          </a:p>
        </p:txBody>
      </p:sp>
      <p:pic>
        <p:nvPicPr>
          <p:cNvPr id="1026" name="Picture 2" descr="C:\Users\Barbara\Pictures\pp world of warcraft logo topic on gamification.jpg"/>
          <p:cNvPicPr>
            <a:picLocks noChangeAspect="1" noChangeArrowheads="1"/>
          </p:cNvPicPr>
          <p:nvPr/>
        </p:nvPicPr>
        <p:blipFill>
          <a:blip r:embed="rId3" cstate="print"/>
          <a:srcRect/>
          <a:stretch>
            <a:fillRect/>
          </a:stretch>
        </p:blipFill>
        <p:spPr bwMode="auto">
          <a:xfrm>
            <a:off x="152400" y="381000"/>
            <a:ext cx="3517900" cy="1676400"/>
          </a:xfrm>
          <a:prstGeom prst="rect">
            <a:avLst/>
          </a:prstGeom>
          <a:noFill/>
        </p:spPr>
      </p:pic>
      <p:sp>
        <p:nvSpPr>
          <p:cNvPr id="6" name="TextBox 5"/>
          <p:cNvSpPr txBox="1"/>
          <p:nvPr/>
        </p:nvSpPr>
        <p:spPr>
          <a:xfrm>
            <a:off x="3533362" y="533400"/>
            <a:ext cx="5610638" cy="1015663"/>
          </a:xfrm>
          <a:prstGeom prst="rect">
            <a:avLst/>
          </a:prstGeom>
          <a:noFill/>
        </p:spPr>
        <p:txBody>
          <a:bodyPr wrap="none" rtlCol="0">
            <a:spAutoFit/>
          </a:bodyPr>
          <a:lstStyle/>
          <a:p>
            <a:r>
              <a:rPr lang="en-US" sz="6000" b="1" dirty="0" smtClean="0">
                <a:solidFill>
                  <a:srgbClr val="12037F"/>
                </a:solidFill>
                <a:latin typeface="Arial" pitchFamily="34" charset="0"/>
                <a:cs typeface="Arial" pitchFamily="34" charset="0"/>
              </a:rPr>
              <a:t>5.93</a:t>
            </a:r>
            <a:r>
              <a:rPr lang="en-US" sz="4800" b="1" dirty="0" smtClean="0">
                <a:solidFill>
                  <a:srgbClr val="12037F"/>
                </a:solidFill>
                <a:latin typeface="Arial" pitchFamily="34" charset="0"/>
                <a:cs typeface="Arial" pitchFamily="34" charset="0"/>
              </a:rPr>
              <a:t> Million Years</a:t>
            </a:r>
          </a:p>
        </p:txBody>
      </p:sp>
      <p:pic>
        <p:nvPicPr>
          <p:cNvPr id="1028" name="Picture 4" descr="http://upload.wikimedia.org/wikipedia/en/thumb/0/05/Bejeweled_deluxe_sc1.jpg/250px-Bejeweled_deluxe_sc1.jpg"/>
          <p:cNvPicPr>
            <a:picLocks noChangeAspect="1" noChangeArrowheads="1"/>
          </p:cNvPicPr>
          <p:nvPr/>
        </p:nvPicPr>
        <p:blipFill>
          <a:blip r:embed="rId4" cstate="print"/>
          <a:srcRect/>
          <a:stretch>
            <a:fillRect/>
          </a:stretch>
        </p:blipFill>
        <p:spPr bwMode="auto">
          <a:xfrm>
            <a:off x="304800" y="4419600"/>
            <a:ext cx="2381250" cy="1790701"/>
          </a:xfrm>
          <a:prstGeom prst="rect">
            <a:avLst/>
          </a:prstGeom>
          <a:noFill/>
        </p:spPr>
      </p:pic>
      <p:sp>
        <p:nvSpPr>
          <p:cNvPr id="8" name="TextBox 7"/>
          <p:cNvSpPr txBox="1"/>
          <p:nvPr/>
        </p:nvSpPr>
        <p:spPr>
          <a:xfrm>
            <a:off x="3048000" y="5334000"/>
            <a:ext cx="5480796" cy="1200329"/>
          </a:xfrm>
          <a:prstGeom prst="rect">
            <a:avLst/>
          </a:prstGeom>
          <a:noFill/>
        </p:spPr>
        <p:txBody>
          <a:bodyPr wrap="none" rtlCol="0">
            <a:spAutoFit/>
          </a:bodyPr>
          <a:lstStyle/>
          <a:p>
            <a:r>
              <a:rPr lang="en-US" sz="7200" b="1" dirty="0" smtClean="0">
                <a:solidFill>
                  <a:srgbClr val="12037F"/>
                </a:solidFill>
                <a:latin typeface="Arial" pitchFamily="34" charset="0"/>
                <a:cs typeface="Arial" pitchFamily="34" charset="0"/>
              </a:rPr>
              <a:t>3.2 </a:t>
            </a:r>
            <a:r>
              <a:rPr lang="en-US" sz="4800" b="1" dirty="0" smtClean="0">
                <a:solidFill>
                  <a:srgbClr val="12037F"/>
                </a:solidFill>
                <a:latin typeface="Arial" pitchFamily="34" charset="0"/>
                <a:cs typeface="Arial" pitchFamily="34" charset="0"/>
              </a:rPr>
              <a:t>Million Years</a:t>
            </a:r>
            <a:endParaRPr lang="en-US" sz="4800" b="1" dirty="0">
              <a:solidFill>
                <a:srgbClr val="12037F"/>
              </a:solidFill>
              <a:latin typeface="Arial" pitchFamily="34" charset="0"/>
              <a:cs typeface="Arial" pitchFamily="34" charset="0"/>
            </a:endParaRPr>
          </a:p>
        </p:txBody>
      </p:sp>
      <p:pic>
        <p:nvPicPr>
          <p:cNvPr id="12" name="Picture 11" descr="C:\Users\Barbara\Pictures\HI30-logop-jpg High Resolution 3 25 09.jpg">
            <a:hlinkClick r:id="rId5"/>
          </p:cNvPr>
          <p:cNvPicPr>
            <a:picLocks noChangeAspect="1" noChangeArrowheads="1"/>
          </p:cNvPicPr>
          <p:nvPr/>
        </p:nvPicPr>
        <p:blipFill>
          <a:blip r:embed="rId6" cstate="print"/>
          <a:srcRect/>
          <a:stretch>
            <a:fillRect/>
          </a:stretch>
        </p:blipFill>
        <p:spPr bwMode="auto">
          <a:xfrm>
            <a:off x="8116824" y="6528816"/>
            <a:ext cx="1027176" cy="329184"/>
          </a:xfrm>
          <a:prstGeom prst="rect">
            <a:avLst/>
          </a:prstGeom>
          <a:noFill/>
        </p:spPr>
      </p:pic>
      <p:sp>
        <p:nvSpPr>
          <p:cNvPr id="13" name="Slide Number Placeholder 12"/>
          <p:cNvSpPr>
            <a:spLocks noGrp="1"/>
          </p:cNvSpPr>
          <p:nvPr>
            <p:ph type="sldNum" sz="quarter" idx="12"/>
          </p:nvPr>
        </p:nvSpPr>
        <p:spPr/>
        <p:txBody>
          <a:bodyPr/>
          <a:lstStyle/>
          <a:p>
            <a:fld id="{0D031E3E-DD44-4762-A6D5-BB6C290CCFFC}"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1828800" y="6356350"/>
            <a:ext cx="5410200" cy="365125"/>
          </a:xfrm>
        </p:spPr>
        <p:txBody>
          <a:bodyPr/>
          <a:lstStyle/>
          <a:p>
            <a:r>
              <a:rPr lang="en-US" smtClean="0"/>
              <a:t>Barbara Ficarra, RN, BSN, MPA | Barbara Ficarra Productions, LLC | Healthin30.com</a:t>
            </a:r>
            <a:endParaRPr lang="en-US" dirty="0"/>
          </a:p>
        </p:txBody>
      </p:sp>
      <p:sp>
        <p:nvSpPr>
          <p:cNvPr id="3" name="Rectangle 2"/>
          <p:cNvSpPr/>
          <p:nvPr/>
        </p:nvSpPr>
        <p:spPr>
          <a:xfrm>
            <a:off x="1600200" y="1066800"/>
            <a:ext cx="6172200" cy="4401205"/>
          </a:xfrm>
          <a:prstGeom prst="rect">
            <a:avLst/>
          </a:prstGeom>
          <a:solidFill>
            <a:srgbClr val="2F61D2"/>
          </a:solidFill>
          <a:ln>
            <a:noFill/>
          </a:ln>
          <a:effectLst>
            <a:outerShdw blurRad="76200" dir="13500000" sy="23000" kx="1200000" algn="br" rotWithShape="0">
              <a:prstClr val="black">
                <a:alpha val="20000"/>
              </a:prst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a:spAutoFit/>
          </a:bodyPr>
          <a:lstStyle/>
          <a:p>
            <a:endParaRPr lang="en-US" sz="4400" i="1" dirty="0" smtClean="0">
              <a:solidFill>
                <a:schemeClr val="bg1"/>
              </a:solidFill>
              <a:latin typeface="+mj-lt"/>
            </a:endParaRPr>
          </a:p>
          <a:p>
            <a:r>
              <a:rPr lang="en-US" sz="4800" i="1" dirty="0" smtClean="0">
                <a:solidFill>
                  <a:schemeClr val="bg1"/>
                </a:solidFill>
                <a:latin typeface="+mj-lt"/>
              </a:rPr>
              <a:t>“The thing all games have in common is that it creates positive stress in our lives.” – </a:t>
            </a:r>
          </a:p>
          <a:p>
            <a:r>
              <a:rPr lang="en-US" sz="2000" dirty="0" smtClean="0">
                <a:solidFill>
                  <a:schemeClr val="bg1"/>
                </a:solidFill>
                <a:latin typeface="+mj-lt"/>
              </a:rPr>
              <a:t>Jane</a:t>
            </a:r>
            <a:r>
              <a:rPr lang="en-US" sz="4400" i="1" dirty="0" smtClean="0">
                <a:solidFill>
                  <a:schemeClr val="bg1"/>
                </a:solidFill>
                <a:latin typeface="+mj-lt"/>
              </a:rPr>
              <a:t> </a:t>
            </a:r>
            <a:r>
              <a:rPr lang="en-US" dirty="0" err="1" smtClean="0">
                <a:solidFill>
                  <a:schemeClr val="bg1"/>
                </a:solidFill>
                <a:latin typeface="+mj-lt"/>
              </a:rPr>
              <a:t>McGonigal</a:t>
            </a:r>
            <a:r>
              <a:rPr lang="en-US" dirty="0" smtClean="0">
                <a:solidFill>
                  <a:schemeClr val="bg1"/>
                </a:solidFill>
                <a:latin typeface="+mj-lt"/>
              </a:rPr>
              <a:t>, PhD</a:t>
            </a:r>
            <a:endParaRPr lang="en-US" dirty="0">
              <a:solidFill>
                <a:schemeClr val="bg1"/>
              </a:solidFill>
              <a:latin typeface="+mj-lt"/>
            </a:endParaRPr>
          </a:p>
        </p:txBody>
      </p:sp>
      <p:pic>
        <p:nvPicPr>
          <p:cNvPr id="6" name="Picture 5" descr="C:\Users\Barbara\Pictures\HI30-logop-jpg High Resolution 3 25 09.jpg">
            <a:hlinkClick r:id="rId3"/>
          </p:cNvPr>
          <p:cNvPicPr>
            <a:picLocks noChangeAspect="1" noChangeArrowheads="1"/>
          </p:cNvPicPr>
          <p:nvPr/>
        </p:nvPicPr>
        <p:blipFill>
          <a:blip r:embed="rId4" cstate="print"/>
          <a:srcRect/>
          <a:stretch>
            <a:fillRect/>
          </a:stretch>
        </p:blipFill>
        <p:spPr bwMode="auto">
          <a:xfrm>
            <a:off x="8116824" y="6528816"/>
            <a:ext cx="1027176" cy="329184"/>
          </a:xfrm>
          <a:prstGeom prst="rect">
            <a:avLst/>
          </a:prstGeom>
          <a:noFill/>
        </p:spPr>
      </p:pic>
      <p:sp>
        <p:nvSpPr>
          <p:cNvPr id="8" name="Slide Number Placeholder 7"/>
          <p:cNvSpPr>
            <a:spLocks noGrp="1"/>
          </p:cNvSpPr>
          <p:nvPr>
            <p:ph type="sldNum" sz="quarter" idx="12"/>
          </p:nvPr>
        </p:nvSpPr>
        <p:spPr/>
        <p:txBody>
          <a:bodyPr/>
          <a:lstStyle/>
          <a:p>
            <a:fld id="{0D031E3E-DD44-4762-A6D5-BB6C290CCFFC}"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Barbara\AppData\Local\Temp\ID-10050763.jpg"/>
          <p:cNvPicPr>
            <a:picLocks noChangeAspect="1" noChangeArrowheads="1"/>
          </p:cNvPicPr>
          <p:nvPr/>
        </p:nvPicPr>
        <p:blipFill>
          <a:blip r:embed="rId3" cstate="print"/>
          <a:srcRect/>
          <a:stretch>
            <a:fillRect/>
          </a:stretch>
        </p:blipFill>
        <p:spPr bwMode="auto">
          <a:xfrm>
            <a:off x="0" y="1371600"/>
            <a:ext cx="9144000" cy="4800600"/>
          </a:xfrm>
          <a:prstGeom prst="rect">
            <a:avLst/>
          </a:prstGeom>
          <a:noFill/>
        </p:spPr>
      </p:pic>
      <p:sp>
        <p:nvSpPr>
          <p:cNvPr id="3" name="TextBox 2"/>
          <p:cNvSpPr txBox="1"/>
          <p:nvPr/>
        </p:nvSpPr>
        <p:spPr>
          <a:xfrm>
            <a:off x="0" y="0"/>
            <a:ext cx="9144000" cy="1200329"/>
          </a:xfrm>
          <a:prstGeom prst="rect">
            <a:avLst/>
          </a:prstGeom>
          <a:noFill/>
        </p:spPr>
        <p:txBody>
          <a:bodyPr wrap="square" rtlCol="0">
            <a:spAutoFit/>
          </a:bodyPr>
          <a:lstStyle/>
          <a:p>
            <a:pPr algn="ctr"/>
            <a:r>
              <a:rPr lang="en-US" sz="2800" dirty="0" smtClean="0">
                <a:solidFill>
                  <a:srgbClr val="12037F"/>
                </a:solidFill>
                <a:latin typeface="Futura Hv" pitchFamily="34" charset="0"/>
              </a:rPr>
              <a:t> </a:t>
            </a:r>
            <a:r>
              <a:rPr lang="en-US" sz="3600" b="1" dirty="0" smtClean="0">
                <a:solidFill>
                  <a:srgbClr val="12037F"/>
                </a:solidFill>
                <a:latin typeface="Calibri (Headings)"/>
              </a:rPr>
              <a:t>The positive stress drives our performance.</a:t>
            </a:r>
            <a:endParaRPr lang="en-US" sz="1600" dirty="0">
              <a:solidFill>
                <a:srgbClr val="12037F"/>
              </a:solidFill>
            </a:endParaRPr>
          </a:p>
        </p:txBody>
      </p:sp>
      <p:sp>
        <p:nvSpPr>
          <p:cNvPr id="4" name="Footer Placeholder 3"/>
          <p:cNvSpPr>
            <a:spLocks noGrp="1"/>
          </p:cNvSpPr>
          <p:nvPr>
            <p:ph type="ftr" sz="quarter" idx="11"/>
          </p:nvPr>
        </p:nvSpPr>
        <p:spPr>
          <a:xfrm>
            <a:off x="1828800" y="6356350"/>
            <a:ext cx="4724400" cy="365125"/>
          </a:xfrm>
        </p:spPr>
        <p:txBody>
          <a:bodyPr/>
          <a:lstStyle/>
          <a:p>
            <a:r>
              <a:rPr lang="pt-BR" sz="1000" smtClean="0"/>
              <a:t>Barbara Ficarra, RN, BSN, MPA | Barbara Ficarra Productions, LLC | Healthin30.com</a:t>
            </a:r>
            <a:endParaRPr lang="en-US" sz="1000" dirty="0"/>
          </a:p>
        </p:txBody>
      </p:sp>
      <p:sp>
        <p:nvSpPr>
          <p:cNvPr id="6" name="TextBox 5"/>
          <p:cNvSpPr txBox="1"/>
          <p:nvPr/>
        </p:nvSpPr>
        <p:spPr>
          <a:xfrm>
            <a:off x="2829451" y="5486400"/>
            <a:ext cx="6314549" cy="646331"/>
          </a:xfrm>
          <a:prstGeom prst="rect">
            <a:avLst/>
          </a:prstGeom>
          <a:noFill/>
        </p:spPr>
        <p:txBody>
          <a:bodyPr wrap="none" rtlCol="0">
            <a:spAutoFit/>
          </a:bodyPr>
          <a:lstStyle/>
          <a:p>
            <a:r>
              <a:rPr lang="en-US" sz="3600" b="1" dirty="0" smtClean="0">
                <a:latin typeface="Calibri (Headings)"/>
              </a:rPr>
              <a:t>Motivation leads to action…</a:t>
            </a:r>
            <a:endParaRPr lang="en-US" sz="3600" dirty="0"/>
          </a:p>
        </p:txBody>
      </p:sp>
      <p:pic>
        <p:nvPicPr>
          <p:cNvPr id="8" name="Picture 7" descr="C:\Users\Barbara\Pictures\HI30-logop-jpg High Resolution 3 25 09.jpg">
            <a:hlinkClick r:id="rId4"/>
          </p:cNvPr>
          <p:cNvPicPr>
            <a:picLocks noChangeAspect="1" noChangeArrowheads="1"/>
          </p:cNvPicPr>
          <p:nvPr/>
        </p:nvPicPr>
        <p:blipFill>
          <a:blip r:embed="rId5" cstate="print"/>
          <a:srcRect/>
          <a:stretch>
            <a:fillRect/>
          </a:stretch>
        </p:blipFill>
        <p:spPr bwMode="auto">
          <a:xfrm>
            <a:off x="8116824" y="6528816"/>
            <a:ext cx="1027176" cy="329184"/>
          </a:xfrm>
          <a:prstGeom prst="rect">
            <a:avLst/>
          </a:prstGeom>
          <a:noFill/>
        </p:spPr>
      </p:pic>
      <p:sp>
        <p:nvSpPr>
          <p:cNvPr id="10" name="Slide Number Placeholder 9"/>
          <p:cNvSpPr>
            <a:spLocks noGrp="1"/>
          </p:cNvSpPr>
          <p:nvPr>
            <p:ph type="sldNum" sz="quarter" idx="12"/>
          </p:nvPr>
        </p:nvSpPr>
        <p:spPr/>
        <p:txBody>
          <a:bodyPr/>
          <a:lstStyle/>
          <a:p>
            <a:fld id="{0D031E3E-DD44-4762-A6D5-BB6C290CCFFC}"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1981200" y="6356350"/>
            <a:ext cx="5410200" cy="365125"/>
          </a:xfrm>
        </p:spPr>
        <p:txBody>
          <a:bodyPr/>
          <a:lstStyle/>
          <a:p>
            <a:r>
              <a:rPr lang="en-US" smtClean="0"/>
              <a:t>Barbara Ficarra, RN, BSN, MPA | Barbara Ficarra Productions, LLC | Healthin30.com</a:t>
            </a:r>
            <a:endParaRPr lang="en-US" dirty="0"/>
          </a:p>
        </p:txBody>
      </p:sp>
      <p:graphicFrame>
        <p:nvGraphicFramePr>
          <p:cNvPr id="3" name="Diagram 2"/>
          <p:cNvGraphicFramePr/>
          <p:nvPr/>
        </p:nvGraphicFramePr>
        <p:xfrm>
          <a:off x="1524000" y="381000"/>
          <a:ext cx="6096000" cy="50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0" y="0"/>
            <a:ext cx="3200400" cy="707886"/>
          </a:xfrm>
          <a:prstGeom prst="rect">
            <a:avLst/>
          </a:prstGeom>
          <a:solidFill>
            <a:schemeClr val="bg1"/>
          </a:solidFill>
        </p:spPr>
        <p:txBody>
          <a:bodyPr wrap="square" rtlCol="0">
            <a:spAutoFit/>
          </a:bodyPr>
          <a:lstStyle/>
          <a:p>
            <a:r>
              <a:rPr lang="en-US" sz="4000" dirty="0" smtClean="0">
                <a:solidFill>
                  <a:srgbClr val="12037F"/>
                </a:solidFill>
                <a:latin typeface="+mj-lt"/>
              </a:rPr>
              <a:t>BJ </a:t>
            </a:r>
            <a:r>
              <a:rPr lang="en-US" sz="4000" dirty="0" err="1" smtClean="0">
                <a:solidFill>
                  <a:srgbClr val="12037F"/>
                </a:solidFill>
                <a:latin typeface="+mj-lt"/>
              </a:rPr>
              <a:t>Fogg’s</a:t>
            </a:r>
            <a:endParaRPr lang="en-US" sz="4000" dirty="0">
              <a:solidFill>
                <a:srgbClr val="12037F"/>
              </a:solidFill>
              <a:latin typeface="+mj-lt"/>
            </a:endParaRPr>
          </a:p>
        </p:txBody>
      </p:sp>
      <p:sp>
        <p:nvSpPr>
          <p:cNvPr id="7" name="TextBox 6"/>
          <p:cNvSpPr txBox="1"/>
          <p:nvPr/>
        </p:nvSpPr>
        <p:spPr>
          <a:xfrm>
            <a:off x="5652851" y="0"/>
            <a:ext cx="3491149" cy="707886"/>
          </a:xfrm>
          <a:prstGeom prst="rect">
            <a:avLst/>
          </a:prstGeom>
          <a:solidFill>
            <a:schemeClr val="bg1"/>
          </a:solidFill>
        </p:spPr>
        <p:txBody>
          <a:bodyPr wrap="none" rtlCol="0">
            <a:spAutoFit/>
          </a:bodyPr>
          <a:lstStyle/>
          <a:p>
            <a:r>
              <a:rPr lang="en-US" sz="4000" dirty="0" smtClean="0">
                <a:solidFill>
                  <a:srgbClr val="12037F"/>
                </a:solidFill>
                <a:latin typeface="+mj-lt"/>
              </a:rPr>
              <a:t>Behavior Model</a:t>
            </a:r>
            <a:endParaRPr lang="en-US" sz="4000" dirty="0">
              <a:solidFill>
                <a:srgbClr val="12037F"/>
              </a:solidFill>
              <a:latin typeface="+mj-lt"/>
            </a:endParaRPr>
          </a:p>
        </p:txBody>
      </p:sp>
      <p:pic>
        <p:nvPicPr>
          <p:cNvPr id="10" name="Picture 9" descr="C:\Users\Barbara\Pictures\HI30-logop-jpg High Resolution 3 25 09.jpg">
            <a:hlinkClick r:id="rId8"/>
          </p:cNvPr>
          <p:cNvPicPr>
            <a:picLocks noChangeAspect="1" noChangeArrowheads="1"/>
          </p:cNvPicPr>
          <p:nvPr/>
        </p:nvPicPr>
        <p:blipFill>
          <a:blip r:embed="rId9" cstate="print"/>
          <a:srcRect/>
          <a:stretch>
            <a:fillRect/>
          </a:stretch>
        </p:blipFill>
        <p:spPr bwMode="auto">
          <a:xfrm>
            <a:off x="8116824" y="6528816"/>
            <a:ext cx="1027176" cy="329184"/>
          </a:xfrm>
          <a:prstGeom prst="rect">
            <a:avLst/>
          </a:prstGeom>
          <a:noFill/>
        </p:spPr>
      </p:pic>
      <p:sp>
        <p:nvSpPr>
          <p:cNvPr id="11" name="Slide Number Placeholder 10"/>
          <p:cNvSpPr>
            <a:spLocks noGrp="1"/>
          </p:cNvSpPr>
          <p:nvPr>
            <p:ph type="sldNum" sz="quarter" idx="12"/>
          </p:nvPr>
        </p:nvSpPr>
        <p:spPr/>
        <p:txBody>
          <a:bodyPr/>
          <a:lstStyle/>
          <a:p>
            <a:fld id="{0D031E3E-DD44-4762-A6D5-BB6C290CCFFC}"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Barbara\AppData\Local\Temp\ID-10046119.jpg"/>
          <p:cNvPicPr>
            <a:picLocks noChangeAspect="1" noChangeArrowheads="1"/>
          </p:cNvPicPr>
          <p:nvPr/>
        </p:nvPicPr>
        <p:blipFill>
          <a:blip r:embed="rId3" cstate="print"/>
          <a:srcRect/>
          <a:stretch>
            <a:fillRect/>
          </a:stretch>
        </p:blipFill>
        <p:spPr bwMode="auto">
          <a:xfrm>
            <a:off x="5410200" y="3657600"/>
            <a:ext cx="3733800" cy="2743200"/>
          </a:xfrm>
          <a:prstGeom prst="rect">
            <a:avLst/>
          </a:prstGeom>
          <a:noFill/>
        </p:spPr>
      </p:pic>
      <p:pic>
        <p:nvPicPr>
          <p:cNvPr id="1028" name="Picture 4" descr="C:\Users\Barbara\AppData\Local\Temp\ID-10017321.jpg"/>
          <p:cNvPicPr>
            <a:picLocks noChangeAspect="1" noChangeArrowheads="1"/>
          </p:cNvPicPr>
          <p:nvPr/>
        </p:nvPicPr>
        <p:blipFill>
          <a:blip r:embed="rId4" cstate="print"/>
          <a:srcRect/>
          <a:stretch>
            <a:fillRect/>
          </a:stretch>
        </p:blipFill>
        <p:spPr bwMode="auto">
          <a:xfrm>
            <a:off x="3352800" y="3657600"/>
            <a:ext cx="2057400" cy="2743200"/>
          </a:xfrm>
          <a:prstGeom prst="rect">
            <a:avLst/>
          </a:prstGeom>
          <a:noFill/>
        </p:spPr>
      </p:pic>
      <p:pic>
        <p:nvPicPr>
          <p:cNvPr id="1030" name="Picture 6" descr="C:\Users\Barbara\AppData\Local\Temp\ID-10032223.jpg"/>
          <p:cNvPicPr>
            <a:picLocks noChangeAspect="1" noChangeArrowheads="1"/>
          </p:cNvPicPr>
          <p:nvPr/>
        </p:nvPicPr>
        <p:blipFill>
          <a:blip r:embed="rId5" cstate="print"/>
          <a:srcRect/>
          <a:stretch>
            <a:fillRect/>
          </a:stretch>
        </p:blipFill>
        <p:spPr bwMode="auto">
          <a:xfrm>
            <a:off x="0" y="3657600"/>
            <a:ext cx="3352800" cy="2743200"/>
          </a:xfrm>
          <a:prstGeom prst="rect">
            <a:avLst/>
          </a:prstGeom>
          <a:noFill/>
        </p:spPr>
      </p:pic>
      <p:pic>
        <p:nvPicPr>
          <p:cNvPr id="8" name="Picture 7" descr="C:\Users\Barbara\Pictures\HI30-logop-jpg High Resolution 3 25 09.jpg">
            <a:hlinkClick r:id="rId6"/>
          </p:cNvPr>
          <p:cNvPicPr>
            <a:picLocks noChangeAspect="1" noChangeArrowheads="1"/>
          </p:cNvPicPr>
          <p:nvPr/>
        </p:nvPicPr>
        <p:blipFill>
          <a:blip r:embed="rId7" cstate="print"/>
          <a:srcRect/>
          <a:stretch>
            <a:fillRect/>
          </a:stretch>
        </p:blipFill>
        <p:spPr bwMode="auto">
          <a:xfrm>
            <a:off x="8116824" y="6528816"/>
            <a:ext cx="1027176" cy="329184"/>
          </a:xfrm>
          <a:prstGeom prst="rect">
            <a:avLst/>
          </a:prstGeom>
          <a:noFill/>
        </p:spPr>
      </p:pic>
      <p:sp>
        <p:nvSpPr>
          <p:cNvPr id="9" name="Footer Placeholder 8"/>
          <p:cNvSpPr>
            <a:spLocks noGrp="1"/>
          </p:cNvSpPr>
          <p:nvPr>
            <p:ph type="ftr" sz="quarter" idx="11"/>
          </p:nvPr>
        </p:nvSpPr>
        <p:spPr>
          <a:xfrm>
            <a:off x="1524000" y="6492875"/>
            <a:ext cx="5638800" cy="365125"/>
          </a:xfrm>
        </p:spPr>
        <p:txBody>
          <a:bodyPr/>
          <a:lstStyle/>
          <a:p>
            <a:r>
              <a:rPr lang="en-US" smtClean="0"/>
              <a:t>Barbara Ficarra, RN, BSN, MPA | Barbara Ficarra Productions, LLC | Healthin30.com</a:t>
            </a:r>
            <a:endParaRPr lang="en-US" dirty="0"/>
          </a:p>
        </p:txBody>
      </p:sp>
      <p:pic>
        <p:nvPicPr>
          <p:cNvPr id="11" name="Picture 2" descr="C:\Users\Barbara\AppData\Local\Temp\ID-10055178.jpg"/>
          <p:cNvPicPr>
            <a:picLocks noChangeAspect="1" noChangeArrowheads="1"/>
          </p:cNvPicPr>
          <p:nvPr/>
        </p:nvPicPr>
        <p:blipFill>
          <a:blip r:embed="rId8" cstate="print"/>
          <a:srcRect/>
          <a:stretch>
            <a:fillRect/>
          </a:stretch>
        </p:blipFill>
        <p:spPr bwMode="auto">
          <a:xfrm>
            <a:off x="0" y="0"/>
            <a:ext cx="4572000" cy="3733800"/>
          </a:xfrm>
          <a:prstGeom prst="rect">
            <a:avLst/>
          </a:prstGeom>
          <a:noFill/>
        </p:spPr>
      </p:pic>
      <p:pic>
        <p:nvPicPr>
          <p:cNvPr id="12" name="Picture 2" descr="C:\Users\Barbara\AppData\Local\Temp\ID-10061172.jpg"/>
          <p:cNvPicPr>
            <a:picLocks noChangeAspect="1" noChangeArrowheads="1"/>
          </p:cNvPicPr>
          <p:nvPr/>
        </p:nvPicPr>
        <p:blipFill>
          <a:blip r:embed="rId9" cstate="print"/>
          <a:srcRect/>
          <a:stretch>
            <a:fillRect/>
          </a:stretch>
        </p:blipFill>
        <p:spPr bwMode="auto">
          <a:xfrm>
            <a:off x="4419600" y="0"/>
            <a:ext cx="4724400" cy="3657600"/>
          </a:xfrm>
          <a:prstGeom prst="rect">
            <a:avLst/>
          </a:prstGeom>
          <a:noFill/>
        </p:spPr>
      </p:pic>
      <p:sp>
        <p:nvSpPr>
          <p:cNvPr id="13" name="Slide Number Placeholder 12"/>
          <p:cNvSpPr>
            <a:spLocks noGrp="1"/>
          </p:cNvSpPr>
          <p:nvPr>
            <p:ph type="sldNum" sz="quarter" idx="12"/>
          </p:nvPr>
        </p:nvSpPr>
        <p:spPr/>
        <p:txBody>
          <a:bodyPr/>
          <a:lstStyle/>
          <a:p>
            <a:fld id="{0D031E3E-DD44-4762-A6D5-BB6C290CCFFC}"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990600" y="6356350"/>
            <a:ext cx="6248400" cy="365125"/>
          </a:xfrm>
        </p:spPr>
        <p:txBody>
          <a:bodyPr/>
          <a:lstStyle/>
          <a:p>
            <a:r>
              <a:rPr lang="en-US" smtClean="0"/>
              <a:t>Barbara Ficarra, RN, BSN, MPA | Barbara Ficarra Productions, LLC | Healthin30.com</a:t>
            </a:r>
            <a:endParaRPr lang="en-US" dirty="0"/>
          </a:p>
        </p:txBody>
      </p:sp>
      <p:pic>
        <p:nvPicPr>
          <p:cNvPr id="4100" name="Picture 4" descr="SuperBetter logo"/>
          <p:cNvPicPr>
            <a:picLocks noChangeAspect="1" noChangeArrowheads="1"/>
          </p:cNvPicPr>
          <p:nvPr/>
        </p:nvPicPr>
        <p:blipFill>
          <a:blip r:embed="rId3" cstate="print"/>
          <a:srcRect/>
          <a:stretch>
            <a:fillRect/>
          </a:stretch>
        </p:blipFill>
        <p:spPr bwMode="auto">
          <a:xfrm>
            <a:off x="3733800" y="304800"/>
            <a:ext cx="1819275" cy="1714500"/>
          </a:xfrm>
          <a:prstGeom prst="rect">
            <a:avLst/>
          </a:prstGeom>
          <a:noFill/>
        </p:spPr>
      </p:pic>
      <p:sp>
        <p:nvSpPr>
          <p:cNvPr id="5" name="TextBox 4"/>
          <p:cNvSpPr txBox="1"/>
          <p:nvPr/>
        </p:nvSpPr>
        <p:spPr>
          <a:xfrm>
            <a:off x="2514600" y="6019800"/>
            <a:ext cx="184731" cy="369332"/>
          </a:xfrm>
          <a:prstGeom prst="rect">
            <a:avLst/>
          </a:prstGeom>
          <a:noFill/>
        </p:spPr>
        <p:txBody>
          <a:bodyPr wrap="none" rtlCol="0">
            <a:spAutoFit/>
          </a:bodyPr>
          <a:lstStyle/>
          <a:p>
            <a:endParaRPr lang="en-US" dirty="0"/>
          </a:p>
        </p:txBody>
      </p:sp>
      <p:pic>
        <p:nvPicPr>
          <p:cNvPr id="8" name="Content Placeholder 4" descr="Games for Health Mindbloom.jpg"/>
          <p:cNvPicPr>
            <a:picLocks noChangeAspect="1"/>
          </p:cNvPicPr>
          <p:nvPr/>
        </p:nvPicPr>
        <p:blipFill>
          <a:blip r:embed="rId4" cstate="print"/>
          <a:stretch>
            <a:fillRect/>
          </a:stretch>
        </p:blipFill>
        <p:spPr>
          <a:xfrm>
            <a:off x="0" y="2438400"/>
            <a:ext cx="9144000" cy="1828799"/>
          </a:xfrm>
          <a:prstGeom prst="rect">
            <a:avLst/>
          </a:prstGeom>
        </p:spPr>
      </p:pic>
      <p:pic>
        <p:nvPicPr>
          <p:cNvPr id="9" name="Picture 4" descr="http://www.healthrageous.com/App_Atom/ux/images/temp/fandc_margin.jpg"/>
          <p:cNvPicPr>
            <a:picLocks noChangeAspect="1" noChangeArrowheads="1"/>
          </p:cNvPicPr>
          <p:nvPr/>
        </p:nvPicPr>
        <p:blipFill>
          <a:blip r:embed="rId5" cstate="print"/>
          <a:srcRect/>
          <a:stretch>
            <a:fillRect/>
          </a:stretch>
        </p:blipFill>
        <p:spPr bwMode="auto">
          <a:xfrm>
            <a:off x="6858000" y="152400"/>
            <a:ext cx="2286000" cy="1647825"/>
          </a:xfrm>
          <a:prstGeom prst="rect">
            <a:avLst/>
          </a:prstGeom>
          <a:noFill/>
        </p:spPr>
      </p:pic>
      <p:pic>
        <p:nvPicPr>
          <p:cNvPr id="10" name="Picture 9" descr="Games for Health Healthrageous logo.jpg"/>
          <p:cNvPicPr>
            <a:picLocks noChangeAspect="1"/>
          </p:cNvPicPr>
          <p:nvPr/>
        </p:nvPicPr>
        <p:blipFill>
          <a:blip r:embed="rId6" cstate="print"/>
          <a:stretch>
            <a:fillRect/>
          </a:stretch>
        </p:blipFill>
        <p:spPr>
          <a:xfrm>
            <a:off x="0" y="4953000"/>
            <a:ext cx="4343400" cy="1295400"/>
          </a:xfrm>
          <a:prstGeom prst="rect">
            <a:avLst/>
          </a:prstGeom>
        </p:spPr>
      </p:pic>
      <p:pic>
        <p:nvPicPr>
          <p:cNvPr id="13" name="Picture 4" descr="http://www.mindbloom.com/about/wp-content/uploads/2011/10/bloom-beautyshot.png"/>
          <p:cNvPicPr>
            <a:picLocks noChangeAspect="1" noChangeArrowheads="1"/>
          </p:cNvPicPr>
          <p:nvPr/>
        </p:nvPicPr>
        <p:blipFill>
          <a:blip r:embed="rId7" cstate="print"/>
          <a:srcRect/>
          <a:stretch>
            <a:fillRect/>
          </a:stretch>
        </p:blipFill>
        <p:spPr bwMode="auto">
          <a:xfrm>
            <a:off x="0" y="0"/>
            <a:ext cx="2971800" cy="2209800"/>
          </a:xfrm>
          <a:prstGeom prst="rect">
            <a:avLst/>
          </a:prstGeom>
          <a:noFill/>
        </p:spPr>
      </p:pic>
      <p:pic>
        <p:nvPicPr>
          <p:cNvPr id="14" name="Content Placeholder 4" descr="PP HIMSS Nike Fuel Band.jpg"/>
          <p:cNvPicPr>
            <a:picLocks noChangeAspect="1"/>
          </p:cNvPicPr>
          <p:nvPr/>
        </p:nvPicPr>
        <p:blipFill>
          <a:blip r:embed="rId8" cstate="print"/>
          <a:stretch>
            <a:fillRect/>
          </a:stretch>
        </p:blipFill>
        <p:spPr>
          <a:xfrm>
            <a:off x="4724400" y="4267200"/>
            <a:ext cx="4267200" cy="2054352"/>
          </a:xfrm>
          <a:prstGeom prst="rect">
            <a:avLst/>
          </a:prstGeom>
        </p:spPr>
      </p:pic>
      <p:pic>
        <p:nvPicPr>
          <p:cNvPr id="15" name="Picture 14" descr="C:\Users\Barbara\Pictures\HI30-logop-jpg High Resolution 3 25 09.jpg">
            <a:hlinkClick r:id="rId9"/>
          </p:cNvPr>
          <p:cNvPicPr>
            <a:picLocks noChangeAspect="1" noChangeArrowheads="1"/>
          </p:cNvPicPr>
          <p:nvPr/>
        </p:nvPicPr>
        <p:blipFill>
          <a:blip r:embed="rId10" cstate="print"/>
          <a:srcRect/>
          <a:stretch>
            <a:fillRect/>
          </a:stretch>
        </p:blipFill>
        <p:spPr bwMode="auto">
          <a:xfrm>
            <a:off x="8116824" y="6528816"/>
            <a:ext cx="1027176" cy="329184"/>
          </a:xfrm>
          <a:prstGeom prst="rect">
            <a:avLst/>
          </a:prstGeom>
          <a:noFill/>
        </p:spPr>
      </p:pic>
      <p:sp>
        <p:nvSpPr>
          <p:cNvPr id="17" name="Slide Number Placeholder 16"/>
          <p:cNvSpPr>
            <a:spLocks noGrp="1"/>
          </p:cNvSpPr>
          <p:nvPr>
            <p:ph type="sldNum" sz="quarter" idx="12"/>
          </p:nvPr>
        </p:nvSpPr>
        <p:spPr/>
        <p:txBody>
          <a:bodyPr/>
          <a:lstStyle/>
          <a:p>
            <a:fld id="{0D031E3E-DD44-4762-A6D5-BB6C290CCFFC}" type="slidenum">
              <a:rPr lang="en-US" smtClean="0"/>
              <a:pPr/>
              <a:t>35</a:t>
            </a:fld>
            <a:endParaRPr lang="en-US"/>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33400" y="6492875"/>
            <a:ext cx="6705600" cy="365125"/>
          </a:xfrm>
        </p:spPr>
        <p:txBody>
          <a:bodyPr/>
          <a:lstStyle/>
          <a:p>
            <a:r>
              <a:rPr lang="pt-BR" b="1" smtClean="0"/>
              <a:t>Barbara Ficarra, RN, BSN, MPA | Barbara Ficarra Productions, LLC | Healthin30.com</a:t>
            </a:r>
            <a:endParaRPr lang="en-US" dirty="0"/>
          </a:p>
        </p:txBody>
      </p:sp>
      <p:pic>
        <p:nvPicPr>
          <p:cNvPr id="73730" name="Picture 2" descr="C:\Users\Barbara\Pictures\PP HIMSS Nike Plus.jpg"/>
          <p:cNvPicPr>
            <a:picLocks noChangeAspect="1" noChangeArrowheads="1"/>
          </p:cNvPicPr>
          <p:nvPr/>
        </p:nvPicPr>
        <p:blipFill>
          <a:blip r:embed="rId3" cstate="print"/>
          <a:srcRect/>
          <a:stretch>
            <a:fillRect/>
          </a:stretch>
        </p:blipFill>
        <p:spPr bwMode="auto">
          <a:xfrm>
            <a:off x="0" y="533400"/>
            <a:ext cx="6172200" cy="5410200"/>
          </a:xfrm>
          <a:prstGeom prst="rect">
            <a:avLst/>
          </a:prstGeom>
          <a:noFill/>
        </p:spPr>
      </p:pic>
      <p:pic>
        <p:nvPicPr>
          <p:cNvPr id="4" name="Picture 3" descr="C:\Users\Barbara\Pictures\HI30-logop-jpg High Resolution 3 25 09.jpg"/>
          <p:cNvPicPr>
            <a:picLocks noChangeAspect="1" noChangeArrowheads="1"/>
          </p:cNvPicPr>
          <p:nvPr/>
        </p:nvPicPr>
        <p:blipFill>
          <a:blip r:embed="rId4" cstate="print"/>
          <a:srcRect/>
          <a:stretch>
            <a:fillRect/>
          </a:stretch>
        </p:blipFill>
        <p:spPr bwMode="auto">
          <a:xfrm>
            <a:off x="8116824" y="6528816"/>
            <a:ext cx="1027176" cy="329184"/>
          </a:xfrm>
          <a:prstGeom prst="rect">
            <a:avLst/>
          </a:prstGeom>
          <a:noFill/>
        </p:spPr>
      </p:pic>
      <p:sp>
        <p:nvSpPr>
          <p:cNvPr id="5" name="TextBox 4"/>
          <p:cNvSpPr txBox="1"/>
          <p:nvPr/>
        </p:nvSpPr>
        <p:spPr>
          <a:xfrm>
            <a:off x="0" y="0"/>
            <a:ext cx="1497526" cy="830997"/>
          </a:xfrm>
          <a:prstGeom prst="rect">
            <a:avLst/>
          </a:prstGeom>
          <a:noFill/>
        </p:spPr>
        <p:txBody>
          <a:bodyPr wrap="none" rtlCol="0">
            <a:spAutoFit/>
          </a:bodyPr>
          <a:lstStyle/>
          <a:p>
            <a:r>
              <a:rPr lang="en-US" sz="4800" dirty="0" err="1" smtClean="0">
                <a:solidFill>
                  <a:srgbClr val="12037F"/>
                </a:solidFill>
                <a:latin typeface="+mj-lt"/>
              </a:rPr>
              <a:t>FitBit</a:t>
            </a:r>
            <a:endParaRPr lang="en-US" sz="4800" dirty="0">
              <a:solidFill>
                <a:srgbClr val="12037F"/>
              </a:solidFill>
              <a:latin typeface="+mj-lt"/>
            </a:endParaRPr>
          </a:p>
        </p:txBody>
      </p:sp>
      <p:pic>
        <p:nvPicPr>
          <p:cNvPr id="19457" name="Picture 1" descr="C:\Users\Barbara\Pictures\shapeup.jpg"/>
          <p:cNvPicPr>
            <a:picLocks noChangeAspect="1" noChangeArrowheads="1"/>
          </p:cNvPicPr>
          <p:nvPr/>
        </p:nvPicPr>
        <p:blipFill>
          <a:blip r:embed="rId5" cstate="print"/>
          <a:srcRect/>
          <a:stretch>
            <a:fillRect/>
          </a:stretch>
        </p:blipFill>
        <p:spPr bwMode="auto">
          <a:xfrm>
            <a:off x="6248400" y="0"/>
            <a:ext cx="2895600" cy="1130300"/>
          </a:xfrm>
          <a:prstGeom prst="rect">
            <a:avLst/>
          </a:prstGeom>
          <a:noFill/>
        </p:spPr>
      </p:pic>
      <p:pic>
        <p:nvPicPr>
          <p:cNvPr id="19458" name="Picture 2" descr="C:\Users\Barbara\Pictures\Fitbit.jpg"/>
          <p:cNvPicPr>
            <a:picLocks noChangeAspect="1" noChangeArrowheads="1"/>
          </p:cNvPicPr>
          <p:nvPr/>
        </p:nvPicPr>
        <p:blipFill>
          <a:blip r:embed="rId6" cstate="print"/>
          <a:srcRect/>
          <a:stretch>
            <a:fillRect/>
          </a:stretch>
        </p:blipFill>
        <p:spPr bwMode="auto">
          <a:xfrm>
            <a:off x="6276975" y="2438400"/>
            <a:ext cx="2867025" cy="1743075"/>
          </a:xfrm>
          <a:prstGeom prst="rect">
            <a:avLst/>
          </a:prstGeom>
          <a:noFill/>
        </p:spPr>
      </p:pic>
      <p:sp>
        <p:nvSpPr>
          <p:cNvPr id="10" name="Slide Number Placeholder 9"/>
          <p:cNvSpPr>
            <a:spLocks noGrp="1"/>
          </p:cNvSpPr>
          <p:nvPr>
            <p:ph type="sldNum" sz="quarter" idx="12"/>
          </p:nvPr>
        </p:nvSpPr>
        <p:spPr/>
        <p:txBody>
          <a:bodyPr/>
          <a:lstStyle/>
          <a:p>
            <a:fld id="{F7EBF033-2DED-455B-9EB4-6F5F2BBD52DA}" type="slidenum">
              <a:rPr lang="en-US" smtClean="0"/>
              <a:pPr/>
              <a:t>36</a:t>
            </a:fld>
            <a:endParaRPr lang="en-US"/>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1219200" y="6356350"/>
            <a:ext cx="6629400" cy="365125"/>
          </a:xfrm>
        </p:spPr>
        <p:txBody>
          <a:bodyPr/>
          <a:lstStyle/>
          <a:p>
            <a:r>
              <a:rPr lang="en-US" smtClean="0"/>
              <a:t>Barbara Ficarra, RN, BSN, MPA | Barbara Ficarra Productions, LLC | Healthin30.com</a:t>
            </a:r>
            <a:endParaRPr lang="en-US" dirty="0"/>
          </a:p>
        </p:txBody>
      </p:sp>
      <p:pic>
        <p:nvPicPr>
          <p:cNvPr id="41986" name="Picture 2" descr="Zamzee Logo"/>
          <p:cNvPicPr>
            <a:picLocks noChangeAspect="1" noChangeArrowheads="1"/>
          </p:cNvPicPr>
          <p:nvPr/>
        </p:nvPicPr>
        <p:blipFill>
          <a:blip r:embed="rId3" cstate="print"/>
          <a:srcRect/>
          <a:stretch>
            <a:fillRect/>
          </a:stretch>
        </p:blipFill>
        <p:spPr bwMode="auto">
          <a:xfrm>
            <a:off x="0" y="0"/>
            <a:ext cx="2066925" cy="476250"/>
          </a:xfrm>
          <a:prstGeom prst="rect">
            <a:avLst/>
          </a:prstGeom>
          <a:noFill/>
        </p:spPr>
      </p:pic>
      <p:pic>
        <p:nvPicPr>
          <p:cNvPr id="41988" name="Picture 4" descr="Level Up"/>
          <p:cNvPicPr>
            <a:picLocks noChangeAspect="1" noChangeArrowheads="1"/>
          </p:cNvPicPr>
          <p:nvPr/>
        </p:nvPicPr>
        <p:blipFill>
          <a:blip r:embed="rId4" cstate="print"/>
          <a:srcRect/>
          <a:stretch>
            <a:fillRect/>
          </a:stretch>
        </p:blipFill>
        <p:spPr bwMode="auto">
          <a:xfrm>
            <a:off x="0" y="3352800"/>
            <a:ext cx="3143250" cy="3219450"/>
          </a:xfrm>
          <a:prstGeom prst="rect">
            <a:avLst/>
          </a:prstGeom>
          <a:noFill/>
        </p:spPr>
      </p:pic>
      <p:pic>
        <p:nvPicPr>
          <p:cNvPr id="41990" name="Picture 6" descr="Track Progress"/>
          <p:cNvPicPr>
            <a:picLocks noChangeAspect="1" noChangeArrowheads="1"/>
          </p:cNvPicPr>
          <p:nvPr/>
        </p:nvPicPr>
        <p:blipFill>
          <a:blip r:embed="rId5" cstate="print"/>
          <a:srcRect/>
          <a:stretch>
            <a:fillRect/>
          </a:stretch>
        </p:blipFill>
        <p:spPr bwMode="auto">
          <a:xfrm>
            <a:off x="5638800" y="685800"/>
            <a:ext cx="3228975" cy="3228975"/>
          </a:xfrm>
          <a:prstGeom prst="rect">
            <a:avLst/>
          </a:prstGeom>
          <a:noFill/>
        </p:spPr>
      </p:pic>
      <p:pic>
        <p:nvPicPr>
          <p:cNvPr id="41992" name="Picture 8" descr="Earn Rewards"/>
          <p:cNvPicPr>
            <a:picLocks noChangeAspect="1" noChangeArrowheads="1"/>
          </p:cNvPicPr>
          <p:nvPr/>
        </p:nvPicPr>
        <p:blipFill>
          <a:blip r:embed="rId6" cstate="print"/>
          <a:srcRect/>
          <a:stretch>
            <a:fillRect/>
          </a:stretch>
        </p:blipFill>
        <p:spPr bwMode="auto">
          <a:xfrm>
            <a:off x="4648200" y="3629025"/>
            <a:ext cx="3219450" cy="3228975"/>
          </a:xfrm>
          <a:prstGeom prst="rect">
            <a:avLst/>
          </a:prstGeom>
          <a:noFill/>
        </p:spPr>
      </p:pic>
      <p:sp>
        <p:nvSpPr>
          <p:cNvPr id="9" name="TextBox 8"/>
          <p:cNvSpPr txBox="1"/>
          <p:nvPr/>
        </p:nvSpPr>
        <p:spPr>
          <a:xfrm>
            <a:off x="457200" y="609600"/>
            <a:ext cx="5181996" cy="3108543"/>
          </a:xfrm>
          <a:prstGeom prst="rect">
            <a:avLst/>
          </a:prstGeom>
          <a:noFill/>
        </p:spPr>
        <p:txBody>
          <a:bodyPr wrap="none" rtlCol="0">
            <a:spAutoFit/>
          </a:bodyPr>
          <a:lstStyle/>
          <a:p>
            <a:pPr>
              <a:buClr>
                <a:srgbClr val="2F5ED2"/>
              </a:buClr>
              <a:buFont typeface="Wingdings" pitchFamily="2" charset="2"/>
              <a:buChar char="§"/>
            </a:pPr>
            <a:r>
              <a:rPr lang="en-US" sz="2800" dirty="0" smtClean="0">
                <a:solidFill>
                  <a:srgbClr val="12037F"/>
                </a:solidFill>
                <a:latin typeface="+mj-lt"/>
              </a:rPr>
              <a:t>Track progress online</a:t>
            </a:r>
          </a:p>
          <a:p>
            <a:pPr>
              <a:buClr>
                <a:srgbClr val="2F5ED2"/>
              </a:buClr>
              <a:buFont typeface="Wingdings" pitchFamily="2" charset="2"/>
              <a:buChar char="§"/>
            </a:pPr>
            <a:r>
              <a:rPr lang="en-US" sz="2800" dirty="0" smtClean="0">
                <a:solidFill>
                  <a:srgbClr val="12037F"/>
                </a:solidFill>
                <a:latin typeface="+mj-lt"/>
              </a:rPr>
              <a:t>Get points for moving</a:t>
            </a:r>
          </a:p>
          <a:p>
            <a:pPr>
              <a:buClr>
                <a:srgbClr val="2F5ED2"/>
              </a:buClr>
              <a:buFont typeface="Wingdings" pitchFamily="2" charset="2"/>
              <a:buChar char="§"/>
            </a:pPr>
            <a:r>
              <a:rPr lang="en-US" sz="2800" dirty="0" smtClean="0">
                <a:solidFill>
                  <a:srgbClr val="12037F"/>
                </a:solidFill>
                <a:latin typeface="+mj-lt"/>
              </a:rPr>
              <a:t>Level up and earn badges</a:t>
            </a:r>
          </a:p>
          <a:p>
            <a:pPr>
              <a:buClr>
                <a:srgbClr val="2F5ED2"/>
              </a:buClr>
              <a:buFont typeface="Wingdings" pitchFamily="2" charset="2"/>
              <a:buChar char="§"/>
            </a:pPr>
            <a:r>
              <a:rPr lang="en-US" sz="2800" dirty="0" smtClean="0">
                <a:solidFill>
                  <a:srgbClr val="12037F"/>
                </a:solidFill>
                <a:latin typeface="+mj-lt"/>
              </a:rPr>
              <a:t>Personalize your avatar</a:t>
            </a:r>
          </a:p>
          <a:p>
            <a:pPr>
              <a:buClr>
                <a:srgbClr val="2F5ED2"/>
              </a:buClr>
              <a:buFont typeface="Wingdings" pitchFamily="2" charset="2"/>
              <a:buChar char="§"/>
            </a:pPr>
            <a:r>
              <a:rPr lang="en-US" sz="2800" dirty="0" smtClean="0">
                <a:solidFill>
                  <a:srgbClr val="12037F"/>
                </a:solidFill>
                <a:latin typeface="+mj-lt"/>
              </a:rPr>
              <a:t>Climb </a:t>
            </a:r>
            <a:r>
              <a:rPr lang="en-US" sz="2800" dirty="0" err="1" smtClean="0">
                <a:solidFill>
                  <a:srgbClr val="12037F"/>
                </a:solidFill>
                <a:latin typeface="+mj-lt"/>
              </a:rPr>
              <a:t>leaderboards</a:t>
            </a:r>
            <a:r>
              <a:rPr lang="en-US" sz="2800" dirty="0" smtClean="0">
                <a:solidFill>
                  <a:srgbClr val="12037F"/>
                </a:solidFill>
                <a:latin typeface="+mj-lt"/>
              </a:rPr>
              <a:t> and compete</a:t>
            </a:r>
          </a:p>
          <a:p>
            <a:pPr>
              <a:buClr>
                <a:srgbClr val="2F5ED2"/>
              </a:buClr>
            </a:pPr>
            <a:r>
              <a:rPr lang="en-US" sz="2800" dirty="0" smtClean="0">
                <a:solidFill>
                  <a:srgbClr val="12037F"/>
                </a:solidFill>
                <a:latin typeface="+mj-lt"/>
              </a:rPr>
              <a:t>  friends</a:t>
            </a:r>
          </a:p>
          <a:p>
            <a:pPr>
              <a:buClr>
                <a:srgbClr val="2F5ED2"/>
              </a:buClr>
              <a:buFont typeface="Wingdings" pitchFamily="2" charset="2"/>
              <a:buChar char="§"/>
            </a:pPr>
            <a:r>
              <a:rPr lang="en-US" sz="2800" dirty="0" smtClean="0">
                <a:solidFill>
                  <a:srgbClr val="12037F"/>
                </a:solidFill>
                <a:latin typeface="+mj-lt"/>
              </a:rPr>
              <a:t>Earn free prizes by moving</a:t>
            </a:r>
            <a:endParaRPr lang="en-US" sz="2800" dirty="0">
              <a:solidFill>
                <a:srgbClr val="12037F"/>
              </a:solidFill>
              <a:latin typeface="+mj-lt"/>
            </a:endParaRPr>
          </a:p>
        </p:txBody>
      </p:sp>
      <p:sp>
        <p:nvSpPr>
          <p:cNvPr id="10" name="TextBox 9"/>
          <p:cNvSpPr txBox="1"/>
          <p:nvPr/>
        </p:nvSpPr>
        <p:spPr>
          <a:xfrm>
            <a:off x="2286000" y="0"/>
            <a:ext cx="5411290" cy="584775"/>
          </a:xfrm>
          <a:prstGeom prst="rect">
            <a:avLst/>
          </a:prstGeom>
          <a:noFill/>
        </p:spPr>
        <p:txBody>
          <a:bodyPr wrap="none" rtlCol="0">
            <a:spAutoFit/>
          </a:bodyPr>
          <a:lstStyle/>
          <a:p>
            <a:r>
              <a:rPr lang="en-US" sz="3200" dirty="0" smtClean="0">
                <a:solidFill>
                  <a:srgbClr val="12037F"/>
                </a:solidFill>
                <a:latin typeface="+mj-lt"/>
              </a:rPr>
              <a:t>Gets kids and families moving…</a:t>
            </a:r>
            <a:endParaRPr lang="en-US" sz="3200" dirty="0">
              <a:solidFill>
                <a:srgbClr val="12037F"/>
              </a:solidFill>
              <a:latin typeface="+mj-lt"/>
            </a:endParaRPr>
          </a:p>
        </p:txBody>
      </p:sp>
      <p:pic>
        <p:nvPicPr>
          <p:cNvPr id="12" name="Picture 11" descr="C:\Users\Barbara\Pictures\HI30-logop-jpg High Resolution 3 25 09.jpg">
            <a:hlinkClick r:id="rId7"/>
          </p:cNvPr>
          <p:cNvPicPr>
            <a:picLocks noChangeAspect="1" noChangeArrowheads="1"/>
          </p:cNvPicPr>
          <p:nvPr/>
        </p:nvPicPr>
        <p:blipFill>
          <a:blip r:embed="rId8" cstate="print"/>
          <a:srcRect/>
          <a:stretch>
            <a:fillRect/>
          </a:stretch>
        </p:blipFill>
        <p:spPr bwMode="auto">
          <a:xfrm>
            <a:off x="8116824" y="6528816"/>
            <a:ext cx="1027176" cy="329184"/>
          </a:xfrm>
          <a:prstGeom prst="rect">
            <a:avLst/>
          </a:prstGeom>
          <a:noFill/>
        </p:spPr>
      </p:pic>
      <p:sp>
        <p:nvSpPr>
          <p:cNvPr id="13" name="Slide Number Placeholder 12"/>
          <p:cNvSpPr>
            <a:spLocks noGrp="1"/>
          </p:cNvSpPr>
          <p:nvPr>
            <p:ph type="sldNum" sz="quarter" idx="12"/>
          </p:nvPr>
        </p:nvSpPr>
        <p:spPr/>
        <p:txBody>
          <a:bodyPr/>
          <a:lstStyle/>
          <a:p>
            <a:fld id="{0D031E3E-DD44-4762-A6D5-BB6C290CCFFC}" type="slidenum">
              <a:rPr lang="en-US" smtClean="0"/>
              <a:pPr/>
              <a:t>37</a:t>
            </a:fld>
            <a:endParaRPr lang="en-US"/>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Arial" pitchFamily="34" charset="0"/>
                <a:cs typeface="Arial" pitchFamily="34" charset="0"/>
              </a:rPr>
              <a:t/>
            </a:r>
            <a:br>
              <a:rPr lang="en-US" b="1" dirty="0" smtClean="0">
                <a:latin typeface="Arial" pitchFamily="34" charset="0"/>
                <a:cs typeface="Arial" pitchFamily="34" charset="0"/>
              </a:rPr>
            </a:br>
            <a:r>
              <a:rPr lang="en-US" b="1" dirty="0" smtClean="0">
                <a:solidFill>
                  <a:srgbClr val="000099"/>
                </a:solidFill>
                <a:latin typeface="Arial" pitchFamily="34" charset="0"/>
                <a:cs typeface="Arial" pitchFamily="34" charset="0"/>
              </a:rPr>
              <a:t>Behaviors Are Contagious and Can Spread in Social Networks</a:t>
            </a:r>
            <a:r>
              <a:rPr lang="en-US" b="1" dirty="0" smtClean="0">
                <a:latin typeface="Arial" pitchFamily="34" charset="0"/>
                <a:cs typeface="Arial" pitchFamily="34" charset="0"/>
              </a:rPr>
              <a:t/>
            </a:r>
            <a:br>
              <a:rPr lang="en-US" b="1" dirty="0" smtClean="0">
                <a:latin typeface="Arial" pitchFamily="34" charset="0"/>
                <a:cs typeface="Arial" pitchFamily="34" charset="0"/>
              </a:rPr>
            </a:br>
            <a:endParaRPr lang="en-US" dirty="0"/>
          </a:p>
        </p:txBody>
      </p:sp>
      <p:sp>
        <p:nvSpPr>
          <p:cNvPr id="3" name="Footer Placeholder 2"/>
          <p:cNvSpPr>
            <a:spLocks noGrp="1"/>
          </p:cNvSpPr>
          <p:nvPr>
            <p:ph type="ftr" sz="quarter" idx="11"/>
          </p:nvPr>
        </p:nvSpPr>
        <p:spPr>
          <a:xfrm>
            <a:off x="609600" y="6356350"/>
            <a:ext cx="6781800" cy="365125"/>
          </a:xfrm>
        </p:spPr>
        <p:txBody>
          <a:bodyPr/>
          <a:lstStyle/>
          <a:p>
            <a:r>
              <a:rPr lang="en-US" dirty="0" smtClean="0"/>
              <a:t>Barbara Ficarra, RN, BSN, MPA | Barbara Ficarra Productions, LLC | Healthin30.com</a:t>
            </a:r>
            <a:endParaRPr lang="en-US" dirty="0"/>
          </a:p>
        </p:txBody>
      </p:sp>
      <p:pic>
        <p:nvPicPr>
          <p:cNvPr id="4" name="Picture 2" descr="C:\Users\Barbara\Pictures\pic jumping people iStock_000007808634XSmall.jpg"/>
          <p:cNvPicPr>
            <a:picLocks noChangeAspect="1" noChangeArrowheads="1"/>
          </p:cNvPicPr>
          <p:nvPr/>
        </p:nvPicPr>
        <p:blipFill>
          <a:blip r:embed="rId3" cstate="print"/>
          <a:srcRect/>
          <a:stretch>
            <a:fillRect/>
          </a:stretch>
        </p:blipFill>
        <p:spPr bwMode="auto">
          <a:xfrm>
            <a:off x="0" y="1676400"/>
            <a:ext cx="9144000" cy="4572000"/>
          </a:xfrm>
          <a:prstGeom prst="rect">
            <a:avLst/>
          </a:prstGeom>
          <a:noFill/>
        </p:spPr>
      </p:pic>
      <p:pic>
        <p:nvPicPr>
          <p:cNvPr id="5" name="Picture 4" descr="C:\Users\Barbara\Pictures\HI30-logop-jpg High Resolution 3 25 09.jpg">
            <a:hlinkClick r:id="rId4"/>
          </p:cNvPr>
          <p:cNvPicPr>
            <a:picLocks noChangeAspect="1" noChangeArrowheads="1"/>
          </p:cNvPicPr>
          <p:nvPr/>
        </p:nvPicPr>
        <p:blipFill>
          <a:blip r:embed="rId5" cstate="print"/>
          <a:srcRect/>
          <a:stretch>
            <a:fillRect/>
          </a:stretch>
        </p:blipFill>
        <p:spPr bwMode="auto">
          <a:xfrm>
            <a:off x="8116824" y="6528816"/>
            <a:ext cx="1027176" cy="329184"/>
          </a:xfrm>
          <a:prstGeom prst="rect">
            <a:avLst/>
          </a:prstGeom>
          <a:noFill/>
        </p:spPr>
      </p:pic>
      <p:sp>
        <p:nvSpPr>
          <p:cNvPr id="6" name="Slide Number Placeholder 5"/>
          <p:cNvSpPr>
            <a:spLocks noGrp="1"/>
          </p:cNvSpPr>
          <p:nvPr>
            <p:ph type="sldNum" sz="quarter" idx="12"/>
          </p:nvPr>
        </p:nvSpPr>
        <p:spPr/>
        <p:txBody>
          <a:bodyPr/>
          <a:lstStyle/>
          <a:p>
            <a:fld id="{0D031E3E-DD44-4762-A6D5-BB6C290CCFFC}"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754562"/>
          </a:xfrm>
        </p:spPr>
        <p:txBody>
          <a:bodyPr>
            <a:noAutofit/>
          </a:bodyPr>
          <a:lstStyle/>
          <a:p>
            <a:pPr algn="l"/>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7200" dirty="0" smtClean="0">
                <a:solidFill>
                  <a:srgbClr val="12037F"/>
                </a:solidFill>
              </a:rPr>
              <a:t>“</a:t>
            </a:r>
            <a:r>
              <a:rPr lang="en-US" sz="8800" i="1" dirty="0" smtClean="0">
                <a:solidFill>
                  <a:srgbClr val="12037F"/>
                </a:solidFill>
                <a:latin typeface="Arial Black" pitchFamily="34" charset="0"/>
                <a:cs typeface="Arial" pitchFamily="34" charset="0"/>
              </a:rPr>
              <a:t>A</a:t>
            </a:r>
            <a:r>
              <a:rPr lang="en-US" sz="3200" i="1" dirty="0" smtClean="0">
                <a:solidFill>
                  <a:srgbClr val="12037F"/>
                </a:solidFill>
                <a:latin typeface="Arial" pitchFamily="34" charset="0"/>
                <a:cs typeface="Arial" pitchFamily="34" charset="0"/>
              </a:rPr>
              <a:t>s we move toward a health system more focused on prevention, more focused on personal responsibility as part of the equation, and payment systems more focused on outcomes than volume, one can see how gaming can play an important role</a:t>
            </a:r>
            <a:br>
              <a:rPr lang="en-US" sz="3200" i="1" dirty="0" smtClean="0">
                <a:solidFill>
                  <a:srgbClr val="12037F"/>
                </a:solidFill>
                <a:latin typeface="Arial" pitchFamily="34" charset="0"/>
                <a:cs typeface="Arial" pitchFamily="34" charset="0"/>
              </a:rPr>
            </a:br>
            <a:r>
              <a:rPr lang="en-US" sz="3200" i="1" dirty="0" smtClean="0">
                <a:solidFill>
                  <a:srgbClr val="12037F"/>
                </a:solidFill>
                <a:latin typeface="Arial" pitchFamily="34" charset="0"/>
                <a:cs typeface="Arial" pitchFamily="34" charset="0"/>
              </a:rPr>
              <a:t>in all of that.”</a:t>
            </a:r>
            <a:br>
              <a:rPr lang="en-US" sz="3200" i="1" dirty="0" smtClean="0">
                <a:solidFill>
                  <a:srgbClr val="12037F"/>
                </a:solidFill>
                <a:latin typeface="Arial" pitchFamily="34" charset="0"/>
                <a:cs typeface="Arial" pitchFamily="34" charset="0"/>
              </a:rPr>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b="1" dirty="0" smtClean="0">
                <a:solidFill>
                  <a:srgbClr val="12037F"/>
                </a:solidFill>
                <a:latin typeface="Arial" pitchFamily="34" charset="0"/>
                <a:cs typeface="Arial" pitchFamily="34" charset="0"/>
              </a:rPr>
              <a:t>Bill Crounse, MD</a:t>
            </a:r>
            <a:r>
              <a:rPr lang="en-US" sz="1800" dirty="0" smtClean="0">
                <a:solidFill>
                  <a:srgbClr val="12037F"/>
                </a:solidFill>
                <a:latin typeface="Arial" pitchFamily="34" charset="0"/>
                <a:cs typeface="Arial" pitchFamily="34" charset="0"/>
              </a:rPr>
              <a:t>, Senior Director, Worldwide Health Microsoft Corporation</a:t>
            </a:r>
            <a:endParaRPr lang="en-US" sz="1800" dirty="0">
              <a:solidFill>
                <a:srgbClr val="12037F"/>
              </a:solidFill>
              <a:latin typeface="Arial" pitchFamily="34" charset="0"/>
              <a:cs typeface="Arial" pitchFamily="34" charset="0"/>
            </a:endParaRPr>
          </a:p>
        </p:txBody>
      </p:sp>
      <p:sp>
        <p:nvSpPr>
          <p:cNvPr id="3" name="Footer Placeholder 2"/>
          <p:cNvSpPr>
            <a:spLocks noGrp="1"/>
          </p:cNvSpPr>
          <p:nvPr>
            <p:ph type="ftr" sz="quarter" idx="11"/>
          </p:nvPr>
        </p:nvSpPr>
        <p:spPr>
          <a:xfrm>
            <a:off x="1600200" y="6356350"/>
            <a:ext cx="5715000" cy="365125"/>
          </a:xfrm>
        </p:spPr>
        <p:txBody>
          <a:bodyPr/>
          <a:lstStyle/>
          <a:p>
            <a:r>
              <a:rPr lang="pt-BR" smtClean="0"/>
              <a:t>Barbara Ficarra, RN, BSN, MPA | Barbara Ficarra Productions, LLC | Healthin30.com</a:t>
            </a:r>
            <a:endParaRPr lang="en-US" dirty="0"/>
          </a:p>
        </p:txBody>
      </p:sp>
      <p:pic>
        <p:nvPicPr>
          <p:cNvPr id="6" name="Picture 5" descr="C:\Users\Barbara\Pictures\HI30-logop-jpg High Resolution 3 25 09.jpg">
            <a:hlinkClick r:id="rId3"/>
          </p:cNvPr>
          <p:cNvPicPr>
            <a:picLocks noChangeAspect="1" noChangeArrowheads="1"/>
          </p:cNvPicPr>
          <p:nvPr/>
        </p:nvPicPr>
        <p:blipFill>
          <a:blip r:embed="rId4" cstate="print"/>
          <a:srcRect/>
          <a:stretch>
            <a:fillRect/>
          </a:stretch>
        </p:blipFill>
        <p:spPr bwMode="auto">
          <a:xfrm>
            <a:off x="8116824" y="6528816"/>
            <a:ext cx="1027176" cy="329184"/>
          </a:xfrm>
          <a:prstGeom prst="rect">
            <a:avLst/>
          </a:prstGeom>
          <a:noFill/>
        </p:spPr>
      </p:pic>
      <p:sp>
        <p:nvSpPr>
          <p:cNvPr id="8" name="Slide Number Placeholder 7"/>
          <p:cNvSpPr>
            <a:spLocks noGrp="1"/>
          </p:cNvSpPr>
          <p:nvPr>
            <p:ph type="sldNum" sz="quarter" idx="12"/>
          </p:nvPr>
        </p:nvSpPr>
        <p:spPr/>
        <p:txBody>
          <a:bodyPr/>
          <a:lstStyle/>
          <a:p>
            <a:fld id="{0D031E3E-DD44-4762-A6D5-BB6C290CCFFC}"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Barbara\Pictures\iStock_000005141282XSmall.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Rectangle 2"/>
          <p:cNvSpPr/>
          <p:nvPr/>
        </p:nvSpPr>
        <p:spPr>
          <a:xfrm>
            <a:off x="2514600" y="2743200"/>
            <a:ext cx="4572000" cy="2246769"/>
          </a:xfrm>
          <a:prstGeom prst="rect">
            <a:avLst/>
          </a:prstGeom>
        </p:spPr>
        <p:txBody>
          <a:bodyPr wrap="square">
            <a:spAutoFit/>
          </a:bodyPr>
          <a:lstStyle/>
          <a:p>
            <a:r>
              <a:rPr lang="en-US" sz="2800" b="1" dirty="0" smtClean="0">
                <a:latin typeface="Arial Black" pitchFamily="34" charset="0"/>
              </a:rPr>
              <a:t> </a:t>
            </a:r>
            <a:r>
              <a:rPr lang="en-US" sz="14000" b="1" dirty="0" smtClean="0">
                <a:solidFill>
                  <a:schemeClr val="bg1">
                    <a:lumMod val="95000"/>
                  </a:schemeClr>
                </a:solidFill>
                <a:latin typeface="Arial Black" pitchFamily="34" charset="0"/>
              </a:rPr>
              <a:t>80%</a:t>
            </a:r>
            <a:endParaRPr lang="en-US" sz="14000" b="1" dirty="0">
              <a:solidFill>
                <a:schemeClr val="bg1">
                  <a:lumMod val="95000"/>
                </a:schemeClr>
              </a:solidFill>
              <a:latin typeface="Arial Black" pitchFamily="34" charset="0"/>
            </a:endParaRPr>
          </a:p>
        </p:txBody>
      </p:sp>
      <p:sp>
        <p:nvSpPr>
          <p:cNvPr id="5" name="TextBox 4"/>
          <p:cNvSpPr txBox="1"/>
          <p:nvPr/>
        </p:nvSpPr>
        <p:spPr>
          <a:xfrm>
            <a:off x="152400" y="4724400"/>
            <a:ext cx="8763000" cy="1569660"/>
          </a:xfrm>
          <a:prstGeom prst="rect">
            <a:avLst/>
          </a:prstGeom>
          <a:solidFill>
            <a:schemeClr val="bg1"/>
          </a:solidFill>
        </p:spPr>
        <p:txBody>
          <a:bodyPr wrap="square" rtlCol="0">
            <a:spAutoFit/>
          </a:bodyPr>
          <a:lstStyle/>
          <a:p>
            <a:r>
              <a:rPr lang="en-US" sz="3600" b="1" dirty="0" smtClean="0">
                <a:solidFill>
                  <a:srgbClr val="000099"/>
                </a:solidFill>
                <a:latin typeface="Arial" pitchFamily="34" charset="0"/>
                <a:cs typeface="Arial" pitchFamily="34" charset="0"/>
              </a:rPr>
              <a:t>That’s the percent of internet users who look online for health information.</a:t>
            </a:r>
          </a:p>
          <a:p>
            <a:r>
              <a:rPr lang="en-US" sz="800" dirty="0" smtClean="0">
                <a:latin typeface="Arial Black" pitchFamily="34" charset="0"/>
              </a:rPr>
              <a:t>Source:  PewInternet.org                                                                                                                                                            </a:t>
            </a:r>
            <a:r>
              <a:rPr lang="en-US" sz="1200" dirty="0" smtClean="0"/>
              <a:t>[Photo Image:  </a:t>
            </a:r>
            <a:r>
              <a:rPr lang="en-US" sz="1200" dirty="0" err="1" smtClean="0"/>
              <a:t>iStockphoto</a:t>
            </a:r>
            <a:r>
              <a:rPr lang="en-US" sz="1200" dirty="0" smtClean="0"/>
              <a:t>]</a:t>
            </a:r>
          </a:p>
          <a:p>
            <a:endParaRPr lang="en-US" sz="1200" dirty="0" smtClean="0">
              <a:solidFill>
                <a:schemeClr val="bg1"/>
              </a:solidFill>
              <a:latin typeface="Arial Black" pitchFamily="34" charset="0"/>
            </a:endParaRPr>
          </a:p>
        </p:txBody>
      </p:sp>
      <p:sp>
        <p:nvSpPr>
          <p:cNvPr id="7" name="TextBox 6"/>
          <p:cNvSpPr txBox="1"/>
          <p:nvPr/>
        </p:nvSpPr>
        <p:spPr>
          <a:xfrm>
            <a:off x="1905000" y="6488668"/>
            <a:ext cx="237566" cy="369332"/>
          </a:xfrm>
          <a:prstGeom prst="rect">
            <a:avLst/>
          </a:prstGeom>
          <a:noFill/>
        </p:spPr>
        <p:txBody>
          <a:bodyPr wrap="none" rtlCol="0">
            <a:spAutoFit/>
          </a:bodyPr>
          <a:lstStyle/>
          <a:p>
            <a:r>
              <a:rPr lang="pt-BR" b="1" dirty="0" smtClean="0"/>
              <a:t> </a:t>
            </a:r>
            <a:endParaRPr lang="en-US" sz="1100" dirty="0"/>
          </a:p>
        </p:txBody>
      </p:sp>
      <p:sp>
        <p:nvSpPr>
          <p:cNvPr id="8" name="Footer Placeholder 7"/>
          <p:cNvSpPr>
            <a:spLocks noGrp="1"/>
          </p:cNvSpPr>
          <p:nvPr>
            <p:ph type="ftr" sz="quarter" idx="11"/>
          </p:nvPr>
        </p:nvSpPr>
        <p:spPr>
          <a:xfrm>
            <a:off x="1143000" y="6356350"/>
            <a:ext cx="5562600" cy="365125"/>
          </a:xfrm>
        </p:spPr>
        <p:txBody>
          <a:bodyPr/>
          <a:lstStyle/>
          <a:p>
            <a:r>
              <a:rPr lang="pt-BR" smtClean="0"/>
              <a:t>Barbara Ficarra, RN, BSN, MPA | Barbara Ficarra Productions, LLC | Healthin30.com</a:t>
            </a:r>
            <a:endParaRPr lang="en-US" dirty="0"/>
          </a:p>
        </p:txBody>
      </p:sp>
      <p:pic>
        <p:nvPicPr>
          <p:cNvPr id="10" name="Picture 9" descr="C:\Users\Barbara\Pictures\HI30-logop-jpg High Resolution 3 25 09.jpg">
            <a:hlinkClick r:id="rId4"/>
          </p:cNvPr>
          <p:cNvPicPr>
            <a:picLocks noChangeAspect="1" noChangeArrowheads="1"/>
          </p:cNvPicPr>
          <p:nvPr/>
        </p:nvPicPr>
        <p:blipFill>
          <a:blip r:embed="rId5" cstate="print"/>
          <a:srcRect/>
          <a:stretch>
            <a:fillRect/>
          </a:stretch>
        </p:blipFill>
        <p:spPr bwMode="auto">
          <a:xfrm>
            <a:off x="8116824" y="6528816"/>
            <a:ext cx="1027176" cy="329184"/>
          </a:xfrm>
          <a:prstGeom prst="rect">
            <a:avLst/>
          </a:prstGeom>
          <a:noFill/>
        </p:spPr>
      </p:pic>
      <p:sp>
        <p:nvSpPr>
          <p:cNvPr id="11" name="Slide Number Placeholder 10"/>
          <p:cNvSpPr>
            <a:spLocks noGrp="1"/>
          </p:cNvSpPr>
          <p:nvPr>
            <p:ph type="sldNum" sz="quarter" idx="12"/>
          </p:nvPr>
        </p:nvSpPr>
        <p:spPr/>
        <p:txBody>
          <a:bodyPr/>
          <a:lstStyle/>
          <a:p>
            <a:fld id="{0D031E3E-DD44-4762-A6D5-BB6C290CCFFC}"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0099"/>
                </a:solidFill>
              </a:rPr>
              <a:t>Electronic Health Records</a:t>
            </a:r>
            <a:endParaRPr lang="en-US" b="1" dirty="0">
              <a:solidFill>
                <a:srgbClr val="000099"/>
              </a:solidFill>
            </a:endParaRPr>
          </a:p>
        </p:txBody>
      </p:sp>
      <p:sp>
        <p:nvSpPr>
          <p:cNvPr id="3" name="Footer Placeholder 2"/>
          <p:cNvSpPr>
            <a:spLocks noGrp="1"/>
          </p:cNvSpPr>
          <p:nvPr>
            <p:ph type="ftr" sz="quarter" idx="11"/>
          </p:nvPr>
        </p:nvSpPr>
        <p:spPr>
          <a:xfrm>
            <a:off x="1447800" y="6356350"/>
            <a:ext cx="6324600" cy="365125"/>
          </a:xfrm>
        </p:spPr>
        <p:txBody>
          <a:bodyPr/>
          <a:lstStyle/>
          <a:p>
            <a:r>
              <a:rPr lang="en-US" dirty="0" smtClean="0"/>
              <a:t>Barbara Ficarra, RN, BSN, MPA | Barbara Ficarra Productions, LLC | Healthin30.com</a:t>
            </a:r>
            <a:endParaRPr lang="en-US" dirty="0"/>
          </a:p>
        </p:txBody>
      </p:sp>
      <p:sp>
        <p:nvSpPr>
          <p:cNvPr id="4" name="Rectangle 3"/>
          <p:cNvSpPr/>
          <p:nvPr/>
        </p:nvSpPr>
        <p:spPr>
          <a:xfrm>
            <a:off x="381000" y="1524001"/>
            <a:ext cx="6019800" cy="923330"/>
          </a:xfrm>
          <a:prstGeom prst="rect">
            <a:avLst/>
          </a:prstGeom>
          <a:ln>
            <a:solidFill>
              <a:schemeClr val="bg1"/>
            </a:solidFill>
          </a:ln>
        </p:spPr>
        <p:txBody>
          <a:bodyPr wrap="square">
            <a:spAutoFit/>
          </a:bodyPr>
          <a:lstStyle/>
          <a:p>
            <a:endParaRPr lang="en-US" dirty="0" smtClean="0"/>
          </a:p>
          <a:p>
            <a:endParaRPr lang="en-US" dirty="0" smtClean="0"/>
          </a:p>
          <a:p>
            <a:endParaRPr lang="en-US" dirty="0"/>
          </a:p>
        </p:txBody>
      </p:sp>
      <p:sp>
        <p:nvSpPr>
          <p:cNvPr id="8" name="TextBox 7"/>
          <p:cNvSpPr txBox="1"/>
          <p:nvPr/>
        </p:nvSpPr>
        <p:spPr>
          <a:xfrm>
            <a:off x="304800" y="5867400"/>
            <a:ext cx="3505200" cy="400110"/>
          </a:xfrm>
          <a:prstGeom prst="rect">
            <a:avLst/>
          </a:prstGeom>
          <a:noFill/>
        </p:spPr>
        <p:txBody>
          <a:bodyPr wrap="square" rtlCol="0">
            <a:spAutoFit/>
          </a:bodyPr>
          <a:lstStyle/>
          <a:p>
            <a:r>
              <a:rPr lang="en-US" sz="1000" dirty="0" smtClean="0">
                <a:solidFill>
                  <a:srgbClr val="000099"/>
                </a:solidFill>
                <a:latin typeface="Arial" pitchFamily="34" charset="0"/>
                <a:cs typeface="Arial" pitchFamily="34" charset="0"/>
              </a:rPr>
              <a:t>Source:  </a:t>
            </a:r>
            <a:r>
              <a:rPr lang="en-US" sz="1000" dirty="0" err="1" smtClean="0">
                <a:solidFill>
                  <a:srgbClr val="000099"/>
                </a:solidFill>
                <a:latin typeface="Arial" pitchFamily="34" charset="0"/>
                <a:cs typeface="Arial" pitchFamily="34" charset="0"/>
              </a:rPr>
              <a:t>FierceHealth</a:t>
            </a:r>
            <a:r>
              <a:rPr lang="en-US" sz="1000" dirty="0" smtClean="0">
                <a:solidFill>
                  <a:srgbClr val="000099"/>
                </a:solidFill>
                <a:latin typeface="Arial" pitchFamily="34" charset="0"/>
                <a:cs typeface="Arial" pitchFamily="34" charset="0"/>
              </a:rPr>
              <a:t> IT</a:t>
            </a:r>
          </a:p>
          <a:p>
            <a:r>
              <a:rPr lang="en-US" sz="1000" dirty="0" smtClean="0">
                <a:solidFill>
                  <a:srgbClr val="000099"/>
                </a:solidFill>
                <a:latin typeface="Arial" pitchFamily="34" charset="0"/>
                <a:cs typeface="Arial" pitchFamily="34" charset="0"/>
              </a:rPr>
              <a:t>New York Law School-Broadband and Telemedicine</a:t>
            </a:r>
            <a:endParaRPr lang="en-US" sz="1000" dirty="0">
              <a:solidFill>
                <a:srgbClr val="000099"/>
              </a:solidFill>
              <a:latin typeface="Arial" pitchFamily="34" charset="0"/>
              <a:cs typeface="Arial" pitchFamily="34" charset="0"/>
            </a:endParaRPr>
          </a:p>
        </p:txBody>
      </p:sp>
      <p:sp>
        <p:nvSpPr>
          <p:cNvPr id="9" name="Rectangle 8"/>
          <p:cNvSpPr/>
          <p:nvPr/>
        </p:nvSpPr>
        <p:spPr>
          <a:xfrm>
            <a:off x="228600" y="1371600"/>
            <a:ext cx="8382000" cy="2554545"/>
          </a:xfrm>
          <a:prstGeom prst="rect">
            <a:avLst/>
          </a:prstGeom>
          <a:ln>
            <a:noFill/>
          </a:ln>
        </p:spPr>
        <p:txBody>
          <a:bodyPr wrap="square">
            <a:spAutoFit/>
          </a:bodyPr>
          <a:lstStyle/>
          <a:p>
            <a:r>
              <a:rPr lang="en-US" sz="3200" dirty="0" smtClean="0">
                <a:solidFill>
                  <a:srgbClr val="000099"/>
                </a:solidFill>
                <a:latin typeface="Arial" pitchFamily="34" charset="0"/>
                <a:cs typeface="Arial" pitchFamily="34" charset="0"/>
              </a:rPr>
              <a:t>A new study in the </a:t>
            </a:r>
            <a:r>
              <a:rPr lang="en-US" sz="3200" i="1" dirty="0" smtClean="0">
                <a:solidFill>
                  <a:srgbClr val="000099"/>
                </a:solidFill>
                <a:latin typeface="Arial" pitchFamily="34" charset="0"/>
                <a:cs typeface="Arial" pitchFamily="34" charset="0"/>
              </a:rPr>
              <a:t>Journal of the American Medical Informatics Association</a:t>
            </a:r>
            <a:r>
              <a:rPr lang="en-US" sz="3200" dirty="0" smtClean="0">
                <a:solidFill>
                  <a:srgbClr val="000099"/>
                </a:solidFill>
                <a:latin typeface="Arial" pitchFamily="34" charset="0"/>
                <a:cs typeface="Arial" pitchFamily="34" charset="0"/>
              </a:rPr>
              <a:t> reports that women whose health care providers use EHRs, are more likely to receive preventative care.</a:t>
            </a:r>
          </a:p>
        </p:txBody>
      </p:sp>
      <p:sp>
        <p:nvSpPr>
          <p:cNvPr id="11" name="TextBox 10"/>
          <p:cNvSpPr txBox="1"/>
          <p:nvPr/>
        </p:nvSpPr>
        <p:spPr>
          <a:xfrm>
            <a:off x="0" y="4114800"/>
            <a:ext cx="6506909" cy="1846659"/>
          </a:xfrm>
          <a:prstGeom prst="rect">
            <a:avLst/>
          </a:prstGeom>
          <a:noFill/>
        </p:spPr>
        <p:txBody>
          <a:bodyPr wrap="none" rtlCol="0">
            <a:spAutoFit/>
          </a:bodyPr>
          <a:lstStyle/>
          <a:p>
            <a:r>
              <a:rPr lang="en-US" sz="6000" dirty="0" smtClean="0">
                <a:solidFill>
                  <a:srgbClr val="000099"/>
                </a:solidFill>
                <a:latin typeface="Arial" pitchFamily="34" charset="0"/>
                <a:cs typeface="Arial" pitchFamily="34" charset="0"/>
              </a:rPr>
              <a:t>			$80 Billion</a:t>
            </a:r>
          </a:p>
          <a:p>
            <a:endParaRPr lang="en-US" dirty="0" smtClean="0"/>
          </a:p>
          <a:p>
            <a:endParaRPr lang="en-US" dirty="0" smtClean="0"/>
          </a:p>
          <a:p>
            <a:endParaRPr lang="en-US" dirty="0"/>
          </a:p>
        </p:txBody>
      </p:sp>
      <p:pic>
        <p:nvPicPr>
          <p:cNvPr id="12" name="Picture 11" descr="C:\Users\Barbara\Pictures\HI30-logop-jpg High Resolution 3 25 09.jpg">
            <a:hlinkClick r:id="rId3"/>
          </p:cNvPr>
          <p:cNvPicPr>
            <a:picLocks noChangeAspect="1" noChangeArrowheads="1"/>
          </p:cNvPicPr>
          <p:nvPr/>
        </p:nvPicPr>
        <p:blipFill>
          <a:blip r:embed="rId4" cstate="print"/>
          <a:srcRect/>
          <a:stretch>
            <a:fillRect/>
          </a:stretch>
        </p:blipFill>
        <p:spPr bwMode="auto">
          <a:xfrm>
            <a:off x="8116824" y="6528816"/>
            <a:ext cx="1027176" cy="329184"/>
          </a:xfrm>
          <a:prstGeom prst="rect">
            <a:avLst/>
          </a:prstGeom>
          <a:noFill/>
        </p:spPr>
      </p:pic>
      <p:sp>
        <p:nvSpPr>
          <p:cNvPr id="13" name="Slide Number Placeholder 12"/>
          <p:cNvSpPr>
            <a:spLocks noGrp="1"/>
          </p:cNvSpPr>
          <p:nvPr>
            <p:ph type="sldNum" sz="quarter" idx="12"/>
          </p:nvPr>
        </p:nvSpPr>
        <p:spPr/>
        <p:txBody>
          <a:bodyPr/>
          <a:lstStyle/>
          <a:p>
            <a:fld id="{0D031E3E-DD44-4762-A6D5-BB6C290CCFFC}"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b="1" dirty="0" smtClean="0">
                <a:solidFill>
                  <a:srgbClr val="000099"/>
                </a:solidFill>
                <a:latin typeface="Arial" pitchFamily="34" charset="0"/>
                <a:cs typeface="Arial" pitchFamily="34" charset="0"/>
              </a:rPr>
              <a:t/>
            </a:r>
            <a:br>
              <a:rPr lang="en-US" sz="6600" b="1" dirty="0" smtClean="0">
                <a:solidFill>
                  <a:srgbClr val="000099"/>
                </a:solidFill>
                <a:latin typeface="Arial" pitchFamily="34" charset="0"/>
                <a:cs typeface="Arial" pitchFamily="34" charset="0"/>
              </a:rPr>
            </a:br>
            <a:r>
              <a:rPr lang="en-US" sz="6600" b="1" dirty="0" smtClean="0">
                <a:solidFill>
                  <a:srgbClr val="000099"/>
                </a:solidFill>
                <a:latin typeface="Arial" pitchFamily="34" charset="0"/>
                <a:cs typeface="Arial" pitchFamily="34" charset="0"/>
              </a:rPr>
              <a:t/>
            </a:r>
            <a:br>
              <a:rPr lang="en-US" sz="6600" b="1" dirty="0" smtClean="0">
                <a:solidFill>
                  <a:srgbClr val="000099"/>
                </a:solidFill>
                <a:latin typeface="Arial" pitchFamily="34" charset="0"/>
                <a:cs typeface="Arial" pitchFamily="34" charset="0"/>
              </a:rPr>
            </a:br>
            <a:r>
              <a:rPr lang="en-US" sz="6600" b="1" dirty="0" smtClean="0">
                <a:solidFill>
                  <a:srgbClr val="000099"/>
                </a:solidFill>
                <a:latin typeface="Arial" pitchFamily="34" charset="0"/>
                <a:cs typeface="Arial" pitchFamily="34" charset="0"/>
              </a:rPr>
              <a:t/>
            </a:r>
            <a:br>
              <a:rPr lang="en-US" sz="6600" b="1" dirty="0" smtClean="0">
                <a:solidFill>
                  <a:srgbClr val="000099"/>
                </a:solidFill>
                <a:latin typeface="Arial" pitchFamily="34" charset="0"/>
                <a:cs typeface="Arial" pitchFamily="34" charset="0"/>
              </a:rPr>
            </a:br>
            <a:r>
              <a:rPr lang="en-US" sz="6600" b="1" dirty="0" smtClean="0">
                <a:solidFill>
                  <a:srgbClr val="000099"/>
                </a:solidFill>
                <a:latin typeface="Arial" pitchFamily="34" charset="0"/>
                <a:cs typeface="Arial" pitchFamily="34" charset="0"/>
              </a:rPr>
              <a:t/>
            </a:r>
            <a:br>
              <a:rPr lang="en-US" sz="6600" b="1" dirty="0" smtClean="0">
                <a:solidFill>
                  <a:srgbClr val="000099"/>
                </a:solidFill>
                <a:latin typeface="Arial" pitchFamily="34" charset="0"/>
                <a:cs typeface="Arial" pitchFamily="34" charset="0"/>
              </a:rPr>
            </a:br>
            <a:r>
              <a:rPr lang="en-US" sz="6600" b="1" dirty="0" smtClean="0">
                <a:solidFill>
                  <a:srgbClr val="000099"/>
                </a:solidFill>
                <a:latin typeface="Arial" pitchFamily="34" charset="0"/>
                <a:cs typeface="Arial" pitchFamily="34" charset="0"/>
              </a:rPr>
              <a:t/>
            </a:r>
            <a:br>
              <a:rPr lang="en-US" sz="6600" b="1" dirty="0" smtClean="0">
                <a:solidFill>
                  <a:srgbClr val="000099"/>
                </a:solidFill>
                <a:latin typeface="Arial" pitchFamily="34" charset="0"/>
                <a:cs typeface="Arial" pitchFamily="34" charset="0"/>
              </a:rPr>
            </a:br>
            <a:r>
              <a:rPr lang="en-US" sz="6600" b="1" dirty="0" smtClean="0">
                <a:solidFill>
                  <a:srgbClr val="000099"/>
                </a:solidFill>
                <a:latin typeface="Arial" pitchFamily="34" charset="0"/>
                <a:cs typeface="Arial" pitchFamily="34" charset="0"/>
              </a:rPr>
              <a:t>Challenges and Benefits of Digital Technology</a:t>
            </a:r>
            <a:endParaRPr lang="en-US" sz="6600" b="1" dirty="0">
              <a:solidFill>
                <a:srgbClr val="000099"/>
              </a:solidFill>
              <a:latin typeface="Arial" pitchFamily="34" charset="0"/>
              <a:cs typeface="Arial" pitchFamily="34" charset="0"/>
            </a:endParaRPr>
          </a:p>
        </p:txBody>
      </p:sp>
      <p:sp>
        <p:nvSpPr>
          <p:cNvPr id="3" name="Footer Placeholder 2"/>
          <p:cNvSpPr>
            <a:spLocks noGrp="1"/>
          </p:cNvSpPr>
          <p:nvPr>
            <p:ph type="ftr" sz="quarter" idx="11"/>
          </p:nvPr>
        </p:nvSpPr>
        <p:spPr>
          <a:xfrm>
            <a:off x="838200" y="6356350"/>
            <a:ext cx="7391400" cy="365125"/>
          </a:xfrm>
        </p:spPr>
        <p:txBody>
          <a:bodyPr/>
          <a:lstStyle/>
          <a:p>
            <a:r>
              <a:rPr lang="en-US" dirty="0" smtClean="0"/>
              <a:t>Barbara Ficarra, RN, BSN, MPA | Barbara Ficarra Productions, LLC | Healthin30.com</a:t>
            </a:r>
            <a:endParaRPr lang="en-US" dirty="0"/>
          </a:p>
        </p:txBody>
      </p:sp>
      <p:pic>
        <p:nvPicPr>
          <p:cNvPr id="4" name="Picture 3" descr="C:\Users\Barbara\Pictures\HI30-logop-jpg High Resolution 3 25 09.jpg">
            <a:hlinkClick r:id="rId2"/>
          </p:cNvPr>
          <p:cNvPicPr>
            <a:picLocks noChangeAspect="1" noChangeArrowheads="1"/>
          </p:cNvPicPr>
          <p:nvPr/>
        </p:nvPicPr>
        <p:blipFill>
          <a:blip r:embed="rId3" cstate="print"/>
          <a:srcRect/>
          <a:stretch>
            <a:fillRect/>
          </a:stretch>
        </p:blipFill>
        <p:spPr bwMode="auto">
          <a:xfrm>
            <a:off x="8116824" y="6528816"/>
            <a:ext cx="1027176" cy="329184"/>
          </a:xfrm>
          <a:prstGeom prst="rect">
            <a:avLst/>
          </a:prstGeom>
          <a:noFill/>
        </p:spPr>
      </p:pic>
      <p:sp>
        <p:nvSpPr>
          <p:cNvPr id="5" name="Slide Number Placeholder 4"/>
          <p:cNvSpPr>
            <a:spLocks noGrp="1"/>
          </p:cNvSpPr>
          <p:nvPr>
            <p:ph type="sldNum" sz="quarter" idx="12"/>
          </p:nvPr>
        </p:nvSpPr>
        <p:spPr/>
        <p:txBody>
          <a:bodyPr/>
          <a:lstStyle/>
          <a:p>
            <a:fld id="{0D031E3E-DD44-4762-A6D5-BB6C290CCFFC}" type="slidenum">
              <a:rPr lang="en-US" smtClean="0"/>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Barbara Ficarra, RN, BSN, MPA | Barbara Ficarra Productions, LLC | Healthin30.com</a:t>
            </a:r>
            <a:endParaRPr lang="en-US"/>
          </a:p>
        </p:txBody>
      </p:sp>
      <p:pic>
        <p:nvPicPr>
          <p:cNvPr id="4098" name="Picture 2" descr="C:\Users\Barbara\Pictures\almogaver__4022479.JPG"/>
          <p:cNvPicPr>
            <a:picLocks noChangeAspect="1" noChangeArrowheads="1"/>
          </p:cNvPicPr>
          <p:nvPr/>
        </p:nvPicPr>
        <p:blipFill>
          <a:blip r:embed="rId3" cstate="print"/>
          <a:srcRect/>
          <a:stretch>
            <a:fillRect/>
          </a:stretch>
        </p:blipFill>
        <p:spPr bwMode="auto">
          <a:xfrm>
            <a:off x="0" y="733"/>
            <a:ext cx="9144000" cy="6856534"/>
          </a:xfrm>
          <a:prstGeom prst="rect">
            <a:avLst/>
          </a:prstGeom>
          <a:noFill/>
        </p:spPr>
      </p:pic>
      <p:sp>
        <p:nvSpPr>
          <p:cNvPr id="5" name="TextBox 4"/>
          <p:cNvSpPr txBox="1"/>
          <p:nvPr/>
        </p:nvSpPr>
        <p:spPr>
          <a:xfrm>
            <a:off x="4191000" y="152400"/>
            <a:ext cx="4421403" cy="1107996"/>
          </a:xfrm>
          <a:prstGeom prst="rect">
            <a:avLst/>
          </a:prstGeom>
          <a:noFill/>
        </p:spPr>
        <p:txBody>
          <a:bodyPr wrap="none" rtlCol="0">
            <a:spAutoFit/>
          </a:bodyPr>
          <a:lstStyle/>
          <a:p>
            <a:r>
              <a:rPr lang="en-US" sz="6600" dirty="0" smtClean="0">
                <a:solidFill>
                  <a:schemeClr val="bg1"/>
                </a:solidFill>
                <a:latin typeface="Arial" pitchFamily="34" charset="0"/>
                <a:cs typeface="Arial" pitchFamily="34" charset="0"/>
              </a:rPr>
              <a:t>Challenges</a:t>
            </a:r>
            <a:endParaRPr lang="en-US" sz="6600" dirty="0">
              <a:solidFill>
                <a:schemeClr val="bg1"/>
              </a:solidFill>
              <a:latin typeface="Arial" pitchFamily="34" charset="0"/>
              <a:cs typeface="Arial" pitchFamily="34" charset="0"/>
            </a:endParaRPr>
          </a:p>
        </p:txBody>
      </p:sp>
      <p:pic>
        <p:nvPicPr>
          <p:cNvPr id="8" name="Picture 7" descr="C:\Users\Barbara\Pictures\HI30-logop-jpg High Resolution 3 25 09.jpg">
            <a:hlinkClick r:id="rId4"/>
          </p:cNvPr>
          <p:cNvPicPr>
            <a:picLocks noChangeAspect="1" noChangeArrowheads="1"/>
          </p:cNvPicPr>
          <p:nvPr/>
        </p:nvPicPr>
        <p:blipFill>
          <a:blip r:embed="rId5" cstate="print"/>
          <a:srcRect/>
          <a:stretch>
            <a:fillRect/>
          </a:stretch>
        </p:blipFill>
        <p:spPr bwMode="auto">
          <a:xfrm>
            <a:off x="8116824" y="6528816"/>
            <a:ext cx="1027176" cy="329184"/>
          </a:xfrm>
          <a:prstGeom prst="rect">
            <a:avLst/>
          </a:prstGeom>
          <a:noFill/>
        </p:spPr>
      </p:pic>
      <p:sp>
        <p:nvSpPr>
          <p:cNvPr id="9" name="Slide Number Placeholder 8"/>
          <p:cNvSpPr>
            <a:spLocks noGrp="1"/>
          </p:cNvSpPr>
          <p:nvPr>
            <p:ph type="sldNum" sz="quarter" idx="12"/>
          </p:nvPr>
        </p:nvSpPr>
        <p:spPr/>
        <p:txBody>
          <a:bodyPr/>
          <a:lstStyle/>
          <a:p>
            <a:fld id="{0D031E3E-DD44-4762-A6D5-BB6C290CCFFC}" type="slidenum">
              <a:rPr lang="en-US" smtClean="0"/>
              <a:pPr/>
              <a:t>42</a:t>
            </a:fld>
            <a:endParaRPr lang="en-US"/>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1295400" y="6356350"/>
            <a:ext cx="6553200" cy="365125"/>
          </a:xfrm>
        </p:spPr>
        <p:txBody>
          <a:bodyPr/>
          <a:lstStyle/>
          <a:p>
            <a:r>
              <a:rPr lang="en-US" dirty="0" smtClean="0"/>
              <a:t>Barbara Ficarra, RN, BSN, MPA | Barbara Ficarra Productions, LLC | Healthin30.com</a:t>
            </a:r>
            <a:endParaRPr lang="en-US" dirty="0"/>
          </a:p>
        </p:txBody>
      </p:sp>
      <p:sp>
        <p:nvSpPr>
          <p:cNvPr id="3" name="Rectangle 2"/>
          <p:cNvSpPr/>
          <p:nvPr/>
        </p:nvSpPr>
        <p:spPr>
          <a:xfrm>
            <a:off x="685800" y="228600"/>
            <a:ext cx="8077200" cy="6001643"/>
          </a:xfrm>
          <a:prstGeom prst="rect">
            <a:avLst/>
          </a:prstGeom>
        </p:spPr>
        <p:txBody>
          <a:bodyPr wrap="square">
            <a:spAutoFit/>
          </a:bodyPr>
          <a:lstStyle/>
          <a:p>
            <a:pPr>
              <a:buBlip>
                <a:blip r:embed="rId3"/>
              </a:buBlip>
            </a:pPr>
            <a:r>
              <a:rPr lang="en-US" sz="2400" dirty="0" smtClean="0">
                <a:solidFill>
                  <a:srgbClr val="000099"/>
                </a:solidFill>
                <a:latin typeface="Arial" pitchFamily="34" charset="0"/>
                <a:cs typeface="Arial" pitchFamily="34" charset="0"/>
              </a:rPr>
              <a:t> Cost and Payment—Who Pays?</a:t>
            </a:r>
          </a:p>
          <a:p>
            <a:pPr>
              <a:buBlip>
                <a:blip r:embed="rId3"/>
              </a:buBlip>
            </a:pPr>
            <a:r>
              <a:rPr lang="en-US" sz="2400" dirty="0" smtClean="0">
                <a:solidFill>
                  <a:srgbClr val="000099"/>
                </a:solidFill>
                <a:latin typeface="Arial" pitchFamily="34" charset="0"/>
                <a:cs typeface="Arial" pitchFamily="34" charset="0"/>
              </a:rPr>
              <a:t> Lack of reimbursement </a:t>
            </a:r>
          </a:p>
          <a:p>
            <a:pPr>
              <a:buBlip>
                <a:blip r:embed="rId3"/>
              </a:buBlip>
            </a:pPr>
            <a:r>
              <a:rPr lang="en-US" sz="2400" dirty="0" smtClean="0">
                <a:solidFill>
                  <a:srgbClr val="000099"/>
                </a:solidFill>
                <a:latin typeface="Arial" pitchFamily="34" charset="0"/>
                <a:cs typeface="Arial" pitchFamily="34" charset="0"/>
              </a:rPr>
              <a:t> Tort Reform needed to protect practitioners from lawsuits</a:t>
            </a:r>
          </a:p>
          <a:p>
            <a:pPr>
              <a:buBlip>
                <a:blip r:embed="rId3"/>
              </a:buBlip>
            </a:pPr>
            <a:r>
              <a:rPr lang="en-US" sz="2400" dirty="0" smtClean="0">
                <a:solidFill>
                  <a:srgbClr val="000099"/>
                </a:solidFill>
                <a:latin typeface="Arial" pitchFamily="34" charset="0"/>
                <a:cs typeface="Arial" pitchFamily="34" charset="0"/>
              </a:rPr>
              <a:t> Privacy and Security Issues- HIPAA Compliance, Embedding, Encryption </a:t>
            </a:r>
          </a:p>
          <a:p>
            <a:pPr>
              <a:buBlip>
                <a:blip r:embed="rId3"/>
              </a:buBlip>
            </a:pPr>
            <a:r>
              <a:rPr lang="en-US" sz="2400" dirty="0" smtClean="0">
                <a:solidFill>
                  <a:srgbClr val="000099"/>
                </a:solidFill>
                <a:latin typeface="Arial" pitchFamily="34" charset="0"/>
                <a:cs typeface="Arial" pitchFamily="34" charset="0"/>
              </a:rPr>
              <a:t> Measureable Outcomes—Lack of Efficacy and Cost Effectiveness – Too Few Proven Business Models</a:t>
            </a:r>
          </a:p>
          <a:p>
            <a:pPr>
              <a:buBlip>
                <a:blip r:embed="rId3"/>
              </a:buBlip>
            </a:pPr>
            <a:r>
              <a:rPr lang="en-US" sz="2400" dirty="0" smtClean="0">
                <a:solidFill>
                  <a:srgbClr val="000099"/>
                </a:solidFill>
                <a:latin typeface="Arial" pitchFamily="34" charset="0"/>
                <a:cs typeface="Arial" pitchFamily="34" charset="0"/>
              </a:rPr>
              <a:t> Navigating health apps confusing—lack of guidance on choosing safe and secure app</a:t>
            </a:r>
          </a:p>
          <a:p>
            <a:pPr>
              <a:buBlip>
                <a:blip r:embed="rId3"/>
              </a:buBlip>
            </a:pPr>
            <a:r>
              <a:rPr lang="en-US" sz="2400" dirty="0" smtClean="0">
                <a:solidFill>
                  <a:srgbClr val="000099"/>
                </a:solidFill>
                <a:latin typeface="Arial" pitchFamily="34" charset="0"/>
                <a:cs typeface="Arial" pitchFamily="34" charset="0"/>
              </a:rPr>
              <a:t> Restrictive physician licensure systems</a:t>
            </a:r>
          </a:p>
          <a:p>
            <a:pPr>
              <a:buBlip>
                <a:blip r:embed="rId3"/>
              </a:buBlip>
            </a:pPr>
            <a:r>
              <a:rPr lang="en-US" sz="2400" dirty="0" smtClean="0">
                <a:solidFill>
                  <a:srgbClr val="000099"/>
                </a:solidFill>
                <a:latin typeface="Arial" pitchFamily="34" charset="0"/>
                <a:cs typeface="Arial" pitchFamily="34" charset="0"/>
              </a:rPr>
              <a:t> Care-delivery fragmentation</a:t>
            </a:r>
          </a:p>
          <a:p>
            <a:pPr>
              <a:buBlip>
                <a:blip r:embed="rId3"/>
              </a:buBlip>
            </a:pPr>
            <a:r>
              <a:rPr lang="en-US" sz="2400" dirty="0" smtClean="0">
                <a:solidFill>
                  <a:srgbClr val="000099"/>
                </a:solidFill>
                <a:latin typeface="Arial" pitchFamily="34" charset="0"/>
                <a:cs typeface="Arial" pitchFamily="34" charset="0"/>
              </a:rPr>
              <a:t> Provider and Patient training</a:t>
            </a:r>
          </a:p>
          <a:p>
            <a:pPr>
              <a:buBlip>
                <a:blip r:embed="rId3"/>
              </a:buBlip>
            </a:pPr>
            <a:r>
              <a:rPr lang="en-US" sz="2400" dirty="0" smtClean="0">
                <a:solidFill>
                  <a:srgbClr val="000099"/>
                </a:solidFill>
                <a:latin typeface="Arial" pitchFamily="34" charset="0"/>
                <a:cs typeface="Arial" pitchFamily="34" charset="0"/>
              </a:rPr>
              <a:t> Limited Broadband access for patients in many regions</a:t>
            </a:r>
          </a:p>
          <a:p>
            <a:pPr>
              <a:buBlip>
                <a:blip r:embed="rId3"/>
              </a:buBlip>
            </a:pPr>
            <a:r>
              <a:rPr lang="en-US" sz="2400" dirty="0" smtClean="0">
                <a:solidFill>
                  <a:srgbClr val="000099"/>
                </a:solidFill>
                <a:latin typeface="Arial" pitchFamily="34" charset="0"/>
                <a:cs typeface="Arial" pitchFamily="34" charset="0"/>
              </a:rPr>
              <a:t> Language</a:t>
            </a:r>
          </a:p>
          <a:p>
            <a:pPr>
              <a:buBlip>
                <a:blip r:embed="rId3"/>
              </a:buBlip>
            </a:pPr>
            <a:r>
              <a:rPr lang="en-US" sz="2400" dirty="0" smtClean="0">
                <a:solidFill>
                  <a:srgbClr val="000099"/>
                </a:solidFill>
                <a:latin typeface="Arial" pitchFamily="34" charset="0"/>
                <a:cs typeface="Arial" pitchFamily="34" charset="0"/>
              </a:rPr>
              <a:t> Health Literacy</a:t>
            </a:r>
            <a:endParaRPr lang="en-US" sz="2400" dirty="0">
              <a:solidFill>
                <a:srgbClr val="000099"/>
              </a:solidFill>
              <a:latin typeface="Arial" pitchFamily="34" charset="0"/>
              <a:cs typeface="Arial" pitchFamily="34" charset="0"/>
            </a:endParaRPr>
          </a:p>
        </p:txBody>
      </p:sp>
      <p:pic>
        <p:nvPicPr>
          <p:cNvPr id="4" name="Picture 3" descr="C:\Users\Barbara\Pictures\HI30-logop-jpg High Resolution 3 25 09.jpg">
            <a:hlinkClick r:id="rId4"/>
          </p:cNvPr>
          <p:cNvPicPr>
            <a:picLocks noChangeAspect="1" noChangeArrowheads="1"/>
          </p:cNvPicPr>
          <p:nvPr/>
        </p:nvPicPr>
        <p:blipFill>
          <a:blip r:embed="rId5" cstate="print"/>
          <a:srcRect/>
          <a:stretch>
            <a:fillRect/>
          </a:stretch>
        </p:blipFill>
        <p:spPr bwMode="auto">
          <a:xfrm>
            <a:off x="8116824" y="6528816"/>
            <a:ext cx="1027176" cy="329184"/>
          </a:xfrm>
          <a:prstGeom prst="rect">
            <a:avLst/>
          </a:prstGeom>
          <a:noFill/>
        </p:spPr>
      </p:pic>
      <p:sp>
        <p:nvSpPr>
          <p:cNvPr id="5" name="Slide Number Placeholder 4"/>
          <p:cNvSpPr>
            <a:spLocks noGrp="1"/>
          </p:cNvSpPr>
          <p:nvPr>
            <p:ph type="sldNum" sz="quarter" idx="12"/>
          </p:nvPr>
        </p:nvSpPr>
        <p:spPr/>
        <p:txBody>
          <a:bodyPr/>
          <a:lstStyle/>
          <a:p>
            <a:fld id="{0D031E3E-DD44-4762-A6D5-BB6C290CCFFC}" type="slidenum">
              <a:rPr lang="en-US" smtClean="0"/>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1600200" y="6356350"/>
            <a:ext cx="5562600" cy="365125"/>
          </a:xfrm>
        </p:spPr>
        <p:txBody>
          <a:bodyPr/>
          <a:lstStyle/>
          <a:p>
            <a:r>
              <a:rPr lang="en-US" smtClean="0"/>
              <a:t>Barbara Ficarra, RN, BSN, MPA | Barbara Ficarra Productions, LLC | Healthin30.com</a:t>
            </a:r>
            <a:endParaRPr lang="en-US" dirty="0"/>
          </a:p>
        </p:txBody>
      </p:sp>
      <p:pic>
        <p:nvPicPr>
          <p:cNvPr id="1026" name="Picture 2" descr="C:\Users\Barbara\AppData\Local\Temp\ID-10079223.jpg"/>
          <p:cNvPicPr>
            <a:picLocks noChangeAspect="1" noChangeArrowheads="1"/>
          </p:cNvPicPr>
          <p:nvPr/>
        </p:nvPicPr>
        <p:blipFill>
          <a:blip r:embed="rId3" cstate="print"/>
          <a:srcRect/>
          <a:stretch>
            <a:fillRect/>
          </a:stretch>
        </p:blipFill>
        <p:spPr bwMode="auto">
          <a:xfrm>
            <a:off x="0" y="0"/>
            <a:ext cx="9144000" cy="6095999"/>
          </a:xfrm>
          <a:prstGeom prst="rect">
            <a:avLst/>
          </a:prstGeom>
          <a:noFill/>
        </p:spPr>
      </p:pic>
      <p:sp>
        <p:nvSpPr>
          <p:cNvPr id="5" name="TextBox 4"/>
          <p:cNvSpPr txBox="1"/>
          <p:nvPr/>
        </p:nvSpPr>
        <p:spPr>
          <a:xfrm>
            <a:off x="685800" y="4191000"/>
            <a:ext cx="5080237" cy="1107996"/>
          </a:xfrm>
          <a:prstGeom prst="rect">
            <a:avLst/>
          </a:prstGeom>
          <a:noFill/>
        </p:spPr>
        <p:txBody>
          <a:bodyPr wrap="none" rtlCol="0">
            <a:spAutoFit/>
          </a:bodyPr>
          <a:lstStyle/>
          <a:p>
            <a:r>
              <a:rPr lang="en-US" sz="6600" dirty="0" smtClean="0">
                <a:solidFill>
                  <a:srgbClr val="12037F"/>
                </a:solidFill>
                <a:latin typeface="Arial" pitchFamily="34" charset="0"/>
                <a:cs typeface="Arial" pitchFamily="34" charset="0"/>
              </a:rPr>
              <a:t>Achievement</a:t>
            </a:r>
            <a:endParaRPr lang="en-US" sz="6600" dirty="0">
              <a:solidFill>
                <a:srgbClr val="12037F"/>
              </a:solidFill>
              <a:latin typeface="Arial" pitchFamily="34" charset="0"/>
              <a:cs typeface="Arial" pitchFamily="34" charset="0"/>
            </a:endParaRPr>
          </a:p>
        </p:txBody>
      </p:sp>
      <p:pic>
        <p:nvPicPr>
          <p:cNvPr id="9" name="Picture 8" descr="C:\Users\Barbara\Pictures\HI30-logop-jpg High Resolution 3 25 09.jpg">
            <a:hlinkClick r:id="rId4"/>
          </p:cNvPr>
          <p:cNvPicPr>
            <a:picLocks noChangeAspect="1" noChangeArrowheads="1"/>
          </p:cNvPicPr>
          <p:nvPr/>
        </p:nvPicPr>
        <p:blipFill>
          <a:blip r:embed="rId5" cstate="print"/>
          <a:srcRect/>
          <a:stretch>
            <a:fillRect/>
          </a:stretch>
        </p:blipFill>
        <p:spPr bwMode="auto">
          <a:xfrm>
            <a:off x="8116824" y="6528816"/>
            <a:ext cx="1027176" cy="329184"/>
          </a:xfrm>
          <a:prstGeom prst="rect">
            <a:avLst/>
          </a:prstGeom>
          <a:noFill/>
        </p:spPr>
      </p:pic>
      <p:sp>
        <p:nvSpPr>
          <p:cNvPr id="10" name="TextBox 9"/>
          <p:cNvSpPr txBox="1"/>
          <p:nvPr/>
        </p:nvSpPr>
        <p:spPr>
          <a:xfrm>
            <a:off x="4114800" y="304800"/>
            <a:ext cx="4631396" cy="1569660"/>
          </a:xfrm>
          <a:prstGeom prst="rect">
            <a:avLst/>
          </a:prstGeom>
          <a:noFill/>
        </p:spPr>
        <p:txBody>
          <a:bodyPr wrap="none" rtlCol="0">
            <a:spAutoFit/>
          </a:bodyPr>
          <a:lstStyle/>
          <a:p>
            <a:r>
              <a:rPr lang="en-US" sz="9600" dirty="0" smtClean="0">
                <a:solidFill>
                  <a:srgbClr val="000099"/>
                </a:solidFill>
                <a:latin typeface="Arial" pitchFamily="34" charset="0"/>
                <a:cs typeface="Arial" pitchFamily="34" charset="0"/>
              </a:rPr>
              <a:t>Benefits</a:t>
            </a:r>
            <a:endParaRPr lang="en-US" sz="9600" dirty="0">
              <a:solidFill>
                <a:srgbClr val="000099"/>
              </a:solidFill>
              <a:latin typeface="Arial" pitchFamily="34" charset="0"/>
              <a:cs typeface="Arial" pitchFamily="34" charset="0"/>
            </a:endParaRPr>
          </a:p>
        </p:txBody>
      </p:sp>
      <p:sp>
        <p:nvSpPr>
          <p:cNvPr id="11" name="Slide Number Placeholder 10"/>
          <p:cNvSpPr>
            <a:spLocks noGrp="1"/>
          </p:cNvSpPr>
          <p:nvPr>
            <p:ph type="sldNum" sz="quarter" idx="12"/>
          </p:nvPr>
        </p:nvSpPr>
        <p:spPr/>
        <p:txBody>
          <a:bodyPr/>
          <a:lstStyle/>
          <a:p>
            <a:fld id="{0D031E3E-DD44-4762-A6D5-BB6C290CCFFC}"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1295400" y="6356350"/>
            <a:ext cx="6553200" cy="365125"/>
          </a:xfrm>
        </p:spPr>
        <p:txBody>
          <a:bodyPr/>
          <a:lstStyle/>
          <a:p>
            <a:r>
              <a:rPr lang="en-US" dirty="0" smtClean="0"/>
              <a:t>Barbara Ficarra, RN, BSN, MPA | Barbara Ficarra Productions, LLC | Healthin30.com</a:t>
            </a:r>
            <a:endParaRPr lang="en-US" dirty="0"/>
          </a:p>
        </p:txBody>
      </p:sp>
      <p:sp>
        <p:nvSpPr>
          <p:cNvPr id="3" name="Rectangle 2"/>
          <p:cNvSpPr/>
          <p:nvPr/>
        </p:nvSpPr>
        <p:spPr>
          <a:xfrm>
            <a:off x="685800" y="228600"/>
            <a:ext cx="8077200" cy="6073458"/>
          </a:xfrm>
          <a:prstGeom prst="rect">
            <a:avLst/>
          </a:prstGeom>
        </p:spPr>
        <p:txBody>
          <a:bodyPr wrap="square">
            <a:spAutoFit/>
          </a:bodyPr>
          <a:lstStyle/>
          <a:p>
            <a:pPr>
              <a:buBlip>
                <a:blip r:embed="rId3"/>
              </a:buBlip>
            </a:pPr>
            <a:r>
              <a:rPr lang="en-US" sz="2400" dirty="0" smtClean="0">
                <a:solidFill>
                  <a:srgbClr val="000099"/>
                </a:solidFill>
                <a:latin typeface="Arial" pitchFamily="34" charset="0"/>
                <a:cs typeface="Arial" pitchFamily="34" charset="0"/>
              </a:rPr>
              <a:t> Better Patient Monitoring and Engagement</a:t>
            </a:r>
          </a:p>
          <a:p>
            <a:pPr>
              <a:buBlip>
                <a:blip r:embed="rId3"/>
              </a:buBlip>
            </a:pPr>
            <a:r>
              <a:rPr lang="en-US" sz="2400" dirty="0" smtClean="0">
                <a:solidFill>
                  <a:srgbClr val="000099"/>
                </a:solidFill>
                <a:latin typeface="Arial" pitchFamily="34" charset="0"/>
                <a:cs typeface="Arial" pitchFamily="34" charset="0"/>
              </a:rPr>
              <a:t> Patient-Centric Care—Patients </a:t>
            </a:r>
          </a:p>
          <a:p>
            <a:pPr>
              <a:buBlip>
                <a:blip r:embed="rId3"/>
              </a:buBlip>
            </a:pPr>
            <a:r>
              <a:rPr lang="en-US" sz="2400" dirty="0" smtClean="0">
                <a:solidFill>
                  <a:srgbClr val="000099"/>
                </a:solidFill>
                <a:latin typeface="Arial" pitchFamily="34" charset="0"/>
                <a:cs typeface="Arial" pitchFamily="34" charset="0"/>
              </a:rPr>
              <a:t> Effective Chronic Disease Management</a:t>
            </a:r>
          </a:p>
          <a:p>
            <a:pPr marL="342900" marR="0" lvl="0" indent="-342900">
              <a:lnSpc>
                <a:spcPct val="115000"/>
              </a:lnSpc>
              <a:spcBef>
                <a:spcPts val="0"/>
              </a:spcBef>
              <a:spcAft>
                <a:spcPts val="0"/>
              </a:spcAft>
              <a:buBlip>
                <a:blip r:embed="rId3"/>
              </a:buBlip>
            </a:pPr>
            <a:r>
              <a:rPr lang="en-US" sz="2400" dirty="0" smtClean="0">
                <a:solidFill>
                  <a:srgbClr val="000099"/>
                </a:solidFill>
                <a:latin typeface="Arial" pitchFamily="34" charset="0"/>
                <a:ea typeface="Calibri"/>
                <a:cs typeface="Arial" pitchFamily="34" charset="0"/>
              </a:rPr>
              <a:t>Prevention-Catch Problems Early</a:t>
            </a:r>
          </a:p>
          <a:p>
            <a:pPr marL="342900" marR="0" lvl="0" indent="-342900">
              <a:lnSpc>
                <a:spcPct val="115000"/>
              </a:lnSpc>
              <a:spcBef>
                <a:spcPts val="0"/>
              </a:spcBef>
              <a:spcAft>
                <a:spcPts val="0"/>
              </a:spcAft>
              <a:buBlip>
                <a:blip r:embed="rId3"/>
              </a:buBlip>
            </a:pPr>
            <a:r>
              <a:rPr lang="en-US" sz="2400" dirty="0" smtClean="0">
                <a:solidFill>
                  <a:srgbClr val="000099"/>
                </a:solidFill>
                <a:latin typeface="Arial" pitchFamily="34" charset="0"/>
                <a:ea typeface="Calibri"/>
                <a:cs typeface="Arial" pitchFamily="34" charset="0"/>
              </a:rPr>
              <a:t>Improve patient self-management </a:t>
            </a:r>
          </a:p>
          <a:p>
            <a:pPr marL="342900" marR="0" lvl="0" indent="-342900">
              <a:lnSpc>
                <a:spcPct val="115000"/>
              </a:lnSpc>
              <a:spcBef>
                <a:spcPts val="0"/>
              </a:spcBef>
              <a:spcAft>
                <a:spcPts val="0"/>
              </a:spcAft>
              <a:buBlip>
                <a:blip r:embed="rId3"/>
              </a:buBlip>
            </a:pPr>
            <a:r>
              <a:rPr lang="en-US" sz="2400" dirty="0" smtClean="0">
                <a:solidFill>
                  <a:srgbClr val="000099"/>
                </a:solidFill>
                <a:latin typeface="Arial" pitchFamily="34" charset="0"/>
                <a:ea typeface="Calibri"/>
                <a:cs typeface="Arial" pitchFamily="34" charset="0"/>
              </a:rPr>
              <a:t>Reduce the need for office visits and hospitalizations</a:t>
            </a:r>
          </a:p>
          <a:p>
            <a:pPr marL="342900" marR="0" lvl="0" indent="-342900">
              <a:lnSpc>
                <a:spcPct val="115000"/>
              </a:lnSpc>
              <a:spcBef>
                <a:spcPts val="0"/>
              </a:spcBef>
              <a:spcAft>
                <a:spcPts val="0"/>
              </a:spcAft>
              <a:buBlip>
                <a:blip r:embed="rId3"/>
              </a:buBlip>
            </a:pPr>
            <a:r>
              <a:rPr lang="en-US" sz="2400" dirty="0" smtClean="0">
                <a:solidFill>
                  <a:srgbClr val="000099"/>
                </a:solidFill>
                <a:latin typeface="Arial" pitchFamily="34" charset="0"/>
                <a:ea typeface="Calibri"/>
                <a:cs typeface="Arial" pitchFamily="34" charset="0"/>
              </a:rPr>
              <a:t>Real-Time Communication </a:t>
            </a:r>
          </a:p>
          <a:p>
            <a:pPr marL="342900" marR="0" lvl="0" indent="-342900">
              <a:lnSpc>
                <a:spcPct val="115000"/>
              </a:lnSpc>
              <a:spcBef>
                <a:spcPts val="0"/>
              </a:spcBef>
              <a:spcAft>
                <a:spcPts val="0"/>
              </a:spcAft>
              <a:buBlip>
                <a:blip r:embed="rId3"/>
              </a:buBlip>
            </a:pPr>
            <a:r>
              <a:rPr lang="en-US" sz="2400" dirty="0" smtClean="0">
                <a:solidFill>
                  <a:srgbClr val="000099"/>
                </a:solidFill>
                <a:latin typeface="Arial" pitchFamily="34" charset="0"/>
                <a:ea typeface="Calibri"/>
                <a:cs typeface="Arial" pitchFamily="34" charset="0"/>
              </a:rPr>
              <a:t>Improvement and better health outcomes and decreased hospitalizations</a:t>
            </a:r>
          </a:p>
          <a:p>
            <a:pPr marL="342900" marR="0" lvl="0" indent="-342900">
              <a:lnSpc>
                <a:spcPct val="115000"/>
              </a:lnSpc>
              <a:spcBef>
                <a:spcPts val="0"/>
              </a:spcBef>
              <a:spcAft>
                <a:spcPts val="0"/>
              </a:spcAft>
              <a:buBlip>
                <a:blip r:embed="rId3"/>
              </a:buBlip>
            </a:pPr>
            <a:r>
              <a:rPr lang="en-US" sz="2400" dirty="0" smtClean="0">
                <a:solidFill>
                  <a:srgbClr val="000099"/>
                </a:solidFill>
                <a:latin typeface="Arial" pitchFamily="34" charset="0"/>
                <a:ea typeface="Calibri"/>
                <a:cs typeface="Arial" pitchFamily="34" charset="0"/>
              </a:rPr>
              <a:t>Better care for seniors—receive care at home</a:t>
            </a:r>
          </a:p>
          <a:p>
            <a:pPr marL="342900" marR="0" lvl="0" indent="-342900">
              <a:lnSpc>
                <a:spcPct val="115000"/>
              </a:lnSpc>
              <a:spcBef>
                <a:spcPts val="0"/>
              </a:spcBef>
              <a:spcAft>
                <a:spcPts val="1000"/>
              </a:spcAft>
              <a:buBlip>
                <a:blip r:embed="rId3"/>
              </a:buBlip>
            </a:pPr>
            <a:r>
              <a:rPr lang="en-US" sz="2400" dirty="0" smtClean="0">
                <a:solidFill>
                  <a:srgbClr val="000099"/>
                </a:solidFill>
                <a:latin typeface="Arial" pitchFamily="34" charset="0"/>
                <a:ea typeface="Calibri"/>
                <a:cs typeface="Arial" pitchFamily="34" charset="0"/>
              </a:rPr>
              <a:t>Provides effective and affordable care to patients including rural and low-income children and disabled</a:t>
            </a:r>
          </a:p>
          <a:p>
            <a:pPr marL="342900" marR="0" lvl="0" indent="-342900">
              <a:lnSpc>
                <a:spcPct val="115000"/>
              </a:lnSpc>
              <a:spcBef>
                <a:spcPts val="0"/>
              </a:spcBef>
              <a:spcAft>
                <a:spcPts val="1000"/>
              </a:spcAft>
              <a:buBlip>
                <a:blip r:embed="rId3"/>
              </a:buBlip>
            </a:pPr>
            <a:r>
              <a:rPr lang="en-US" sz="2400" dirty="0" smtClean="0">
                <a:solidFill>
                  <a:srgbClr val="000099"/>
                </a:solidFill>
                <a:latin typeface="Arial" pitchFamily="34" charset="0"/>
                <a:ea typeface="Calibri"/>
                <a:cs typeface="Arial" pitchFamily="34" charset="0"/>
              </a:rPr>
              <a:t>Patients and Consumers can take charge of their health</a:t>
            </a:r>
          </a:p>
          <a:p>
            <a:pPr lvl="0">
              <a:buBlip>
                <a:blip r:embed="rId3"/>
              </a:buBlip>
            </a:pPr>
            <a:endParaRPr lang="en-US" sz="2400" dirty="0">
              <a:solidFill>
                <a:srgbClr val="000099"/>
              </a:solidFill>
              <a:latin typeface="Arial" pitchFamily="34" charset="0"/>
              <a:cs typeface="Arial" pitchFamily="34" charset="0"/>
            </a:endParaRPr>
          </a:p>
        </p:txBody>
      </p:sp>
      <p:pic>
        <p:nvPicPr>
          <p:cNvPr id="4" name="Picture 3" descr="C:\Users\Barbara\Pictures\HI30-logop-jpg High Resolution 3 25 09.jpg">
            <a:hlinkClick r:id="rId4"/>
          </p:cNvPr>
          <p:cNvPicPr>
            <a:picLocks noChangeAspect="1" noChangeArrowheads="1"/>
          </p:cNvPicPr>
          <p:nvPr/>
        </p:nvPicPr>
        <p:blipFill>
          <a:blip r:embed="rId5" cstate="print"/>
          <a:srcRect/>
          <a:stretch>
            <a:fillRect/>
          </a:stretch>
        </p:blipFill>
        <p:spPr bwMode="auto">
          <a:xfrm>
            <a:off x="8116824" y="6528816"/>
            <a:ext cx="1027176" cy="329184"/>
          </a:xfrm>
          <a:prstGeom prst="rect">
            <a:avLst/>
          </a:prstGeom>
          <a:noFill/>
        </p:spPr>
      </p:pic>
      <p:sp>
        <p:nvSpPr>
          <p:cNvPr id="6" name="Slide Number Placeholder 5"/>
          <p:cNvSpPr>
            <a:spLocks noGrp="1"/>
          </p:cNvSpPr>
          <p:nvPr>
            <p:ph type="sldNum" sz="quarter" idx="12"/>
          </p:nvPr>
        </p:nvSpPr>
        <p:spPr/>
        <p:txBody>
          <a:bodyPr/>
          <a:lstStyle/>
          <a:p>
            <a:fld id="{0D031E3E-DD44-4762-A6D5-BB6C290CCFFC}" type="slidenum">
              <a:rPr lang="en-US" smtClean="0"/>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1371600" y="6356350"/>
            <a:ext cx="6096000" cy="365125"/>
          </a:xfrm>
        </p:spPr>
        <p:txBody>
          <a:bodyPr/>
          <a:lstStyle/>
          <a:p>
            <a:r>
              <a:rPr lang="en-US" dirty="0" smtClean="0"/>
              <a:t>Barbara Ficarra, RN, BSN, MPA | Barbara Ficarra Productions, LLC | Healthin30.com</a:t>
            </a:r>
            <a:endParaRPr lang="en-US" dirty="0"/>
          </a:p>
        </p:txBody>
      </p:sp>
      <p:pic>
        <p:nvPicPr>
          <p:cNvPr id="139266" name="Picture 2" descr="C:\Users\Barbara\Pictures\iStock_000010332286XSmall.jpg"/>
          <p:cNvPicPr>
            <a:picLocks noChangeAspect="1" noChangeArrowheads="1"/>
          </p:cNvPicPr>
          <p:nvPr/>
        </p:nvPicPr>
        <p:blipFill>
          <a:blip r:embed="rId3" cstate="print"/>
          <a:srcRect/>
          <a:stretch>
            <a:fillRect/>
          </a:stretch>
        </p:blipFill>
        <p:spPr bwMode="auto">
          <a:xfrm>
            <a:off x="0" y="0"/>
            <a:ext cx="9143999" cy="6095999"/>
          </a:xfrm>
          <a:prstGeom prst="rect">
            <a:avLst/>
          </a:prstGeom>
          <a:noFill/>
        </p:spPr>
      </p:pic>
      <p:sp>
        <p:nvSpPr>
          <p:cNvPr id="4" name="Rectangle 3"/>
          <p:cNvSpPr/>
          <p:nvPr/>
        </p:nvSpPr>
        <p:spPr>
          <a:xfrm>
            <a:off x="152400" y="152400"/>
            <a:ext cx="8229600" cy="2862322"/>
          </a:xfrm>
          <a:prstGeom prst="rect">
            <a:avLst/>
          </a:prstGeom>
        </p:spPr>
        <p:txBody>
          <a:bodyPr wrap="square">
            <a:spAutoFit/>
          </a:bodyPr>
          <a:lstStyle/>
          <a:p>
            <a:r>
              <a:rPr lang="en-US" sz="4400" b="1" i="1" dirty="0" smtClean="0">
                <a:solidFill>
                  <a:schemeClr val="bg1"/>
                </a:solidFill>
                <a:latin typeface="Arial" pitchFamily="34" charset="0"/>
                <a:cs typeface="Arial" pitchFamily="34" charset="0"/>
              </a:rPr>
              <a:t>“MOTIVATION COMES FROM WORKING ON THINGS WE CARE ABOUT” – </a:t>
            </a:r>
            <a:r>
              <a:rPr lang="en-US" b="1" dirty="0" smtClean="0"/>
              <a:t/>
            </a:r>
            <a:br>
              <a:rPr lang="en-US" b="1" dirty="0" smtClean="0"/>
            </a:br>
            <a:r>
              <a:rPr lang="en-US" sz="2400" b="1" dirty="0" smtClean="0"/>
              <a:t>Sheryl Sandberg, COO </a:t>
            </a:r>
            <a:r>
              <a:rPr lang="en-US" sz="2400" b="1" dirty="0" err="1" smtClean="0"/>
              <a:t>Facebook</a:t>
            </a:r>
            <a:r>
              <a:rPr lang="en-US" sz="2400" b="1" dirty="0" smtClean="0"/>
              <a:t/>
            </a:r>
            <a:br>
              <a:rPr lang="en-US" sz="2400" b="1" dirty="0" smtClean="0"/>
            </a:br>
            <a:r>
              <a:rPr lang="en-US" sz="2400" b="1" dirty="0" smtClean="0"/>
              <a:t>Speech at Harvard Business School</a:t>
            </a:r>
            <a:endParaRPr lang="en-US" sz="2400" dirty="0"/>
          </a:p>
        </p:txBody>
      </p:sp>
      <p:pic>
        <p:nvPicPr>
          <p:cNvPr id="5" name="Picture 4" descr="C:\Users\Barbara\Pictures\HI30-logop-jpg High Resolution 3 25 09.jpg">
            <a:hlinkClick r:id="rId4"/>
          </p:cNvPr>
          <p:cNvPicPr>
            <a:picLocks noChangeAspect="1" noChangeArrowheads="1"/>
          </p:cNvPicPr>
          <p:nvPr/>
        </p:nvPicPr>
        <p:blipFill>
          <a:blip r:embed="rId5" cstate="print"/>
          <a:srcRect/>
          <a:stretch>
            <a:fillRect/>
          </a:stretch>
        </p:blipFill>
        <p:spPr bwMode="auto">
          <a:xfrm>
            <a:off x="8116824" y="6528816"/>
            <a:ext cx="1027176" cy="329184"/>
          </a:xfrm>
          <a:prstGeom prst="rect">
            <a:avLst/>
          </a:prstGeom>
          <a:noFill/>
        </p:spPr>
      </p:pic>
      <p:sp>
        <p:nvSpPr>
          <p:cNvPr id="6" name="Slide Number Placeholder 5"/>
          <p:cNvSpPr>
            <a:spLocks noGrp="1"/>
          </p:cNvSpPr>
          <p:nvPr>
            <p:ph type="sldNum" sz="quarter" idx="12"/>
          </p:nvPr>
        </p:nvSpPr>
        <p:spPr/>
        <p:txBody>
          <a:bodyPr/>
          <a:lstStyle/>
          <a:p>
            <a:fld id="{0D031E3E-DD44-4762-A6D5-BB6C290CCFFC}" type="slidenum">
              <a:rPr lang="en-US" smtClean="0"/>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arbara\AppData\Local\Temp\ID-10078582.jpg"/>
          <p:cNvPicPr>
            <a:picLocks noChangeAspect="1" noChangeArrowheads="1"/>
          </p:cNvPicPr>
          <p:nvPr/>
        </p:nvPicPr>
        <p:blipFill>
          <a:blip r:embed="rId3" cstate="print"/>
          <a:srcRect/>
          <a:stretch>
            <a:fillRect/>
          </a:stretch>
        </p:blipFill>
        <p:spPr bwMode="auto">
          <a:xfrm>
            <a:off x="1828800" y="533400"/>
            <a:ext cx="5029200" cy="5486400"/>
          </a:xfrm>
          <a:prstGeom prst="rect">
            <a:avLst/>
          </a:prstGeom>
          <a:noFill/>
        </p:spPr>
      </p:pic>
      <p:sp>
        <p:nvSpPr>
          <p:cNvPr id="3" name="Footer Placeholder 2"/>
          <p:cNvSpPr>
            <a:spLocks noGrp="1"/>
          </p:cNvSpPr>
          <p:nvPr>
            <p:ph type="ftr" sz="quarter" idx="11"/>
          </p:nvPr>
        </p:nvSpPr>
        <p:spPr>
          <a:xfrm>
            <a:off x="1828800" y="6356350"/>
            <a:ext cx="4724400" cy="365125"/>
          </a:xfrm>
        </p:spPr>
        <p:txBody>
          <a:bodyPr/>
          <a:lstStyle/>
          <a:p>
            <a:r>
              <a:rPr lang="pt-BR" sz="1000" smtClean="0"/>
              <a:t>Barbara Ficarra, RN, BSN, MPA | Barbara Ficarra Productions, LLC | Healthin30.com</a:t>
            </a:r>
            <a:endParaRPr lang="en-US" sz="1000" dirty="0"/>
          </a:p>
        </p:txBody>
      </p:sp>
      <p:pic>
        <p:nvPicPr>
          <p:cNvPr id="5" name="Picture 4" descr="C:\Users\Barbara\Pictures\HI30-logop-jpg High Resolution 3 25 09.jpg">
            <a:hlinkClick r:id="rId4"/>
          </p:cNvPr>
          <p:cNvPicPr>
            <a:picLocks noChangeAspect="1" noChangeArrowheads="1"/>
          </p:cNvPicPr>
          <p:nvPr/>
        </p:nvPicPr>
        <p:blipFill>
          <a:blip r:embed="rId5" cstate="print"/>
          <a:srcRect/>
          <a:stretch>
            <a:fillRect/>
          </a:stretch>
        </p:blipFill>
        <p:spPr bwMode="auto">
          <a:xfrm>
            <a:off x="8116824" y="6528816"/>
            <a:ext cx="1027176" cy="329184"/>
          </a:xfrm>
          <a:prstGeom prst="rect">
            <a:avLst/>
          </a:prstGeom>
          <a:noFill/>
        </p:spPr>
      </p:pic>
      <p:sp>
        <p:nvSpPr>
          <p:cNvPr id="6" name="Slide Number Placeholder 5"/>
          <p:cNvSpPr>
            <a:spLocks noGrp="1"/>
          </p:cNvSpPr>
          <p:nvPr>
            <p:ph type="sldNum" sz="quarter" idx="12"/>
          </p:nvPr>
        </p:nvSpPr>
        <p:spPr/>
        <p:txBody>
          <a:bodyPr/>
          <a:lstStyle/>
          <a:p>
            <a:fld id="{0D031E3E-DD44-4762-A6D5-BB6C290CCFFC}"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99"/>
                </a:solidFill>
                <a:latin typeface="Arial" pitchFamily="34" charset="0"/>
                <a:cs typeface="Arial" pitchFamily="34" charset="0"/>
              </a:rPr>
              <a:t>Digital Technology is changing the landscape in health care.</a:t>
            </a:r>
            <a:endParaRPr lang="en-US" dirty="0">
              <a:solidFill>
                <a:srgbClr val="000099"/>
              </a:solidFill>
            </a:endParaRPr>
          </a:p>
        </p:txBody>
      </p:sp>
      <p:sp>
        <p:nvSpPr>
          <p:cNvPr id="3" name="Footer Placeholder 2"/>
          <p:cNvSpPr>
            <a:spLocks noGrp="1"/>
          </p:cNvSpPr>
          <p:nvPr>
            <p:ph type="ftr" sz="quarter" idx="11"/>
          </p:nvPr>
        </p:nvSpPr>
        <p:spPr>
          <a:xfrm>
            <a:off x="1600200" y="6356350"/>
            <a:ext cx="6324600" cy="365125"/>
          </a:xfrm>
        </p:spPr>
        <p:txBody>
          <a:bodyPr/>
          <a:lstStyle/>
          <a:p>
            <a:r>
              <a:rPr lang="en-US" dirty="0" smtClean="0"/>
              <a:t>Barbara Ficarra, RN, BSN, MPA | Barbara Ficarra Productions, LLC | Healthin30.com</a:t>
            </a:r>
            <a:endParaRPr lang="en-US" dirty="0"/>
          </a:p>
        </p:txBody>
      </p:sp>
      <p:pic>
        <p:nvPicPr>
          <p:cNvPr id="4" name="Picture 2" descr="C:\Users\Barbara\AppData\Local\Temp\ID-10066767.jpg"/>
          <p:cNvPicPr>
            <a:picLocks noChangeAspect="1" noChangeArrowheads="1"/>
          </p:cNvPicPr>
          <p:nvPr/>
        </p:nvPicPr>
        <p:blipFill>
          <a:blip r:embed="rId3" cstate="print"/>
          <a:srcRect/>
          <a:stretch>
            <a:fillRect/>
          </a:stretch>
        </p:blipFill>
        <p:spPr bwMode="auto">
          <a:xfrm>
            <a:off x="0" y="1524000"/>
            <a:ext cx="9144000" cy="4495799"/>
          </a:xfrm>
          <a:prstGeom prst="rect">
            <a:avLst/>
          </a:prstGeom>
          <a:noFill/>
        </p:spPr>
      </p:pic>
      <p:sp>
        <p:nvSpPr>
          <p:cNvPr id="5" name="Rectangle 4"/>
          <p:cNvSpPr/>
          <p:nvPr/>
        </p:nvSpPr>
        <p:spPr>
          <a:xfrm>
            <a:off x="2209800" y="1905000"/>
            <a:ext cx="4876800" cy="1015663"/>
          </a:xfrm>
          <a:prstGeom prst="rect">
            <a:avLst/>
          </a:prstGeom>
        </p:spPr>
        <p:txBody>
          <a:bodyPr wrap="square">
            <a:spAutoFit/>
          </a:bodyPr>
          <a:lstStyle/>
          <a:p>
            <a:r>
              <a:rPr lang="en-US" sz="6000" dirty="0" smtClean="0">
                <a:latin typeface="Arial" pitchFamily="34" charset="0"/>
                <a:cs typeface="Arial" pitchFamily="34" charset="0"/>
              </a:rPr>
              <a:t>Thank you! </a:t>
            </a:r>
            <a:endParaRPr lang="en-US" sz="6000" dirty="0"/>
          </a:p>
        </p:txBody>
      </p:sp>
      <p:sp>
        <p:nvSpPr>
          <p:cNvPr id="6" name="Rectangle 5"/>
          <p:cNvSpPr/>
          <p:nvPr/>
        </p:nvSpPr>
        <p:spPr>
          <a:xfrm>
            <a:off x="0" y="5486400"/>
            <a:ext cx="3332964" cy="584775"/>
          </a:xfrm>
          <a:prstGeom prst="rect">
            <a:avLst/>
          </a:prstGeom>
        </p:spPr>
        <p:txBody>
          <a:bodyPr wrap="none">
            <a:spAutoFit/>
          </a:bodyPr>
          <a:lstStyle/>
          <a:p>
            <a:r>
              <a:rPr lang="en-US" sz="3200" dirty="0" smtClean="0">
                <a:latin typeface="Arial" pitchFamily="34" charset="0"/>
                <a:cs typeface="Arial" pitchFamily="34" charset="0"/>
                <a:hlinkClick r:id="rId4"/>
              </a:rPr>
              <a:t>@</a:t>
            </a:r>
            <a:r>
              <a:rPr lang="en-US" sz="3200" dirty="0" err="1" smtClean="0">
                <a:latin typeface="Arial" pitchFamily="34" charset="0"/>
                <a:cs typeface="Arial" pitchFamily="34" charset="0"/>
                <a:hlinkClick r:id="rId4"/>
              </a:rPr>
              <a:t>BarbaraFicarra</a:t>
            </a:r>
            <a:endParaRPr lang="en-US" sz="3200" dirty="0"/>
          </a:p>
        </p:txBody>
      </p:sp>
      <p:sp>
        <p:nvSpPr>
          <p:cNvPr id="7" name="TextBox 6"/>
          <p:cNvSpPr txBox="1"/>
          <p:nvPr/>
        </p:nvSpPr>
        <p:spPr>
          <a:xfrm>
            <a:off x="0" y="6172200"/>
            <a:ext cx="1334020" cy="246221"/>
          </a:xfrm>
          <a:prstGeom prst="rect">
            <a:avLst/>
          </a:prstGeom>
          <a:noFill/>
        </p:spPr>
        <p:txBody>
          <a:bodyPr wrap="none" rtlCol="0">
            <a:spAutoFit/>
          </a:bodyPr>
          <a:lstStyle/>
          <a:p>
            <a:r>
              <a:rPr lang="en-US" sz="1000" dirty="0" smtClean="0">
                <a:latin typeface="Arial" pitchFamily="34" charset="0"/>
                <a:cs typeface="Arial" pitchFamily="34" charset="0"/>
              </a:rPr>
              <a:t>Resources available</a:t>
            </a:r>
            <a:endParaRPr lang="en-US" sz="1000" dirty="0">
              <a:latin typeface="Arial" pitchFamily="34" charset="0"/>
              <a:cs typeface="Arial" pitchFamily="34" charset="0"/>
            </a:endParaRPr>
          </a:p>
        </p:txBody>
      </p:sp>
      <p:pic>
        <p:nvPicPr>
          <p:cNvPr id="8" name="Picture 7" descr="C:\Users\Barbara\Pictures\HI30-logop-jpg High Resolution 3 25 09.jpg">
            <a:hlinkClick r:id="rId5"/>
          </p:cNvPr>
          <p:cNvPicPr>
            <a:picLocks noChangeAspect="1" noChangeArrowheads="1"/>
          </p:cNvPicPr>
          <p:nvPr/>
        </p:nvPicPr>
        <p:blipFill>
          <a:blip r:embed="rId6" cstate="print"/>
          <a:srcRect/>
          <a:stretch>
            <a:fillRect/>
          </a:stretch>
        </p:blipFill>
        <p:spPr bwMode="auto">
          <a:xfrm>
            <a:off x="8116824" y="6528816"/>
            <a:ext cx="1027176" cy="329184"/>
          </a:xfrm>
          <a:prstGeom prst="rect">
            <a:avLst/>
          </a:prstGeom>
          <a:noFill/>
        </p:spPr>
      </p:pic>
      <p:sp>
        <p:nvSpPr>
          <p:cNvPr id="9" name="Slide Number Placeholder 8"/>
          <p:cNvSpPr>
            <a:spLocks noGrp="1"/>
          </p:cNvSpPr>
          <p:nvPr>
            <p:ph type="sldNum" sz="quarter" idx="12"/>
          </p:nvPr>
        </p:nvSpPr>
        <p:spPr/>
        <p:txBody>
          <a:bodyPr/>
          <a:lstStyle/>
          <a:p>
            <a:fld id="{0D031E3E-DD44-4762-A6D5-BB6C290CCFFC}" type="slidenum">
              <a:rPr lang="en-US" smtClean="0"/>
              <a:pPr/>
              <a:t>48</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fontScale="90000"/>
          </a:bodyPr>
          <a:lstStyle/>
          <a:p>
            <a:r>
              <a:rPr lang="en-US" sz="6000" b="1" dirty="0" smtClean="0">
                <a:solidFill>
                  <a:srgbClr val="000099"/>
                </a:solidFill>
                <a:latin typeface="Arial" pitchFamily="34" charset="0"/>
                <a:cs typeface="Arial" pitchFamily="34" charset="0"/>
              </a:rPr>
              <a:t/>
            </a:r>
            <a:br>
              <a:rPr lang="en-US" sz="6000" b="1" dirty="0" smtClean="0">
                <a:solidFill>
                  <a:srgbClr val="000099"/>
                </a:solidFill>
                <a:latin typeface="Arial" pitchFamily="34" charset="0"/>
                <a:cs typeface="Arial" pitchFamily="34" charset="0"/>
              </a:rPr>
            </a:br>
            <a:r>
              <a:rPr lang="en-US" sz="6000" b="1" dirty="0" smtClean="0">
                <a:solidFill>
                  <a:srgbClr val="000099"/>
                </a:solidFill>
                <a:latin typeface="Arial" pitchFamily="34" charset="0"/>
                <a:cs typeface="Arial" pitchFamily="34" charset="0"/>
              </a:rPr>
              <a:t/>
            </a:r>
            <a:br>
              <a:rPr lang="en-US" sz="6000" b="1" dirty="0" smtClean="0">
                <a:solidFill>
                  <a:srgbClr val="000099"/>
                </a:solidFill>
                <a:latin typeface="Arial" pitchFamily="34" charset="0"/>
                <a:cs typeface="Arial" pitchFamily="34" charset="0"/>
              </a:rPr>
            </a:br>
            <a:r>
              <a:rPr lang="en-US" sz="6000" dirty="0" smtClean="0">
                <a:solidFill>
                  <a:srgbClr val="000099"/>
                </a:solidFill>
              </a:rPr>
              <a:t> </a:t>
            </a:r>
            <a:br>
              <a:rPr lang="en-US" sz="6000" dirty="0" smtClean="0">
                <a:solidFill>
                  <a:srgbClr val="000099"/>
                </a:solidFill>
              </a:rPr>
            </a:br>
            <a:r>
              <a:rPr lang="en-US" sz="5300" b="1" dirty="0" smtClean="0">
                <a:solidFill>
                  <a:srgbClr val="000099"/>
                </a:solidFill>
              </a:rPr>
              <a:t>Percent of internet users who look online for health information </a:t>
            </a:r>
            <a:r>
              <a:rPr lang="en-US" sz="6000" b="1" dirty="0" smtClean="0">
                <a:solidFill>
                  <a:srgbClr val="000099"/>
                </a:solidFill>
                <a:latin typeface="Arial" pitchFamily="34" charset="0"/>
                <a:cs typeface="Arial" pitchFamily="34" charset="0"/>
              </a:rPr>
              <a:t/>
            </a:r>
            <a:br>
              <a:rPr lang="en-US" sz="6000" b="1" dirty="0" smtClean="0">
                <a:solidFill>
                  <a:srgbClr val="000099"/>
                </a:solidFill>
                <a:latin typeface="Arial" pitchFamily="34" charset="0"/>
                <a:cs typeface="Arial" pitchFamily="34" charset="0"/>
              </a:rPr>
            </a:br>
            <a:r>
              <a:rPr lang="en-US" sz="6000" b="1" dirty="0" smtClean="0">
                <a:solidFill>
                  <a:srgbClr val="000099"/>
                </a:solidFill>
                <a:latin typeface="Arial" pitchFamily="34" charset="0"/>
                <a:cs typeface="Arial" pitchFamily="34" charset="0"/>
              </a:rPr>
              <a:t/>
            </a:r>
            <a:br>
              <a:rPr lang="en-US" sz="6000" b="1" dirty="0" smtClean="0">
                <a:solidFill>
                  <a:srgbClr val="000099"/>
                </a:solidFill>
                <a:latin typeface="Arial" pitchFamily="34" charset="0"/>
                <a:cs typeface="Arial" pitchFamily="34" charset="0"/>
              </a:rPr>
            </a:br>
            <a:endParaRPr lang="en-US" dirty="0"/>
          </a:p>
        </p:txBody>
      </p:sp>
      <p:sp>
        <p:nvSpPr>
          <p:cNvPr id="3" name="Footer Placeholder 2"/>
          <p:cNvSpPr>
            <a:spLocks noGrp="1"/>
          </p:cNvSpPr>
          <p:nvPr>
            <p:ph type="ftr" sz="quarter" idx="11"/>
          </p:nvPr>
        </p:nvSpPr>
        <p:spPr>
          <a:xfrm>
            <a:off x="685800" y="6356350"/>
            <a:ext cx="6400800" cy="365125"/>
          </a:xfrm>
        </p:spPr>
        <p:txBody>
          <a:bodyPr/>
          <a:lstStyle/>
          <a:p>
            <a:r>
              <a:rPr lang="en-US" dirty="0" smtClean="0"/>
              <a:t>Barbara Ficarra, RN, BSN, MPA | Barbara Ficarra Productions, LLC | Healthin30.com</a:t>
            </a:r>
            <a:endParaRPr lang="en-US" dirty="0"/>
          </a:p>
        </p:txBody>
      </p:sp>
      <p:sp>
        <p:nvSpPr>
          <p:cNvPr id="4" name="Rectangle 3"/>
          <p:cNvSpPr/>
          <p:nvPr/>
        </p:nvSpPr>
        <p:spPr>
          <a:xfrm>
            <a:off x="1066800" y="2819400"/>
            <a:ext cx="7772400" cy="2554545"/>
          </a:xfrm>
          <a:prstGeom prst="rect">
            <a:avLst/>
          </a:prstGeom>
        </p:spPr>
        <p:txBody>
          <a:bodyPr wrap="square">
            <a:spAutoFit/>
          </a:bodyPr>
          <a:lstStyle/>
          <a:p>
            <a:pPr>
              <a:buFont typeface="Arial" pitchFamily="34" charset="0"/>
              <a:buChar char="•"/>
            </a:pPr>
            <a:r>
              <a:rPr lang="en-US" sz="3200" dirty="0" smtClean="0">
                <a:solidFill>
                  <a:srgbClr val="000099"/>
                </a:solidFill>
                <a:latin typeface="Arial" pitchFamily="34" charset="0"/>
                <a:cs typeface="Arial" pitchFamily="34" charset="0"/>
              </a:rPr>
              <a:t> </a:t>
            </a:r>
            <a:r>
              <a:rPr lang="en-US" sz="3200" b="1" dirty="0" smtClean="0">
                <a:solidFill>
                  <a:srgbClr val="000099"/>
                </a:solidFill>
                <a:latin typeface="Arial" pitchFamily="34" charset="0"/>
                <a:cs typeface="Arial" pitchFamily="34" charset="0"/>
              </a:rPr>
              <a:t>29% </a:t>
            </a:r>
            <a:r>
              <a:rPr lang="en-US" sz="3200" dirty="0" smtClean="0">
                <a:solidFill>
                  <a:srgbClr val="000099"/>
                </a:solidFill>
                <a:latin typeface="Arial" pitchFamily="34" charset="0"/>
                <a:cs typeface="Arial" pitchFamily="34" charset="0"/>
              </a:rPr>
              <a:t>Food safety or recalls</a:t>
            </a:r>
          </a:p>
          <a:p>
            <a:pPr>
              <a:buFont typeface="Arial" pitchFamily="34" charset="0"/>
              <a:buChar char="•"/>
            </a:pPr>
            <a:r>
              <a:rPr lang="en-US" sz="3200" dirty="0" smtClean="0">
                <a:solidFill>
                  <a:srgbClr val="000099"/>
                </a:solidFill>
                <a:latin typeface="Arial" pitchFamily="34" charset="0"/>
                <a:cs typeface="Arial" pitchFamily="34" charset="0"/>
              </a:rPr>
              <a:t> </a:t>
            </a:r>
            <a:r>
              <a:rPr lang="en-US" sz="3200" b="1" dirty="0" smtClean="0">
                <a:solidFill>
                  <a:srgbClr val="000099"/>
                </a:solidFill>
                <a:latin typeface="Arial" pitchFamily="34" charset="0"/>
                <a:cs typeface="Arial" pitchFamily="34" charset="0"/>
              </a:rPr>
              <a:t>24% </a:t>
            </a:r>
            <a:r>
              <a:rPr lang="en-US" sz="3200" dirty="0" smtClean="0">
                <a:solidFill>
                  <a:srgbClr val="000099"/>
                </a:solidFill>
                <a:latin typeface="Arial" pitchFamily="34" charset="0"/>
                <a:cs typeface="Arial" pitchFamily="34" charset="0"/>
              </a:rPr>
              <a:t>Drug safety or recalls</a:t>
            </a:r>
          </a:p>
          <a:p>
            <a:pPr>
              <a:buFont typeface="Arial" pitchFamily="34" charset="0"/>
              <a:buChar char="•"/>
            </a:pPr>
            <a:r>
              <a:rPr lang="en-US" sz="3200" dirty="0" smtClean="0">
                <a:solidFill>
                  <a:srgbClr val="000099"/>
                </a:solidFill>
                <a:latin typeface="Arial" pitchFamily="34" charset="0"/>
                <a:cs typeface="Arial" pitchFamily="34" charset="0"/>
              </a:rPr>
              <a:t> </a:t>
            </a:r>
            <a:r>
              <a:rPr lang="en-US" sz="3200" b="1" dirty="0" smtClean="0">
                <a:solidFill>
                  <a:srgbClr val="000099"/>
                </a:solidFill>
                <a:latin typeface="Arial" pitchFamily="34" charset="0"/>
                <a:cs typeface="Arial" pitchFamily="34" charset="0"/>
              </a:rPr>
              <a:t>19% </a:t>
            </a:r>
            <a:r>
              <a:rPr lang="en-US" sz="3200" dirty="0" smtClean="0">
                <a:solidFill>
                  <a:srgbClr val="000099"/>
                </a:solidFill>
                <a:latin typeface="Arial" pitchFamily="34" charset="0"/>
                <a:cs typeface="Arial" pitchFamily="34" charset="0"/>
              </a:rPr>
              <a:t>Pregnancy and childbirth</a:t>
            </a:r>
          </a:p>
          <a:p>
            <a:pPr>
              <a:buFont typeface="Arial" pitchFamily="34" charset="0"/>
              <a:buChar char="•"/>
            </a:pPr>
            <a:r>
              <a:rPr lang="en-US" sz="3200" dirty="0" smtClean="0">
                <a:solidFill>
                  <a:srgbClr val="000099"/>
                </a:solidFill>
                <a:latin typeface="Arial" pitchFamily="34" charset="0"/>
                <a:cs typeface="Arial" pitchFamily="34" charset="0"/>
              </a:rPr>
              <a:t> </a:t>
            </a:r>
            <a:r>
              <a:rPr lang="en-US" sz="3200" b="1" dirty="0" smtClean="0">
                <a:solidFill>
                  <a:srgbClr val="000099"/>
                </a:solidFill>
                <a:latin typeface="Arial" pitchFamily="34" charset="0"/>
                <a:cs typeface="Arial" pitchFamily="34" charset="0"/>
              </a:rPr>
              <a:t>17% </a:t>
            </a:r>
            <a:r>
              <a:rPr lang="en-US" sz="3200" dirty="0" smtClean="0">
                <a:solidFill>
                  <a:srgbClr val="000099"/>
                </a:solidFill>
                <a:latin typeface="Arial" pitchFamily="34" charset="0"/>
                <a:cs typeface="Arial" pitchFamily="34" charset="0"/>
              </a:rPr>
              <a:t>Memory loss, dementia, or Alzheimer’s</a:t>
            </a:r>
          </a:p>
        </p:txBody>
      </p:sp>
      <p:sp>
        <p:nvSpPr>
          <p:cNvPr id="5" name="TextBox 4"/>
          <p:cNvSpPr txBox="1"/>
          <p:nvPr/>
        </p:nvSpPr>
        <p:spPr>
          <a:xfrm>
            <a:off x="457200" y="6019800"/>
            <a:ext cx="4249946" cy="369332"/>
          </a:xfrm>
          <a:prstGeom prst="rect">
            <a:avLst/>
          </a:prstGeom>
          <a:noFill/>
        </p:spPr>
        <p:txBody>
          <a:bodyPr wrap="none" rtlCol="0">
            <a:spAutoFit/>
          </a:bodyPr>
          <a:lstStyle/>
          <a:p>
            <a:r>
              <a:rPr lang="en-US" dirty="0" smtClean="0">
                <a:solidFill>
                  <a:srgbClr val="000099"/>
                </a:solidFill>
                <a:latin typeface="Arial" pitchFamily="34" charset="0"/>
                <a:cs typeface="Arial" pitchFamily="34" charset="0"/>
              </a:rPr>
              <a:t>-Pew Internet and American Life Project</a:t>
            </a:r>
            <a:endParaRPr lang="en-US" dirty="0">
              <a:solidFill>
                <a:srgbClr val="000099"/>
              </a:solidFill>
              <a:latin typeface="Arial" pitchFamily="34" charset="0"/>
              <a:cs typeface="Arial" pitchFamily="34" charset="0"/>
            </a:endParaRPr>
          </a:p>
        </p:txBody>
      </p:sp>
      <p:pic>
        <p:nvPicPr>
          <p:cNvPr id="6" name="Picture 5" descr="C:\Users\Barbara\Pictures\HI30-logop-jpg High Resolution 3 25 09.jpg">
            <a:hlinkClick r:id="rId2"/>
          </p:cNvPr>
          <p:cNvPicPr>
            <a:picLocks noChangeAspect="1" noChangeArrowheads="1"/>
          </p:cNvPicPr>
          <p:nvPr/>
        </p:nvPicPr>
        <p:blipFill>
          <a:blip r:embed="rId3" cstate="print"/>
          <a:srcRect/>
          <a:stretch>
            <a:fillRect/>
          </a:stretch>
        </p:blipFill>
        <p:spPr bwMode="auto">
          <a:xfrm>
            <a:off x="8116824" y="6528816"/>
            <a:ext cx="1027176" cy="329184"/>
          </a:xfrm>
          <a:prstGeom prst="rect">
            <a:avLst/>
          </a:prstGeom>
          <a:noFill/>
        </p:spPr>
      </p:pic>
      <p:sp>
        <p:nvSpPr>
          <p:cNvPr id="7" name="Slide Number Placeholder 6"/>
          <p:cNvSpPr>
            <a:spLocks noGrp="1"/>
          </p:cNvSpPr>
          <p:nvPr>
            <p:ph type="sldNum" sz="quarter" idx="12"/>
          </p:nvPr>
        </p:nvSpPr>
        <p:spPr/>
        <p:txBody>
          <a:bodyPr/>
          <a:lstStyle/>
          <a:p>
            <a:fld id="{0D031E3E-DD44-4762-A6D5-BB6C290CCFFC}"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cstate="print"/>
          <a:srcRect/>
          <a:stretch>
            <a:fillRect/>
          </a:stretch>
        </p:blipFill>
        <p:spPr bwMode="auto">
          <a:xfrm>
            <a:off x="1066800" y="0"/>
            <a:ext cx="7010400" cy="7010400"/>
          </a:xfrm>
          <a:prstGeom prst="rect">
            <a:avLst/>
          </a:prstGeom>
          <a:noFill/>
          <a:ln w="9525">
            <a:noFill/>
            <a:miter lim="800000"/>
            <a:headEnd/>
            <a:tailEnd/>
          </a:ln>
        </p:spPr>
      </p:pic>
      <p:sp>
        <p:nvSpPr>
          <p:cNvPr id="3" name="TextBox 2"/>
          <p:cNvSpPr txBox="1"/>
          <p:nvPr/>
        </p:nvSpPr>
        <p:spPr>
          <a:xfrm>
            <a:off x="0" y="0"/>
            <a:ext cx="1066800" cy="369332"/>
          </a:xfrm>
          <a:prstGeom prst="rect">
            <a:avLst/>
          </a:prstGeom>
          <a:solidFill>
            <a:schemeClr val="tx1"/>
          </a:solidFill>
        </p:spPr>
        <p:txBody>
          <a:bodyPr wrap="square" rtlCol="0">
            <a:spAutoFit/>
          </a:bodyPr>
          <a:lstStyle/>
          <a:p>
            <a:endParaRPr lang="en-US" dirty="0"/>
          </a:p>
        </p:txBody>
      </p:sp>
      <p:sp>
        <p:nvSpPr>
          <p:cNvPr id="4" name="TextBox 3"/>
          <p:cNvSpPr txBox="1"/>
          <p:nvPr/>
        </p:nvSpPr>
        <p:spPr>
          <a:xfrm>
            <a:off x="0" y="0"/>
            <a:ext cx="1066800" cy="8402300"/>
          </a:xfrm>
          <a:prstGeom prst="rect">
            <a:avLst/>
          </a:prstGeom>
          <a:solidFill>
            <a:schemeClr val="tx1"/>
          </a:solidFill>
        </p:spPr>
        <p:txBody>
          <a:bodyPr wrap="square" rtlCol="0">
            <a:spAutoFit/>
          </a:bodyPr>
          <a:lstStyle/>
          <a:p>
            <a:r>
              <a:rPr lang="en-US" dirty="0" smtClean="0"/>
              <a:t>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http://en.wikipedia.org/wiki/Dave_deBronkartlllllllllllllllllllllllllllllllllllllllllllllllllllllllllllllllllllllllll</a:t>
            </a:r>
            <a:endParaRPr lang="en-US" dirty="0"/>
          </a:p>
        </p:txBody>
      </p:sp>
      <p:sp>
        <p:nvSpPr>
          <p:cNvPr id="5" name="TextBox 4"/>
          <p:cNvSpPr txBox="1"/>
          <p:nvPr/>
        </p:nvSpPr>
        <p:spPr>
          <a:xfrm>
            <a:off x="8077200" y="0"/>
            <a:ext cx="1066800" cy="7017306"/>
          </a:xfrm>
          <a:prstGeom prst="rect">
            <a:avLst/>
          </a:prstGeom>
          <a:solidFill>
            <a:schemeClr val="tx1"/>
          </a:solidFill>
        </p:spPr>
        <p:txBody>
          <a:bodyPr wrap="square" rtlCol="0">
            <a:spAutoFit/>
          </a:bodyPr>
          <a:lstStyle/>
          <a:p>
            <a:r>
              <a:rPr lang="en-US" dirty="0" smtClean="0"/>
              <a:t>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l</a:t>
            </a:r>
            <a:endParaRPr lang="en-US" dirty="0"/>
          </a:p>
        </p:txBody>
      </p:sp>
      <p:sp>
        <p:nvSpPr>
          <p:cNvPr id="6" name="TextBox 5"/>
          <p:cNvSpPr txBox="1"/>
          <p:nvPr/>
        </p:nvSpPr>
        <p:spPr>
          <a:xfrm>
            <a:off x="0" y="4495800"/>
            <a:ext cx="3720890" cy="707886"/>
          </a:xfrm>
          <a:prstGeom prst="rect">
            <a:avLst/>
          </a:prstGeom>
          <a:noFill/>
        </p:spPr>
        <p:txBody>
          <a:bodyPr wrap="none" rtlCol="0">
            <a:spAutoFit/>
          </a:bodyPr>
          <a:lstStyle/>
          <a:p>
            <a:r>
              <a:rPr lang="en-US" sz="4000" b="1" dirty="0" smtClean="0">
                <a:solidFill>
                  <a:schemeClr val="bg1"/>
                </a:solidFill>
                <a:latin typeface="Arial" pitchFamily="34" charset="0"/>
                <a:cs typeface="Arial" pitchFamily="34" charset="0"/>
              </a:rPr>
              <a:t>e-Patient Dave</a:t>
            </a:r>
            <a:endParaRPr lang="en-US" sz="4000" b="1" dirty="0">
              <a:solidFill>
                <a:schemeClr val="bg1"/>
              </a:solidFill>
              <a:latin typeface="Arial" pitchFamily="34" charset="0"/>
              <a:cs typeface="Arial" pitchFamily="34" charset="0"/>
            </a:endParaRPr>
          </a:p>
        </p:txBody>
      </p:sp>
      <p:sp>
        <p:nvSpPr>
          <p:cNvPr id="7" name="TextBox 6"/>
          <p:cNvSpPr txBox="1"/>
          <p:nvPr/>
        </p:nvSpPr>
        <p:spPr>
          <a:xfrm>
            <a:off x="0" y="6611779"/>
            <a:ext cx="2146742" cy="215444"/>
          </a:xfrm>
          <a:prstGeom prst="rect">
            <a:avLst/>
          </a:prstGeom>
          <a:noFill/>
        </p:spPr>
        <p:txBody>
          <a:bodyPr wrap="none" rtlCol="0">
            <a:spAutoFit/>
          </a:bodyPr>
          <a:lstStyle/>
          <a:p>
            <a:r>
              <a:rPr lang="en-US" sz="800" dirty="0" smtClean="0">
                <a:solidFill>
                  <a:schemeClr val="bg1"/>
                </a:solidFill>
              </a:rPr>
              <a:t>http://en.wikipedia.org/wiki/Dave_deBronkart</a:t>
            </a:r>
            <a:endParaRPr lang="en-US" sz="800" dirty="0">
              <a:solidFill>
                <a:schemeClr val="bg1"/>
              </a:solidFill>
            </a:endParaRPr>
          </a:p>
        </p:txBody>
      </p:sp>
      <p:sp>
        <p:nvSpPr>
          <p:cNvPr id="8" name="TextBox 7"/>
          <p:cNvSpPr txBox="1"/>
          <p:nvPr/>
        </p:nvSpPr>
        <p:spPr>
          <a:xfrm>
            <a:off x="0" y="0"/>
            <a:ext cx="7239000" cy="584775"/>
          </a:xfrm>
          <a:prstGeom prst="rect">
            <a:avLst/>
          </a:prstGeom>
          <a:noFill/>
        </p:spPr>
        <p:txBody>
          <a:bodyPr wrap="square" rtlCol="0">
            <a:spAutoFit/>
          </a:bodyPr>
          <a:lstStyle/>
          <a:p>
            <a:r>
              <a:rPr lang="en-US" sz="3200" b="1" dirty="0" smtClean="0">
                <a:solidFill>
                  <a:schemeClr val="bg1"/>
                </a:solidFill>
                <a:latin typeface="Arial" pitchFamily="34" charset="0"/>
                <a:cs typeface="Arial" pitchFamily="34" charset="0"/>
              </a:rPr>
              <a:t>Today’s Modern Medicine</a:t>
            </a:r>
            <a:endParaRPr lang="en-US" sz="3200" b="1" dirty="0">
              <a:solidFill>
                <a:schemeClr val="bg1"/>
              </a:solidFill>
              <a:latin typeface="Arial" pitchFamily="34" charset="0"/>
              <a:cs typeface="Arial" pitchFamily="34" charset="0"/>
            </a:endParaRPr>
          </a:p>
        </p:txBody>
      </p:sp>
      <p:pic>
        <p:nvPicPr>
          <p:cNvPr id="9" name="Picture 8" descr="C:\Users\Barbara\Pictures\HI30-logop-jpg High Resolution 3 25 09.jpg">
            <a:hlinkClick r:id="rId4"/>
          </p:cNvPr>
          <p:cNvPicPr>
            <a:picLocks noChangeAspect="1" noChangeArrowheads="1"/>
          </p:cNvPicPr>
          <p:nvPr/>
        </p:nvPicPr>
        <p:blipFill>
          <a:blip r:embed="rId5" cstate="print"/>
          <a:srcRect/>
          <a:stretch>
            <a:fillRect/>
          </a:stretch>
        </p:blipFill>
        <p:spPr bwMode="auto">
          <a:xfrm>
            <a:off x="8116824" y="6693408"/>
            <a:ext cx="1027176" cy="329184"/>
          </a:xfrm>
          <a:prstGeom prst="rect">
            <a:avLst/>
          </a:prstGeom>
          <a:noFill/>
        </p:spPr>
      </p:pic>
      <p:sp>
        <p:nvSpPr>
          <p:cNvPr id="10" name="Footer Placeholder 9"/>
          <p:cNvSpPr>
            <a:spLocks noGrp="1"/>
          </p:cNvSpPr>
          <p:nvPr>
            <p:ph type="ftr" sz="quarter" idx="11"/>
          </p:nvPr>
        </p:nvSpPr>
        <p:spPr/>
        <p:txBody>
          <a:bodyPr/>
          <a:lstStyle/>
          <a:p>
            <a:r>
              <a:rPr lang="en-US" smtClean="0"/>
              <a:t>Barbara Ficarra, RN, BSN, MPA | Barbara Ficarra Productions, LLC | Healthin30.com</a:t>
            </a:r>
            <a:endParaRPr lang="en-US"/>
          </a:p>
        </p:txBody>
      </p:sp>
      <p:sp>
        <p:nvSpPr>
          <p:cNvPr id="11" name="Slide Number Placeholder 10"/>
          <p:cNvSpPr>
            <a:spLocks noGrp="1"/>
          </p:cNvSpPr>
          <p:nvPr>
            <p:ph type="sldNum" sz="quarter" idx="12"/>
          </p:nvPr>
        </p:nvSpPr>
        <p:spPr/>
        <p:txBody>
          <a:bodyPr/>
          <a:lstStyle/>
          <a:p>
            <a:fld id="{0D031E3E-DD44-4762-A6D5-BB6C290CCFFC}"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Barbara\AppData\Local\Temp\334730iggppus5r.jpg"/>
          <p:cNvPicPr>
            <a:picLocks noChangeAspect="1" noChangeArrowheads="1"/>
          </p:cNvPicPr>
          <p:nvPr/>
        </p:nvPicPr>
        <p:blipFill>
          <a:blip r:embed="rId3" cstate="print"/>
          <a:srcRect/>
          <a:stretch>
            <a:fillRect/>
          </a:stretch>
        </p:blipFill>
        <p:spPr bwMode="auto">
          <a:xfrm>
            <a:off x="0" y="0"/>
            <a:ext cx="9144000" cy="6553200"/>
          </a:xfrm>
          <a:prstGeom prst="rect">
            <a:avLst/>
          </a:prstGeom>
          <a:noFill/>
        </p:spPr>
      </p:pic>
      <p:sp>
        <p:nvSpPr>
          <p:cNvPr id="3" name="TextBox 2"/>
          <p:cNvSpPr txBox="1"/>
          <p:nvPr/>
        </p:nvSpPr>
        <p:spPr>
          <a:xfrm>
            <a:off x="2971800" y="0"/>
            <a:ext cx="3467616" cy="1569660"/>
          </a:xfrm>
          <a:prstGeom prst="rect">
            <a:avLst/>
          </a:prstGeom>
          <a:noFill/>
        </p:spPr>
        <p:txBody>
          <a:bodyPr wrap="none" rtlCol="0">
            <a:spAutoFit/>
          </a:bodyPr>
          <a:lstStyle/>
          <a:p>
            <a:r>
              <a:rPr lang="en-US" sz="9600" dirty="0" smtClean="0">
                <a:solidFill>
                  <a:srgbClr val="000099"/>
                </a:solidFill>
                <a:latin typeface="Arial Black" pitchFamily="34" charset="0"/>
              </a:rPr>
              <a:t>65% </a:t>
            </a:r>
            <a:endParaRPr lang="en-US" sz="9600" dirty="0">
              <a:solidFill>
                <a:srgbClr val="000099"/>
              </a:solidFill>
              <a:latin typeface="Arial Black" pitchFamily="34" charset="0"/>
            </a:endParaRPr>
          </a:p>
        </p:txBody>
      </p:sp>
      <p:sp>
        <p:nvSpPr>
          <p:cNvPr id="5" name="TextBox 4"/>
          <p:cNvSpPr txBox="1"/>
          <p:nvPr/>
        </p:nvSpPr>
        <p:spPr>
          <a:xfrm>
            <a:off x="228600" y="4953001"/>
            <a:ext cx="8677491" cy="830997"/>
          </a:xfrm>
          <a:prstGeom prst="rect">
            <a:avLst/>
          </a:prstGeom>
          <a:solidFill>
            <a:schemeClr val="bg1"/>
          </a:solidFill>
        </p:spPr>
        <p:txBody>
          <a:bodyPr wrap="square" rtlCol="0">
            <a:spAutoFit/>
          </a:bodyPr>
          <a:lstStyle/>
          <a:p>
            <a:r>
              <a:rPr lang="en-US" sz="2400" b="1" dirty="0" smtClean="0">
                <a:solidFill>
                  <a:srgbClr val="000099"/>
                </a:solidFill>
                <a:latin typeface="Arial" pitchFamily="34" charset="0"/>
                <a:cs typeface="Arial" pitchFamily="34" charset="0"/>
              </a:rPr>
              <a:t>Doctors use social networking for professional purposes.</a:t>
            </a:r>
          </a:p>
          <a:p>
            <a:endParaRPr lang="en-US" sz="2400" b="1" dirty="0"/>
          </a:p>
        </p:txBody>
      </p:sp>
      <p:sp>
        <p:nvSpPr>
          <p:cNvPr id="6" name="Footer Placeholder 5"/>
          <p:cNvSpPr>
            <a:spLocks noGrp="1"/>
          </p:cNvSpPr>
          <p:nvPr>
            <p:ph type="ftr" sz="quarter" idx="11"/>
          </p:nvPr>
        </p:nvSpPr>
        <p:spPr>
          <a:xfrm>
            <a:off x="1295400" y="6172200"/>
            <a:ext cx="6172200" cy="365125"/>
          </a:xfrm>
        </p:spPr>
        <p:txBody>
          <a:bodyPr/>
          <a:lstStyle/>
          <a:p>
            <a:r>
              <a:rPr lang="pt-BR" smtClean="0"/>
              <a:t>Barbara Ficarra, RN, BSN, MPA | Barbara Ficarra Productions, LLC | Healthin30.com</a:t>
            </a:r>
            <a:endParaRPr lang="en-US" dirty="0"/>
          </a:p>
        </p:txBody>
      </p:sp>
      <p:pic>
        <p:nvPicPr>
          <p:cNvPr id="8" name="Picture 7" descr="C:\Users\Barbara\Pictures\HI30-logop-jpg High Resolution 3 25 09.jpg">
            <a:hlinkClick r:id="rId4"/>
          </p:cNvPr>
          <p:cNvPicPr>
            <a:picLocks noChangeAspect="1" noChangeArrowheads="1"/>
          </p:cNvPicPr>
          <p:nvPr/>
        </p:nvPicPr>
        <p:blipFill>
          <a:blip r:embed="rId5" cstate="print"/>
          <a:srcRect/>
          <a:stretch>
            <a:fillRect/>
          </a:stretch>
        </p:blipFill>
        <p:spPr bwMode="auto">
          <a:xfrm>
            <a:off x="8116824" y="6528816"/>
            <a:ext cx="1027176" cy="329184"/>
          </a:xfrm>
          <a:prstGeom prst="rect">
            <a:avLst/>
          </a:prstGeom>
          <a:noFill/>
        </p:spPr>
      </p:pic>
      <p:sp>
        <p:nvSpPr>
          <p:cNvPr id="9" name="Slide Number Placeholder 8"/>
          <p:cNvSpPr>
            <a:spLocks noGrp="1"/>
          </p:cNvSpPr>
          <p:nvPr>
            <p:ph type="sldNum" sz="quarter" idx="12"/>
          </p:nvPr>
        </p:nvSpPr>
        <p:spPr/>
        <p:txBody>
          <a:bodyPr/>
          <a:lstStyle/>
          <a:p>
            <a:fld id="{0D031E3E-DD44-4762-A6D5-BB6C290CCFFC}"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0099"/>
                </a:solidFill>
                <a:latin typeface="Arial" pitchFamily="34" charset="0"/>
                <a:cs typeface="Arial" pitchFamily="34" charset="0"/>
              </a:rPr>
              <a:t/>
            </a:r>
            <a:br>
              <a:rPr lang="en-US" b="1" dirty="0" smtClean="0">
                <a:solidFill>
                  <a:srgbClr val="000099"/>
                </a:solidFill>
                <a:latin typeface="Arial" pitchFamily="34" charset="0"/>
                <a:cs typeface="Arial" pitchFamily="34" charset="0"/>
              </a:rPr>
            </a:br>
            <a:r>
              <a:rPr lang="en-US" b="1" dirty="0" smtClean="0">
                <a:solidFill>
                  <a:srgbClr val="000099"/>
                </a:solidFill>
                <a:latin typeface="Arial" pitchFamily="34" charset="0"/>
                <a:cs typeface="Arial" pitchFamily="34" charset="0"/>
              </a:rPr>
              <a:t>Telemedicine market is expected to hit $2.5B by 2018</a:t>
            </a:r>
            <a:r>
              <a:rPr lang="en-US" dirty="0" smtClean="0"/>
              <a:t/>
            </a:r>
            <a:br>
              <a:rPr lang="en-US" dirty="0" smtClean="0"/>
            </a:br>
            <a:endParaRPr lang="en-US" dirty="0"/>
          </a:p>
        </p:txBody>
      </p:sp>
      <p:sp>
        <p:nvSpPr>
          <p:cNvPr id="3" name="Footer Placeholder 2"/>
          <p:cNvSpPr>
            <a:spLocks noGrp="1"/>
          </p:cNvSpPr>
          <p:nvPr>
            <p:ph type="ftr" sz="quarter" idx="11"/>
          </p:nvPr>
        </p:nvSpPr>
        <p:spPr>
          <a:xfrm>
            <a:off x="1600200" y="6356350"/>
            <a:ext cx="5867400" cy="365125"/>
          </a:xfrm>
        </p:spPr>
        <p:txBody>
          <a:bodyPr/>
          <a:lstStyle/>
          <a:p>
            <a:r>
              <a:rPr lang="en-US" dirty="0" smtClean="0"/>
              <a:t>Barbara Ficarra, RN, BSN, MPA | Barbara Ficarra Productions, LLC | Healthin30.com</a:t>
            </a:r>
            <a:endParaRPr lang="en-US" dirty="0"/>
          </a:p>
        </p:txBody>
      </p:sp>
      <p:pic>
        <p:nvPicPr>
          <p:cNvPr id="4" name="Picture 2" descr="http://numera.com/wp-content/uploads/2012/04/bubbles-051312-webclick.png"/>
          <p:cNvPicPr>
            <a:picLocks noChangeAspect="1" noChangeArrowheads="1"/>
          </p:cNvPicPr>
          <p:nvPr/>
        </p:nvPicPr>
        <p:blipFill>
          <a:blip r:embed="rId3" cstate="print"/>
          <a:srcRect/>
          <a:stretch>
            <a:fillRect/>
          </a:stretch>
        </p:blipFill>
        <p:spPr bwMode="auto">
          <a:xfrm>
            <a:off x="1371601" y="1524001"/>
            <a:ext cx="5333999" cy="3200400"/>
          </a:xfrm>
          <a:prstGeom prst="rect">
            <a:avLst/>
          </a:prstGeom>
          <a:noFill/>
        </p:spPr>
      </p:pic>
      <p:sp>
        <p:nvSpPr>
          <p:cNvPr id="5" name="Rectangle 4"/>
          <p:cNvSpPr/>
          <p:nvPr/>
        </p:nvSpPr>
        <p:spPr>
          <a:xfrm>
            <a:off x="0" y="5867400"/>
            <a:ext cx="1064715" cy="246221"/>
          </a:xfrm>
          <a:prstGeom prst="rect">
            <a:avLst/>
          </a:prstGeom>
        </p:spPr>
        <p:txBody>
          <a:bodyPr wrap="none">
            <a:spAutoFit/>
          </a:bodyPr>
          <a:lstStyle/>
          <a:p>
            <a:r>
              <a:rPr lang="en-US" sz="1000" dirty="0" smtClean="0">
                <a:solidFill>
                  <a:srgbClr val="000099"/>
                </a:solidFill>
                <a:latin typeface="Arial" pitchFamily="34" charset="0"/>
                <a:cs typeface="Arial" pitchFamily="34" charset="0"/>
              </a:rPr>
              <a:t>Image: </a:t>
            </a:r>
            <a:r>
              <a:rPr lang="en-US" sz="1000" dirty="0" err="1" smtClean="0">
                <a:solidFill>
                  <a:srgbClr val="000099"/>
                </a:solidFill>
                <a:latin typeface="Arial" pitchFamily="34" charset="0"/>
                <a:cs typeface="Arial" pitchFamily="34" charset="0"/>
              </a:rPr>
              <a:t>Numera</a:t>
            </a:r>
            <a:endParaRPr lang="en-US" sz="1000" dirty="0">
              <a:solidFill>
                <a:srgbClr val="000099"/>
              </a:solidFill>
              <a:latin typeface="Arial" pitchFamily="34" charset="0"/>
              <a:cs typeface="Arial" pitchFamily="34" charset="0"/>
            </a:endParaRPr>
          </a:p>
        </p:txBody>
      </p:sp>
      <p:sp>
        <p:nvSpPr>
          <p:cNvPr id="6" name="Rectangle 5"/>
          <p:cNvSpPr/>
          <p:nvPr/>
        </p:nvSpPr>
        <p:spPr>
          <a:xfrm>
            <a:off x="0" y="5638800"/>
            <a:ext cx="4572000" cy="246221"/>
          </a:xfrm>
          <a:prstGeom prst="rect">
            <a:avLst/>
          </a:prstGeom>
        </p:spPr>
        <p:txBody>
          <a:bodyPr>
            <a:spAutoFit/>
          </a:bodyPr>
          <a:lstStyle/>
          <a:p>
            <a:r>
              <a:rPr lang="en-US" sz="1000" dirty="0" smtClean="0">
                <a:solidFill>
                  <a:srgbClr val="000099"/>
                </a:solidFill>
                <a:latin typeface="Arial" pitchFamily="34" charset="0"/>
                <a:cs typeface="Arial" pitchFamily="34" charset="0"/>
              </a:rPr>
              <a:t>Source:  </a:t>
            </a:r>
            <a:r>
              <a:rPr lang="en-US" sz="1000" dirty="0" err="1" smtClean="0">
                <a:solidFill>
                  <a:srgbClr val="000099"/>
                </a:solidFill>
                <a:latin typeface="Arial" pitchFamily="34" charset="0"/>
                <a:cs typeface="Arial" pitchFamily="34" charset="0"/>
              </a:rPr>
              <a:t>FierceHealthIT</a:t>
            </a:r>
            <a:r>
              <a:rPr lang="en-US" sz="1000" dirty="0" smtClean="0">
                <a:solidFill>
                  <a:srgbClr val="000099"/>
                </a:solidFill>
                <a:latin typeface="Arial" pitchFamily="34" charset="0"/>
                <a:cs typeface="Arial" pitchFamily="34" charset="0"/>
              </a:rPr>
              <a:t> | </a:t>
            </a:r>
            <a:r>
              <a:rPr lang="en-US" sz="1000" dirty="0" err="1" smtClean="0">
                <a:solidFill>
                  <a:srgbClr val="000099"/>
                </a:solidFill>
                <a:latin typeface="Arial" pitchFamily="34" charset="0"/>
                <a:cs typeface="Arial" pitchFamily="34" charset="0"/>
              </a:rPr>
              <a:t>WinterGreen</a:t>
            </a:r>
            <a:r>
              <a:rPr lang="en-US" sz="1000" dirty="0" smtClean="0">
                <a:solidFill>
                  <a:srgbClr val="000099"/>
                </a:solidFill>
                <a:latin typeface="Arial" pitchFamily="34" charset="0"/>
                <a:cs typeface="Arial" pitchFamily="34" charset="0"/>
              </a:rPr>
              <a:t> </a:t>
            </a:r>
            <a:r>
              <a:rPr lang="en-US" sz="1000" dirty="0" err="1" smtClean="0">
                <a:solidFill>
                  <a:srgbClr val="000099"/>
                </a:solidFill>
                <a:latin typeface="Arial" pitchFamily="34" charset="0"/>
                <a:cs typeface="Arial" pitchFamily="34" charset="0"/>
              </a:rPr>
              <a:t>Reseach</a:t>
            </a:r>
            <a:endParaRPr lang="en-US" sz="1000" dirty="0" smtClean="0">
              <a:latin typeface="Arial" pitchFamily="34" charset="0"/>
              <a:cs typeface="Arial" pitchFamily="34" charset="0"/>
            </a:endParaRPr>
          </a:p>
        </p:txBody>
      </p:sp>
      <p:pic>
        <p:nvPicPr>
          <p:cNvPr id="8" name="Picture 7" descr="C:\Users\Barbara\Pictures\HI30-logop-jpg High Resolution 3 25 09.jpg">
            <a:hlinkClick r:id="rId4"/>
          </p:cNvPr>
          <p:cNvPicPr>
            <a:picLocks noChangeAspect="1" noChangeArrowheads="1"/>
          </p:cNvPicPr>
          <p:nvPr/>
        </p:nvPicPr>
        <p:blipFill>
          <a:blip r:embed="rId5" cstate="print"/>
          <a:srcRect/>
          <a:stretch>
            <a:fillRect/>
          </a:stretch>
        </p:blipFill>
        <p:spPr bwMode="auto">
          <a:xfrm>
            <a:off x="8116824" y="6528816"/>
            <a:ext cx="1027176" cy="329184"/>
          </a:xfrm>
          <a:prstGeom prst="rect">
            <a:avLst/>
          </a:prstGeom>
          <a:noFill/>
        </p:spPr>
      </p:pic>
      <p:sp>
        <p:nvSpPr>
          <p:cNvPr id="9" name="Slide Number Placeholder 8"/>
          <p:cNvSpPr>
            <a:spLocks noGrp="1"/>
          </p:cNvSpPr>
          <p:nvPr>
            <p:ph type="sldNum" sz="quarter" idx="12"/>
          </p:nvPr>
        </p:nvSpPr>
        <p:spPr/>
        <p:txBody>
          <a:bodyPr/>
          <a:lstStyle/>
          <a:p>
            <a:fld id="{0D031E3E-DD44-4762-A6D5-BB6C290CCFFC}" type="slidenum">
              <a:rPr lang="en-US" smtClean="0"/>
              <a:pPr/>
              <a:t>8</a:t>
            </a:fld>
            <a:endParaRPr lang="en-US"/>
          </a:p>
        </p:txBody>
      </p:sp>
      <p:sp>
        <p:nvSpPr>
          <p:cNvPr id="10" name="TextBox 9"/>
          <p:cNvSpPr txBox="1"/>
          <p:nvPr/>
        </p:nvSpPr>
        <p:spPr>
          <a:xfrm>
            <a:off x="1143000" y="4724400"/>
            <a:ext cx="6678431" cy="584775"/>
          </a:xfrm>
          <a:prstGeom prst="rect">
            <a:avLst/>
          </a:prstGeom>
          <a:noFill/>
        </p:spPr>
        <p:txBody>
          <a:bodyPr wrap="none" rtlCol="0">
            <a:spAutoFit/>
          </a:bodyPr>
          <a:lstStyle/>
          <a:p>
            <a:r>
              <a:rPr lang="en-US" sz="3200" b="1" dirty="0" smtClean="0">
                <a:solidFill>
                  <a:srgbClr val="000099"/>
                </a:solidFill>
                <a:latin typeface="Arial" pitchFamily="34" charset="0"/>
                <a:cs typeface="Arial" pitchFamily="34" charset="0"/>
              </a:rPr>
              <a:t>What is Telemedicine/</a:t>
            </a:r>
            <a:r>
              <a:rPr lang="en-US" sz="3200" b="1" dirty="0" err="1" smtClean="0">
                <a:solidFill>
                  <a:srgbClr val="000099"/>
                </a:solidFill>
                <a:latin typeface="Arial" pitchFamily="34" charset="0"/>
                <a:cs typeface="Arial" pitchFamily="34" charset="0"/>
              </a:rPr>
              <a:t>Telehealth</a:t>
            </a:r>
            <a:r>
              <a:rPr lang="en-US" sz="3200" b="1" dirty="0" smtClean="0">
                <a:solidFill>
                  <a:srgbClr val="000099"/>
                </a:solidFill>
                <a:latin typeface="Arial" pitchFamily="34" charset="0"/>
                <a:cs typeface="Arial" pitchFamily="34" charset="0"/>
              </a:rPr>
              <a:t>?</a:t>
            </a:r>
            <a:endParaRPr lang="en-US" sz="3200" b="1" dirty="0">
              <a:solidFill>
                <a:srgbClr val="000099"/>
              </a:solidFill>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p:spPr>
        <p:txBody>
          <a:bodyPr>
            <a:normAutofit fontScale="90000"/>
          </a:bodyPr>
          <a:lstStyle/>
          <a:p>
            <a:r>
              <a:rPr lang="en-US" dirty="0" smtClean="0">
                <a:solidFill>
                  <a:srgbClr val="000099"/>
                </a:solidFill>
                <a:latin typeface="Arial" pitchFamily="34" charset="0"/>
                <a:cs typeface="Arial" pitchFamily="34" charset="0"/>
              </a:rPr>
              <a:t>Deployment of Telemedicine/</a:t>
            </a:r>
            <a:r>
              <a:rPr lang="en-US" dirty="0" err="1" smtClean="0">
                <a:solidFill>
                  <a:srgbClr val="000099"/>
                </a:solidFill>
                <a:latin typeface="Arial" pitchFamily="34" charset="0"/>
                <a:cs typeface="Arial" pitchFamily="34" charset="0"/>
              </a:rPr>
              <a:t>Telehealth</a:t>
            </a:r>
            <a:r>
              <a:rPr lang="en-US" dirty="0" smtClean="0">
                <a:solidFill>
                  <a:srgbClr val="000099"/>
                </a:solidFill>
                <a:latin typeface="Arial" pitchFamily="34" charset="0"/>
                <a:cs typeface="Arial" pitchFamily="34" charset="0"/>
              </a:rPr>
              <a:t/>
            </a:r>
            <a:br>
              <a:rPr lang="en-US" dirty="0" smtClean="0">
                <a:solidFill>
                  <a:srgbClr val="000099"/>
                </a:solidFill>
                <a:latin typeface="Arial" pitchFamily="34" charset="0"/>
                <a:cs typeface="Arial" pitchFamily="34" charset="0"/>
              </a:rPr>
            </a:br>
            <a:r>
              <a:rPr lang="en-US" dirty="0" smtClean="0">
                <a:solidFill>
                  <a:srgbClr val="000099"/>
                </a:solidFill>
                <a:latin typeface="Arial" pitchFamily="34" charset="0"/>
                <a:cs typeface="Arial" pitchFamily="34" charset="0"/>
              </a:rPr>
              <a:t>for Health Management</a:t>
            </a:r>
            <a:endParaRPr lang="en-US" dirty="0">
              <a:solidFill>
                <a:srgbClr val="000099"/>
              </a:solidFill>
              <a:latin typeface="Arial" pitchFamily="34" charset="0"/>
              <a:cs typeface="Arial" pitchFamily="34" charset="0"/>
            </a:endParaRPr>
          </a:p>
        </p:txBody>
      </p:sp>
      <p:sp>
        <p:nvSpPr>
          <p:cNvPr id="3" name="Footer Placeholder 2"/>
          <p:cNvSpPr>
            <a:spLocks noGrp="1"/>
          </p:cNvSpPr>
          <p:nvPr>
            <p:ph type="ftr" sz="quarter" idx="11"/>
          </p:nvPr>
        </p:nvSpPr>
        <p:spPr>
          <a:xfrm>
            <a:off x="1524000" y="6356350"/>
            <a:ext cx="5638800" cy="365125"/>
          </a:xfrm>
        </p:spPr>
        <p:txBody>
          <a:bodyPr/>
          <a:lstStyle/>
          <a:p>
            <a:r>
              <a:rPr lang="pt-BR" smtClean="0"/>
              <a:t>Barbara Ficarra, RN, BSN, MPA | Barbara Ficarra Productions, LLC | Healthin30.com</a:t>
            </a:r>
            <a:endParaRPr lang="en-US" dirty="0"/>
          </a:p>
        </p:txBody>
      </p:sp>
      <p:graphicFrame>
        <p:nvGraphicFramePr>
          <p:cNvPr id="4" name="Table 3"/>
          <p:cNvGraphicFramePr>
            <a:graphicFrameLocks noGrp="1"/>
          </p:cNvGraphicFramePr>
          <p:nvPr/>
        </p:nvGraphicFramePr>
        <p:xfrm>
          <a:off x="685800" y="3276600"/>
          <a:ext cx="1582737" cy="2743200"/>
        </p:xfrm>
        <a:graphic>
          <a:graphicData uri="http://schemas.openxmlformats.org/drawingml/2006/table">
            <a:tbl>
              <a:tblPr/>
              <a:tblGrid>
                <a:gridCol w="1582737"/>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bg1"/>
                          </a:solidFill>
                          <a:effectLst/>
                          <a:latin typeface="Arial" charset="0"/>
                          <a:ea typeface="ＭＳ Ｐゴシック" charset="-128"/>
                          <a:cs typeface="ＭＳ Ｐゴシック" charset="-128"/>
                        </a:rPr>
                        <a:t>Glucose Meter</a:t>
                      </a: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002060"/>
                    </a:solid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ea typeface="ＭＳ Ｐゴシック" charset="-128"/>
                          <a:cs typeface="ＭＳ Ｐゴシック" charset="-128"/>
                        </a:rPr>
                        <a:t>BP Monitor</a:t>
                      </a: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002060"/>
                    </a:solid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ea typeface="ＭＳ Ｐゴシック" charset="-128"/>
                          <a:cs typeface="ＭＳ Ｐゴシック" charset="-128"/>
                        </a:rPr>
                        <a:t>Peak Flow Meter</a:t>
                      </a: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002060"/>
                    </a:solid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bg1"/>
                          </a:solidFill>
                          <a:effectLst/>
                          <a:latin typeface="Arial" charset="0"/>
                          <a:ea typeface="ＭＳ Ｐゴシック" charset="-128"/>
                          <a:cs typeface="ＭＳ Ｐゴシック" charset="-128"/>
                        </a:rPr>
                        <a:t>Weight </a:t>
                      </a:r>
                      <a:r>
                        <a:rPr kumimoji="0" lang="en-US" sz="1400" b="0" i="0" u="none" strike="noStrike" cap="none" normalizeH="0" baseline="0" dirty="0" smtClean="0">
                          <a:ln>
                            <a:noFill/>
                          </a:ln>
                          <a:solidFill>
                            <a:schemeClr val="bg1"/>
                          </a:solidFill>
                          <a:effectLst/>
                          <a:latin typeface="Arial" charset="0"/>
                          <a:ea typeface="ＭＳ Ｐゴシック" charset="-128"/>
                          <a:cs typeface="ＭＳ Ｐゴシック" charset="-128"/>
                        </a:rPr>
                        <a:t>Scale</a:t>
                      </a: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002060"/>
                    </a:solid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bg1"/>
                          </a:solidFill>
                          <a:effectLst/>
                          <a:latin typeface="Arial" charset="0"/>
                          <a:ea typeface="ＭＳ Ｐゴシック" charset="-128"/>
                          <a:cs typeface="ＭＳ Ｐゴシック" charset="-128"/>
                        </a:rPr>
                        <a:t>Pedometer</a:t>
                      </a: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002060"/>
                    </a:solid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bg1"/>
                          </a:solidFill>
                          <a:effectLst/>
                          <a:latin typeface="Arial" charset="0"/>
                          <a:ea typeface="ＭＳ Ｐゴシック" charset="-128"/>
                          <a:cs typeface="ＭＳ Ｐゴシック" charset="-128"/>
                        </a:rPr>
                        <a:t>Pulse </a:t>
                      </a:r>
                      <a:r>
                        <a:rPr kumimoji="0" lang="en-US" sz="1400" b="0" i="0" u="none" strike="noStrike" cap="none" normalizeH="0" baseline="0" dirty="0" err="1" smtClean="0">
                          <a:ln>
                            <a:noFill/>
                          </a:ln>
                          <a:solidFill>
                            <a:schemeClr val="bg1"/>
                          </a:solidFill>
                          <a:effectLst/>
                          <a:latin typeface="Arial" charset="0"/>
                          <a:ea typeface="ＭＳ Ｐゴシック" charset="-128"/>
                          <a:cs typeface="ＭＳ Ｐゴシック" charset="-128"/>
                        </a:rPr>
                        <a:t>Oximeter</a:t>
                      </a:r>
                      <a:endParaRPr kumimoji="0" lang="en-US" sz="1400" b="0" i="0" u="none" strike="noStrike" cap="none" normalizeH="0" baseline="0" dirty="0">
                        <a:ln>
                          <a:noFill/>
                        </a:ln>
                        <a:solidFill>
                          <a:schemeClr val="bg1"/>
                        </a:solidFill>
                        <a:effectLst/>
                        <a:latin typeface="Arial" charset="0"/>
                        <a:ea typeface="ＭＳ Ｐゴシック" charset="-128"/>
                        <a:cs typeface="ＭＳ Ｐゴシック" charset="-128"/>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002060"/>
                    </a:solidFill>
                  </a:tcPr>
                </a:tc>
              </a:tr>
            </a:tbl>
          </a:graphicData>
        </a:graphic>
      </p:graphicFrame>
      <p:pic>
        <p:nvPicPr>
          <p:cNvPr id="5" name="Content Placeholder 5" descr="Numera_ui_small.png"/>
          <p:cNvPicPr>
            <a:picLocks noChangeAspect="1"/>
          </p:cNvPicPr>
          <p:nvPr/>
        </p:nvPicPr>
        <p:blipFill>
          <a:blip r:embed="rId3" cstate="print"/>
          <a:srcRect/>
          <a:stretch>
            <a:fillRect/>
          </a:stretch>
        </p:blipFill>
        <p:spPr>
          <a:xfrm>
            <a:off x="3467150" y="2959084"/>
            <a:ext cx="4576238" cy="3122398"/>
          </a:xfrm>
          <a:prstGeom prst="rect">
            <a:avLst/>
          </a:prstGeom>
        </p:spPr>
      </p:pic>
      <p:pic>
        <p:nvPicPr>
          <p:cNvPr id="7" name="Picture 6" descr="C:\Users\Barbara\Pictures\HI30-logop-jpg High Resolution 3 25 09.jpg">
            <a:hlinkClick r:id="rId4"/>
          </p:cNvPr>
          <p:cNvPicPr>
            <a:picLocks noChangeAspect="1" noChangeArrowheads="1"/>
          </p:cNvPicPr>
          <p:nvPr/>
        </p:nvPicPr>
        <p:blipFill>
          <a:blip r:embed="rId5" cstate="print"/>
          <a:srcRect/>
          <a:stretch>
            <a:fillRect/>
          </a:stretch>
        </p:blipFill>
        <p:spPr bwMode="auto">
          <a:xfrm>
            <a:off x="8116824" y="6528816"/>
            <a:ext cx="1027176" cy="329184"/>
          </a:xfrm>
          <a:prstGeom prst="rect">
            <a:avLst/>
          </a:prstGeom>
          <a:noFill/>
        </p:spPr>
      </p:pic>
      <p:sp>
        <p:nvSpPr>
          <p:cNvPr id="8" name="Slide Number Placeholder 7"/>
          <p:cNvSpPr>
            <a:spLocks noGrp="1"/>
          </p:cNvSpPr>
          <p:nvPr>
            <p:ph type="sldNum" sz="quarter" idx="12"/>
          </p:nvPr>
        </p:nvSpPr>
        <p:spPr/>
        <p:txBody>
          <a:bodyPr/>
          <a:lstStyle/>
          <a:p>
            <a:fld id="{0D031E3E-DD44-4762-A6D5-BB6C290CCFFC}"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1775</TotalTime>
  <Words>2054</Words>
  <Application>Microsoft Office PowerPoint</Application>
  <PresentationFormat>On-screen Show (4:3)</PresentationFormat>
  <Paragraphs>316</Paragraphs>
  <Slides>48</Slides>
  <Notes>42</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 The Rise of Digital Technology for  Better Patient Engagement Barbara Ficarra, RN, BSN, MPA  Founder Healthin30.com  Featured Writer The Huffington Post   @BarbaraFicarra</vt:lpstr>
      <vt:lpstr> Is Digital Technology changing the Landscape in Health Care? </vt:lpstr>
      <vt:lpstr>Slide 3</vt:lpstr>
      <vt:lpstr>Slide 4</vt:lpstr>
      <vt:lpstr>    Percent of internet users who look online for health information   </vt:lpstr>
      <vt:lpstr>Slide 6</vt:lpstr>
      <vt:lpstr>Slide 7</vt:lpstr>
      <vt:lpstr> Telemedicine market is expected to hit $2.5B by 2018 </vt:lpstr>
      <vt:lpstr>Deployment of Telemedicine/Telehealth for Health Management</vt:lpstr>
      <vt:lpstr>Slide 10</vt:lpstr>
      <vt:lpstr>Slide 11</vt:lpstr>
      <vt:lpstr>Slide 12</vt:lpstr>
      <vt:lpstr>Top 5 Health Conditions for Telemedicine</vt:lpstr>
      <vt:lpstr>Where is Telemedicine/Telehealth Used?</vt:lpstr>
      <vt:lpstr>Slide 15</vt:lpstr>
      <vt:lpstr>Weekly and monthly motivational messages and reminders</vt:lpstr>
      <vt:lpstr>Slide 17</vt:lpstr>
      <vt:lpstr>Sample text messages   </vt:lpstr>
      <vt:lpstr>Slide 19</vt:lpstr>
      <vt:lpstr>44,000 - That’s the number of mobile health apps across multiple platforms.  Apple iTunes &gt; 12,000 health apps  247 Million-that’s the number of people who have downloaded a health app. </vt:lpstr>
      <vt:lpstr>Slide 21</vt:lpstr>
      <vt:lpstr>Slide 22</vt:lpstr>
      <vt:lpstr>Slide 23</vt:lpstr>
      <vt:lpstr>Slide 24</vt:lpstr>
      <vt:lpstr>Slide 25</vt:lpstr>
      <vt:lpstr>Slide 26</vt:lpstr>
      <vt:lpstr>Slide 27</vt:lpstr>
      <vt:lpstr>What is Gamification?</vt:lpstr>
      <vt:lpstr>Slide 29</vt:lpstr>
      <vt:lpstr>Slide 30</vt:lpstr>
      <vt:lpstr>Slide 31</vt:lpstr>
      <vt:lpstr>Slide 32</vt:lpstr>
      <vt:lpstr>Slide 33</vt:lpstr>
      <vt:lpstr>Slide 34</vt:lpstr>
      <vt:lpstr>Slide 35</vt:lpstr>
      <vt:lpstr>Slide 36</vt:lpstr>
      <vt:lpstr>Slide 37</vt:lpstr>
      <vt:lpstr> Behaviors Are Contagious and Can Spread in Social Networks </vt:lpstr>
      <vt:lpstr>   “As we move toward a health system more focused on prevention, more focused on personal responsibility as part of the equation, and payment systems more focused on outcomes than volume, one can see how gaming can play an important role in all of that.”    Bill Crounse, MD, Senior Director, Worldwide Health Microsoft Corporation</vt:lpstr>
      <vt:lpstr>Electronic Health Records</vt:lpstr>
      <vt:lpstr>     Challenges and Benefits of Digital Technology</vt:lpstr>
      <vt:lpstr>Slide 42</vt:lpstr>
      <vt:lpstr>Slide 43</vt:lpstr>
      <vt:lpstr>Slide 44</vt:lpstr>
      <vt:lpstr>Slide 45</vt:lpstr>
      <vt:lpstr>Slide 46</vt:lpstr>
      <vt:lpstr>Slide 47</vt:lpstr>
      <vt:lpstr>Digital Technology is changing the landscape in health care.</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Barbara Ficarra</dc:creator>
  <cp:lastModifiedBy>Denise Gower</cp:lastModifiedBy>
  <cp:revision>174</cp:revision>
  <dcterms:created xsi:type="dcterms:W3CDTF">2012-10-05T21:49:51Z</dcterms:created>
  <dcterms:modified xsi:type="dcterms:W3CDTF">2012-10-11T20:27:28Z</dcterms:modified>
</cp:coreProperties>
</file>