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302" r:id="rId3"/>
    <p:sldId id="258" r:id="rId4"/>
    <p:sldId id="334" r:id="rId5"/>
    <p:sldId id="259" r:id="rId6"/>
    <p:sldId id="260" r:id="rId7"/>
    <p:sldId id="261" r:id="rId8"/>
    <p:sldId id="262" r:id="rId9"/>
    <p:sldId id="333"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2" r:id="rId28"/>
    <p:sldId id="283" r:id="rId29"/>
    <p:sldId id="288" r:id="rId30"/>
    <p:sldId id="289" r:id="rId31"/>
    <p:sldId id="290" r:id="rId32"/>
    <p:sldId id="287" r:id="rId33"/>
    <p:sldId id="291" r:id="rId34"/>
    <p:sldId id="292" r:id="rId35"/>
    <p:sldId id="293" r:id="rId36"/>
    <p:sldId id="294" r:id="rId37"/>
    <p:sldId id="295" r:id="rId38"/>
    <p:sldId id="296" r:id="rId39"/>
    <p:sldId id="297" r:id="rId40"/>
    <p:sldId id="298" r:id="rId41"/>
    <p:sldId id="299" r:id="rId42"/>
    <p:sldId id="300" r:id="rId43"/>
    <p:sldId id="301" r:id="rId44"/>
    <p:sldId id="303" r:id="rId45"/>
    <p:sldId id="304" r:id="rId46"/>
    <p:sldId id="305" r:id="rId47"/>
    <p:sldId id="306" r:id="rId48"/>
    <p:sldId id="307" r:id="rId49"/>
    <p:sldId id="310" r:id="rId50"/>
    <p:sldId id="311" r:id="rId51"/>
    <p:sldId id="312" r:id="rId52"/>
    <p:sldId id="332"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13"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4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01EE53-BFE8-7845-A9F3-90990C55B18A}" type="datetimeFigureOut">
              <a:rPr lang="en-US" smtClean="0"/>
              <a:t>10/19/12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E8098A-2D38-CF4E-AD50-219E9206F79A}" type="slidenum">
              <a:rPr lang="en-US" smtClean="0"/>
              <a:t>‹#›</a:t>
            </a:fld>
            <a:endParaRPr lang="en-US"/>
          </a:p>
        </p:txBody>
      </p:sp>
    </p:spTree>
    <p:extLst>
      <p:ext uri="{BB962C8B-B14F-4D97-AF65-F5344CB8AC3E}">
        <p14:creationId xmlns:p14="http://schemas.microsoft.com/office/powerpoint/2010/main" val="39841404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amazing we actually have to give this a name and be going in to detail on patient centered care. This should be the</a:t>
            </a:r>
            <a:r>
              <a:rPr lang="en-US" baseline="0" dirty="0" smtClean="0"/>
              <a:t> cloth from which healthcare workers are cut.</a:t>
            </a:r>
            <a:endParaRPr lang="en-US" dirty="0"/>
          </a:p>
        </p:txBody>
      </p:sp>
    </p:spTree>
    <p:extLst>
      <p:ext uri="{BB962C8B-B14F-4D97-AF65-F5344CB8AC3E}">
        <p14:creationId xmlns:p14="http://schemas.microsoft.com/office/powerpoint/2010/main" val="393597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just highlight discharge and transfer as this is a very dismal area in Healthcare</a:t>
            </a:r>
            <a:endParaRPr lang="en-US" dirty="0"/>
          </a:p>
        </p:txBody>
      </p:sp>
      <p:sp>
        <p:nvSpPr>
          <p:cNvPr id="4" name="Slide Number Placeholder 3"/>
          <p:cNvSpPr>
            <a:spLocks noGrp="1"/>
          </p:cNvSpPr>
          <p:nvPr>
            <p:ph type="sldNum" sz="quarter" idx="10"/>
          </p:nvPr>
        </p:nvSpPr>
        <p:spPr/>
        <p:txBody>
          <a:bodyPr/>
          <a:lstStyle/>
          <a:p>
            <a:fld id="{D2E8098A-2D38-CF4E-AD50-219E9206F79A}" type="slidenum">
              <a:rPr lang="en-US" smtClean="0"/>
              <a:t>33</a:t>
            </a:fld>
            <a:endParaRPr lang="en-US"/>
          </a:p>
        </p:txBody>
      </p:sp>
    </p:spTree>
    <p:extLst>
      <p:ext uri="{BB962C8B-B14F-4D97-AF65-F5344CB8AC3E}">
        <p14:creationId xmlns:p14="http://schemas.microsoft.com/office/powerpoint/2010/main" val="2284835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C21D8C48-6A5D-1A4A-BE24-3026D1B155D9}" type="slidenum">
              <a:rPr lang="en-US" sz="1200" u="none">
                <a:latin typeface="Arial" charset="0"/>
              </a:rPr>
              <a:pPr/>
              <a:t>55</a:t>
            </a:fld>
            <a:endParaRPr lang="en-US" sz="1200" u="none">
              <a:latin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DC0FD857-C045-2A40-BC85-37B41528A7BF}" type="slidenum">
              <a:rPr lang="en-US" sz="1200" u="none">
                <a:latin typeface="Arial" charset="0"/>
              </a:rPr>
              <a:pPr/>
              <a:t>57</a:t>
            </a:fld>
            <a:endParaRPr lang="en-US" sz="1200" u="none">
              <a:latin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1D26F1F3-DAC7-A244-A8B7-B33D3FEB093A}" type="slidenum">
              <a:rPr lang="en-US" sz="1200" u="none">
                <a:latin typeface="Arial" charset="0"/>
              </a:rPr>
              <a:pPr/>
              <a:t>58</a:t>
            </a:fld>
            <a:endParaRPr lang="en-US" sz="1200" u="none">
              <a:latin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AIDET introduction</a:t>
            </a:r>
          </a:p>
          <a:p>
            <a:pPr eaLnBrk="1" hangingPunct="1"/>
            <a:endParaRPr lang="en-US">
              <a:latin typeface="Arial" charset="0"/>
            </a:endParaRPr>
          </a:p>
          <a:p>
            <a:pPr eaLnBrk="1" hangingPunct="1"/>
            <a:r>
              <a:rPr lang="en-US">
                <a:latin typeface="Arial" charset="0"/>
              </a:rPr>
              <a:t>Acknowledge, introduce, duration are the key items</a:t>
            </a:r>
          </a:p>
          <a:p>
            <a:pPr eaLnBrk="1" hangingPunct="1"/>
            <a:r>
              <a:rPr lang="en-US">
                <a:latin typeface="Arial" charset="0"/>
              </a:rPr>
              <a:t>It is ok to say </a:t>
            </a:r>
            <a:r>
              <a:rPr lang="ja-JP" altLang="en-US">
                <a:latin typeface="Arial" charset="0"/>
              </a:rPr>
              <a:t>“</a:t>
            </a:r>
            <a:r>
              <a:rPr lang="en-US" altLang="ja-JP">
                <a:latin typeface="Arial" charset="0"/>
              </a:rPr>
              <a:t>we expect your doctor shortly</a:t>
            </a:r>
            <a:r>
              <a:rPr lang="ja-JP" altLang="en-US">
                <a:latin typeface="Arial" charset="0"/>
              </a:rPr>
              <a:t>”</a:t>
            </a:r>
            <a:r>
              <a:rPr lang="en-US" altLang="ja-JP">
                <a:latin typeface="Arial" charset="0"/>
              </a:rPr>
              <a:t>  </a:t>
            </a:r>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5400EEA3-06CE-0541-976C-7E0D1D63B72A}" type="slidenum">
              <a:rPr lang="en-US" sz="1200" u="none">
                <a:latin typeface="Arial" charset="0"/>
              </a:rPr>
              <a:pPr/>
              <a:t>59</a:t>
            </a:fld>
            <a:endParaRPr lang="en-US" sz="1200" u="none">
              <a:latin typeface="Arial"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So nice to have someone there to coach and explain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4901B5C5-3D32-4446-8767-498734A710F3}" type="slidenum">
              <a:rPr lang="en-US" sz="1200" u="none">
                <a:latin typeface="Arial" charset="0"/>
              </a:rPr>
              <a:pPr/>
              <a:t>60</a:t>
            </a:fld>
            <a:endParaRPr lang="en-US" sz="1200" u="none">
              <a:latin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29057" indent="-280406">
              <a:defRPr sz="2400" u="sng">
                <a:solidFill>
                  <a:schemeClr val="tx1"/>
                </a:solidFill>
                <a:latin typeface="Times New Roman" charset="0"/>
                <a:ea typeface="ＭＳ Ｐゴシック" charset="0"/>
              </a:defRPr>
            </a:lvl2pPr>
            <a:lvl3pPr marL="1121626" indent="-224325">
              <a:defRPr sz="2400" u="sng">
                <a:solidFill>
                  <a:schemeClr val="tx1"/>
                </a:solidFill>
                <a:latin typeface="Times New Roman" charset="0"/>
                <a:ea typeface="ＭＳ Ｐゴシック" charset="0"/>
              </a:defRPr>
            </a:lvl3pPr>
            <a:lvl4pPr marL="1570276" indent="-224325">
              <a:defRPr sz="2400" u="sng">
                <a:solidFill>
                  <a:schemeClr val="tx1"/>
                </a:solidFill>
                <a:latin typeface="Times New Roman" charset="0"/>
                <a:ea typeface="ＭＳ Ｐゴシック" charset="0"/>
              </a:defRPr>
            </a:lvl4pPr>
            <a:lvl5pPr marL="2018927" indent="-224325">
              <a:defRPr sz="2400" u="sng">
                <a:solidFill>
                  <a:schemeClr val="tx1"/>
                </a:solidFill>
                <a:latin typeface="Times New Roman" charset="0"/>
                <a:ea typeface="ＭＳ Ｐゴシック" charset="0"/>
              </a:defRPr>
            </a:lvl5pPr>
            <a:lvl6pPr marL="2467577" indent="-22432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eaLnBrk="0" fontAlgn="base" hangingPunct="0">
              <a:spcBef>
                <a:spcPct val="0"/>
              </a:spcBef>
              <a:spcAft>
                <a:spcPct val="0"/>
              </a:spcAft>
              <a:defRPr sz="2400" u="sng">
                <a:solidFill>
                  <a:schemeClr val="tx1"/>
                </a:solidFill>
                <a:latin typeface="Times New Roman" charset="0"/>
                <a:ea typeface="ＭＳ Ｐゴシック" charset="0"/>
              </a:defRPr>
            </a:lvl9pPr>
          </a:lstStyle>
          <a:p>
            <a:fld id="{346569B9-0819-1D43-9C5C-E3FDCAB306D7}" type="slidenum">
              <a:rPr lang="en-US" sz="1200" u="none">
                <a:latin typeface="Arial" charset="0"/>
              </a:rPr>
              <a:pPr/>
              <a:t>61</a:t>
            </a:fld>
            <a:endParaRPr lang="en-US" sz="1200" u="none">
              <a:latin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Thanking them for their assistance, cooperation or choosing the hospital.  Thank families for partnering to provide care.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15">
              <a:defRPr sz="2400" u="sng">
                <a:solidFill>
                  <a:schemeClr val="tx1"/>
                </a:solidFill>
                <a:latin typeface="Times New Roman" charset="0"/>
                <a:ea typeface="ＭＳ Ｐゴシック" charset="0"/>
                <a:cs typeface="ＭＳ Ｐゴシック" charset="0"/>
              </a:defRPr>
            </a:lvl1pPr>
            <a:lvl2pPr marL="729057" indent="-280406" defTabSz="930015">
              <a:defRPr sz="2400" u="sng">
                <a:solidFill>
                  <a:schemeClr val="tx1"/>
                </a:solidFill>
                <a:latin typeface="Times New Roman" charset="0"/>
                <a:ea typeface="ＭＳ Ｐゴシック" charset="0"/>
              </a:defRPr>
            </a:lvl2pPr>
            <a:lvl3pPr marL="1121626" indent="-224325" defTabSz="930015">
              <a:defRPr sz="2400" u="sng">
                <a:solidFill>
                  <a:schemeClr val="tx1"/>
                </a:solidFill>
                <a:latin typeface="Times New Roman" charset="0"/>
                <a:ea typeface="ＭＳ Ｐゴシック" charset="0"/>
              </a:defRPr>
            </a:lvl3pPr>
            <a:lvl4pPr marL="1570276" indent="-224325" defTabSz="930015">
              <a:defRPr sz="2400" u="sng">
                <a:solidFill>
                  <a:schemeClr val="tx1"/>
                </a:solidFill>
                <a:latin typeface="Times New Roman" charset="0"/>
                <a:ea typeface="ＭＳ Ｐゴシック" charset="0"/>
              </a:defRPr>
            </a:lvl4pPr>
            <a:lvl5pPr marL="2018927" indent="-224325" defTabSz="930015">
              <a:defRPr sz="2400" u="sng">
                <a:solidFill>
                  <a:schemeClr val="tx1"/>
                </a:solidFill>
                <a:latin typeface="Times New Roman" charset="0"/>
                <a:ea typeface="ＭＳ Ｐゴシック" charset="0"/>
              </a:defRPr>
            </a:lvl5pPr>
            <a:lvl6pPr marL="2467577" indent="-224325" defTabSz="930015" eaLnBrk="0" fontAlgn="base" hangingPunct="0">
              <a:spcBef>
                <a:spcPct val="0"/>
              </a:spcBef>
              <a:spcAft>
                <a:spcPct val="0"/>
              </a:spcAft>
              <a:defRPr sz="2400" u="sng">
                <a:solidFill>
                  <a:schemeClr val="tx1"/>
                </a:solidFill>
                <a:latin typeface="Times New Roman" charset="0"/>
                <a:ea typeface="ＭＳ Ｐゴシック" charset="0"/>
              </a:defRPr>
            </a:lvl6pPr>
            <a:lvl7pPr marL="2916227" indent="-224325" defTabSz="930015" eaLnBrk="0" fontAlgn="base" hangingPunct="0">
              <a:spcBef>
                <a:spcPct val="0"/>
              </a:spcBef>
              <a:spcAft>
                <a:spcPct val="0"/>
              </a:spcAft>
              <a:defRPr sz="2400" u="sng">
                <a:solidFill>
                  <a:schemeClr val="tx1"/>
                </a:solidFill>
                <a:latin typeface="Times New Roman" charset="0"/>
                <a:ea typeface="ＭＳ Ｐゴシック" charset="0"/>
              </a:defRPr>
            </a:lvl7pPr>
            <a:lvl8pPr marL="3364878" indent="-224325" defTabSz="930015" eaLnBrk="0" fontAlgn="base" hangingPunct="0">
              <a:spcBef>
                <a:spcPct val="0"/>
              </a:spcBef>
              <a:spcAft>
                <a:spcPct val="0"/>
              </a:spcAft>
              <a:defRPr sz="2400" u="sng">
                <a:solidFill>
                  <a:schemeClr val="tx1"/>
                </a:solidFill>
                <a:latin typeface="Times New Roman" charset="0"/>
                <a:ea typeface="ＭＳ Ｐゴシック" charset="0"/>
              </a:defRPr>
            </a:lvl8pPr>
            <a:lvl9pPr marL="3813528" indent="-224325" defTabSz="930015" eaLnBrk="0" fontAlgn="base" hangingPunct="0">
              <a:spcBef>
                <a:spcPct val="0"/>
              </a:spcBef>
              <a:spcAft>
                <a:spcPct val="0"/>
              </a:spcAft>
              <a:defRPr sz="2400" u="sng">
                <a:solidFill>
                  <a:schemeClr val="tx1"/>
                </a:solidFill>
                <a:latin typeface="Times New Roman" charset="0"/>
                <a:ea typeface="ＭＳ Ｐゴシック" charset="0"/>
              </a:defRPr>
            </a:lvl9pPr>
          </a:lstStyle>
          <a:p>
            <a:fld id="{0BD618C9-6F11-7A44-8459-553AEA1106A5}" type="slidenum">
              <a:rPr lang="en-US" sz="1200" u="none">
                <a:solidFill>
                  <a:srgbClr val="000000"/>
                </a:solidFill>
                <a:latin typeface="Arial" charset="0"/>
              </a:rPr>
              <a:pPr/>
              <a:t>66</a:t>
            </a:fld>
            <a:endParaRPr lang="en-US" sz="1200" u="none">
              <a:solidFill>
                <a:srgbClr val="000000"/>
              </a:solidFill>
              <a:latin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health system, physician or nurse centered care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forgotten why we are here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build intermediaries between the healthcare workers and the receivers of care</a:t>
            </a:r>
          </a:p>
          <a:p>
            <a:endParaRPr lang="en-US" dirty="0" smtClean="0"/>
          </a:p>
        </p:txBody>
      </p:sp>
    </p:spTree>
    <p:extLst>
      <p:ext uri="{BB962C8B-B14F-4D97-AF65-F5344CB8AC3E}">
        <p14:creationId xmlns:p14="http://schemas.microsoft.com/office/powerpoint/2010/main" val="3935976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build intermediaries between the healthcare workers and the receivers of care</a:t>
            </a:r>
          </a:p>
          <a:p>
            <a:r>
              <a:rPr lang="en-US" sz="1200" kern="1200" dirty="0" smtClean="0">
                <a:solidFill>
                  <a:schemeClr val="tx1"/>
                </a:solidFill>
                <a:effectLst/>
                <a:latin typeface="+mn-lt"/>
                <a:ea typeface="+mn-ea"/>
                <a:cs typeface="+mn-cs"/>
              </a:rPr>
              <a:t>We’re going to be gifted with a healthcare plan we are forced to purchase, and fined if we don’t, which purportedly covers at least 10 million more people, without adding a single new doctor, but provides for 16,000 new IRS agents, written by a committee whose chairman says he doesn’t understand it, passed by a congress that didn’t read it but exempted themselves from it, and signed by a president who smokes, with funding administered by a treasury chief who didn’t pay his taxes, for which we will be taxed for four years before any benefits take effect, by a government which has already bankrupted social security and </a:t>
            </a:r>
            <a:r>
              <a:rPr lang="en-US" sz="1200" kern="1200" dirty="0" err="1" smtClean="0">
                <a:solidFill>
                  <a:schemeClr val="tx1"/>
                </a:solidFill>
                <a:effectLst/>
                <a:latin typeface="+mn-lt"/>
                <a:ea typeface="+mn-ea"/>
                <a:cs typeface="+mn-cs"/>
              </a:rPr>
              <a:t>medicare</a:t>
            </a:r>
            <a:r>
              <a:rPr lang="en-US" sz="1200" kern="1200" dirty="0" smtClean="0">
                <a:solidFill>
                  <a:schemeClr val="tx1"/>
                </a:solidFill>
                <a:effectLst/>
                <a:latin typeface="+mn-lt"/>
                <a:ea typeface="+mn-ea"/>
                <a:cs typeface="+mn-cs"/>
              </a:rPr>
              <a:t>, all to be overseen by a surgeon general who is obese and financed by a country that’s broke. </a:t>
            </a:r>
          </a:p>
          <a:p>
            <a:r>
              <a:rPr lang="en-US" sz="1200" b="1" i="1" kern="1200" dirty="0" smtClean="0">
                <a:solidFill>
                  <a:schemeClr val="tx1"/>
                </a:solidFill>
                <a:effectLst/>
                <a:latin typeface="+mn-lt"/>
                <a:ea typeface="+mn-ea"/>
                <a:cs typeface="+mn-cs"/>
              </a:rPr>
              <a:t>So, what the blank could possibly go wrong?</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2E8098A-2D38-CF4E-AD50-219E9206F79A}" type="slidenum">
              <a:rPr lang="en-US" smtClean="0"/>
              <a:t>4</a:t>
            </a:fld>
            <a:endParaRPr lang="en-US"/>
          </a:p>
        </p:txBody>
      </p:sp>
    </p:spTree>
    <p:extLst>
      <p:ext uri="{BB962C8B-B14F-4D97-AF65-F5344CB8AC3E}">
        <p14:creationId xmlns:p14="http://schemas.microsoft.com/office/powerpoint/2010/main" val="38972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Involving patients in decisions about their own health is good practice. In reality appropriate level of  involvement is affected by level of risk. Strength of evidence and complexity of interventions and on the preferred approach to decision making(i.e. </a:t>
            </a:r>
            <a:r>
              <a:rPr lang="en-US" dirty="0" err="1" smtClean="0"/>
              <a:t>paternalistc</a:t>
            </a:r>
            <a:r>
              <a:rPr lang="en-US" dirty="0" smtClean="0"/>
              <a:t>, informed, shared)</a:t>
            </a:r>
            <a:endParaRPr lang="en-US" dirty="0"/>
          </a:p>
        </p:txBody>
      </p:sp>
    </p:spTree>
    <p:extLst>
      <p:ext uri="{BB962C8B-B14F-4D97-AF65-F5344CB8AC3E}">
        <p14:creationId xmlns:p14="http://schemas.microsoft.com/office/powerpoint/2010/main" val="170143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Involving patients in decisions about their own health is good practice. In reality appropriate level of  involvement is affected by level of risk. Strength of evidence and complexity of interventions and on the preferred approach to decision making(i.e. </a:t>
            </a:r>
            <a:r>
              <a:rPr lang="en-US" dirty="0" err="1" smtClean="0"/>
              <a:t>paternalistc</a:t>
            </a:r>
            <a:r>
              <a:rPr lang="en-US" dirty="0" smtClean="0"/>
              <a:t>, informed, shared)</a:t>
            </a:r>
            <a:endParaRPr lang="en-US" dirty="0"/>
          </a:p>
        </p:txBody>
      </p:sp>
    </p:spTree>
    <p:extLst>
      <p:ext uri="{BB962C8B-B14F-4D97-AF65-F5344CB8AC3E}">
        <p14:creationId xmlns:p14="http://schemas.microsoft.com/office/powerpoint/2010/main" val="170143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Hospitals SNF home care specialty offices</a:t>
            </a:r>
            <a:endParaRPr lang="en-US" dirty="0"/>
          </a:p>
        </p:txBody>
      </p:sp>
    </p:spTree>
    <p:extLst>
      <p:ext uri="{BB962C8B-B14F-4D97-AF65-F5344CB8AC3E}">
        <p14:creationId xmlns:p14="http://schemas.microsoft.com/office/powerpoint/2010/main" val="167426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most significant barrier to communication necessary for patient -centered shared decision making is not unwillingness to communicate but shortage of time during a visit that is not designed to accommodate such an interaction.</a:t>
            </a:r>
          </a:p>
          <a:p>
            <a:r>
              <a:rPr lang="en-US" baseline="0" dirty="0" smtClean="0"/>
              <a:t>It is paramount to proactively  build such interaction into the visit rather than expect it to be added spontaneously on top of an already busy schedule.</a:t>
            </a:r>
            <a:endParaRPr lang="en-US" dirty="0"/>
          </a:p>
        </p:txBody>
      </p:sp>
    </p:spTree>
    <p:extLst>
      <p:ext uri="{BB962C8B-B14F-4D97-AF65-F5344CB8AC3E}">
        <p14:creationId xmlns:p14="http://schemas.microsoft.com/office/powerpoint/2010/main" val="117285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 Ensure computer monitors are large enough and visible from</a:t>
            </a:r>
            <a:r>
              <a:rPr lang="en-US" baseline="0" dirty="0" smtClean="0"/>
              <a:t> the patient’s chair</a:t>
            </a:r>
            <a:endParaRPr lang="en-US" dirty="0"/>
          </a:p>
        </p:txBody>
      </p:sp>
    </p:spTree>
    <p:extLst>
      <p:ext uri="{BB962C8B-B14F-4D97-AF65-F5344CB8AC3E}">
        <p14:creationId xmlns:p14="http://schemas.microsoft.com/office/powerpoint/2010/main" val="117285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members can consistently improve their ability to exchange relevant information with the patient.</a:t>
            </a:r>
            <a:endParaRPr lang="en-US" dirty="0"/>
          </a:p>
        </p:txBody>
      </p:sp>
    </p:spTree>
    <p:extLst>
      <p:ext uri="{BB962C8B-B14F-4D97-AF65-F5344CB8AC3E}">
        <p14:creationId xmlns:p14="http://schemas.microsoft.com/office/powerpoint/2010/main" val="117285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a:ln>
            <a:noFill/>
          </a:ln>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Vertical Text Placehold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828800"/>
            <a:ext cx="4038600" cy="4302125"/>
          </a:xfrm>
        </p:spPr>
        <p:txBody>
          <a:bodyPr/>
          <a:lstStyle/>
          <a:p>
            <a:pPr lvl="0"/>
            <a:endParaRPr lang="en-US" noProof="0" smtClean="0"/>
          </a:p>
        </p:txBody>
      </p:sp>
      <p:sp>
        <p:nvSpPr>
          <p:cNvPr id="4" name="Text Placeholder 3"/>
          <p:cNvSpPr>
            <a:spLocks noGrp="1"/>
          </p:cNvSpPr>
          <p:nvPr>
            <p:ph type="body"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latin typeface="Franklin Gothic Medium"/>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6C8EA5DA-B058-014F-AE2C-06271052BC3F}" type="slidenum">
              <a:rPr lang="en-US"/>
              <a:pPr>
                <a:defRPr/>
              </a:pPr>
              <a:t>‹#›</a:t>
            </a:fld>
            <a:endParaRPr lang="en-US"/>
          </a:p>
        </p:txBody>
      </p:sp>
    </p:spTree>
    <p:extLst>
      <p:ext uri="{BB962C8B-B14F-4D97-AF65-F5344CB8AC3E}">
        <p14:creationId xmlns:p14="http://schemas.microsoft.com/office/powerpoint/2010/main" val="1435038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latin typeface="Franklin Gothic Medium"/>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0E563BC-EC67-FA4D-B495-79348D0FB982}" type="slidenum">
              <a:rPr lang="en-US"/>
              <a:pPr>
                <a:defRPr/>
              </a:pPr>
              <a:t>‹#›</a:t>
            </a:fld>
            <a:endParaRPr lang="en-US"/>
          </a:p>
        </p:txBody>
      </p:sp>
    </p:spTree>
    <p:extLst>
      <p:ext uri="{BB962C8B-B14F-4D97-AF65-F5344CB8AC3E}">
        <p14:creationId xmlns:p14="http://schemas.microsoft.com/office/powerpoint/2010/main" val="242102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a:xfrm>
            <a:off x="457200" y="152400"/>
            <a:ext cx="8229600" cy="1219200"/>
          </a:xfrm>
        </p:spPr>
        <p:txBody>
          <a:bodyPr rtlCol="0" anchor="b" anchorCtr="0">
            <a:normAutofit/>
          </a:bodyPr>
          <a:lstStyle>
            <a:lvl1pPr>
              <a:defRPr sz="2800"/>
            </a:lvl1pPr>
          </a:lstStyle>
          <a:p>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581054" y="45429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endParaRPr kumimoji="0" lang="en-US"/>
          </a:p>
        </p:txBody>
      </p:sp>
      <p:sp>
        <p:nvSpPr>
          <p:cNvPr id="3" name="Text Placeholder 2"/>
          <p:cNvSpPr>
            <a:spLocks noGrp="1"/>
          </p:cNvSpPr>
          <p:nvPr>
            <p:ph type="body" idx="1"/>
          </p:nvPr>
        </p:nvSpPr>
        <p:spPr>
          <a:xfrm>
            <a:off x="790546" y="2971876"/>
            <a:ext cx="7924800" cy="984736"/>
          </a:xfrm>
        </p:spPr>
        <p:txBody>
          <a:bodyPr anchor="t"/>
          <a:lstStyle>
            <a:lvl1pPr marL="0" indent="0">
              <a:buNone/>
              <a:defRPr sz="2000" spc="100" baseline="0">
                <a:solidFill>
                  <a:schemeClr val="tx2">
                    <a:lumMod val="2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endParaRPr kumimoji="0" lang="en-US" dirty="0"/>
          </a:p>
        </p:txBody>
      </p:sp>
      <p:cxnSp>
        <p:nvCxnSpPr>
          <p:cNvPr id="7" name="Straight Connector 6"/>
          <p:cNvCxnSpPr/>
          <p:nvPr/>
        </p:nvCxnSpPr>
        <p:spPr>
          <a:xfrm>
            <a:off x="581054" y="2101777"/>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endParaRPr kumimoji="0" lang="en-US"/>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endParaRPr kumimoji="0" lang="en-US"/>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endParaRPr kumimoji="0" lang="en-US"/>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endParaRPr kumimoji="0" lang="en-US"/>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10/19/12</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10/19/12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eaLnBrk="1" latinLnBrk="0" hangingPunct="1"/>
              <a:t>‹#›</a:t>
            </a:fld>
            <a:endParaRPr kumimoji="0"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dirty="0" smtClean="0"/>
              <a:t>Click to edit Master title style</a:t>
            </a:r>
            <a:endParaRPr kumimoji="0"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2"/>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2"/>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2"/>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2"/>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0.emf"/><Relationship Id="rId5"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1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pPr algn="ctr"/>
            <a:r>
              <a:rPr lang="en-US" sz="2400" i="1" dirty="0"/>
              <a:t>Patient Centered Care: Achieving Quality Outcomes: techniques that work in the field, while still increasing the patient experience</a:t>
            </a:r>
            <a:r>
              <a:rPr lang="en-US" sz="2400" i="1" dirty="0" smtClean="0"/>
              <a:t>.</a:t>
            </a:r>
          </a:p>
          <a:p>
            <a:pPr algn="ctr"/>
            <a:r>
              <a:rPr lang="en-US" sz="2400" i="1" dirty="0" smtClean="0"/>
              <a:t>October 20,2012</a:t>
            </a:r>
            <a:endParaRPr lang="en-US" sz="2400" i="1" dirty="0"/>
          </a:p>
          <a:p>
            <a:pPr algn="ctr"/>
            <a:endParaRPr lang="en-US" sz="2400" dirty="0"/>
          </a:p>
        </p:txBody>
      </p:sp>
      <p:sp>
        <p:nvSpPr>
          <p:cNvPr id="4" name="Title 3"/>
          <p:cNvSpPr>
            <a:spLocks noGrp="1"/>
          </p:cNvSpPr>
          <p:nvPr>
            <p:ph type="title"/>
          </p:nvPr>
        </p:nvSpPr>
        <p:spPr>
          <a:xfrm>
            <a:off x="722313" y="403176"/>
            <a:ext cx="7772400" cy="1524000"/>
          </a:xfrm>
        </p:spPr>
        <p:txBody>
          <a:bodyPr/>
          <a:lstStyle/>
          <a:p>
            <a:pPr algn="ctr"/>
            <a:r>
              <a:rPr lang="en-US" sz="4000" dirty="0" smtClean="0"/>
              <a:t>Cayman Islands National Healthcare Conference</a:t>
            </a:r>
            <a:endParaRPr lang="en-US" sz="4000" dirty="0"/>
          </a:p>
        </p:txBody>
      </p:sp>
    </p:spTree>
    <p:extLst>
      <p:ext uri="{BB962C8B-B14F-4D97-AF65-F5344CB8AC3E}">
        <p14:creationId xmlns:p14="http://schemas.microsoft.com/office/powerpoint/2010/main" val="10097299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800" b="1" dirty="0"/>
              <a:t>Patient-Centered Primary Care Collaborative</a:t>
            </a:r>
            <a:br>
              <a:rPr lang="en-US" sz="2800" b="1" dirty="0"/>
            </a:br>
            <a:endParaRPr lang="en-US" sz="2800" dirty="0"/>
          </a:p>
        </p:txBody>
      </p:sp>
      <p:pic>
        <p:nvPicPr>
          <p:cNvPr id="6" name="Picture 5"/>
          <p:cNvPicPr>
            <a:picLocks noChangeAspect="1"/>
          </p:cNvPicPr>
          <p:nvPr/>
        </p:nvPicPr>
        <p:blipFill>
          <a:blip r:embed="rId2"/>
          <a:stretch>
            <a:fillRect/>
          </a:stretch>
        </p:blipFill>
        <p:spPr>
          <a:xfrm>
            <a:off x="1726594" y="1733094"/>
            <a:ext cx="5055206" cy="3791405"/>
          </a:xfrm>
          <a:prstGeom prst="rect">
            <a:avLst/>
          </a:prstGeom>
        </p:spPr>
      </p:pic>
      <p:pic>
        <p:nvPicPr>
          <p:cNvPr id="5" name="Picture 4"/>
          <p:cNvPicPr>
            <a:picLocks noChangeAspect="1"/>
          </p:cNvPicPr>
          <p:nvPr/>
        </p:nvPicPr>
        <p:blipFill>
          <a:blip r:embed="rId3"/>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40666312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3200" b="1" dirty="0"/>
              <a:t>Patient</a:t>
            </a:r>
            <a:r>
              <a:rPr lang="en-US" sz="2800" b="1" dirty="0"/>
              <a:t>-Centered Primary Care Collaborative</a:t>
            </a:r>
            <a:br>
              <a:rPr lang="en-US" sz="2800" b="1" dirty="0"/>
            </a:br>
            <a:r>
              <a:rPr lang="en-US" sz="2400" b="1" dirty="0" smtClean="0">
                <a:solidFill>
                  <a:schemeClr val="tx2">
                    <a:lumMod val="25000"/>
                  </a:schemeClr>
                </a:solidFill>
              </a:rPr>
              <a:t>http</a:t>
            </a:r>
            <a:r>
              <a:rPr lang="en-US" sz="2400" b="1" dirty="0">
                <a:solidFill>
                  <a:schemeClr val="tx2">
                    <a:lumMod val="25000"/>
                  </a:schemeClr>
                </a:solidFill>
              </a:rPr>
              <a:t>://</a:t>
            </a:r>
            <a:r>
              <a:rPr lang="en-US" sz="2400" b="1" dirty="0" err="1">
                <a:solidFill>
                  <a:schemeClr val="tx2">
                    <a:lumMod val="25000"/>
                  </a:schemeClr>
                </a:solidFill>
              </a:rPr>
              <a:t>www.pcpcc.net</a:t>
            </a:r>
            <a:endParaRPr lang="en-US" sz="2400" b="1" dirty="0">
              <a:solidFill>
                <a:schemeClr val="tx2">
                  <a:lumMod val="25000"/>
                </a:schemeClr>
              </a:solidFill>
            </a:endParaRPr>
          </a:p>
        </p:txBody>
      </p:sp>
      <p:sp>
        <p:nvSpPr>
          <p:cNvPr id="7" name="Content Placeholder 6"/>
          <p:cNvSpPr>
            <a:spLocks noGrp="1"/>
          </p:cNvSpPr>
          <p:nvPr>
            <p:ph sz="quarter" idx="1"/>
          </p:nvPr>
        </p:nvSpPr>
        <p:spPr/>
        <p:txBody>
          <a:bodyPr/>
          <a:lstStyle/>
          <a:p>
            <a:r>
              <a:rPr lang="en-US" sz="2400" dirty="0">
                <a:solidFill>
                  <a:srgbClr val="054D65"/>
                </a:solidFill>
              </a:rPr>
              <a:t>The Collaborative is non-partisan and provides an open forum more than </a:t>
            </a:r>
            <a:r>
              <a:rPr lang="en-US" sz="2400" dirty="0" smtClean="0">
                <a:solidFill>
                  <a:srgbClr val="054D65"/>
                </a:solidFill>
              </a:rPr>
              <a:t>1,000 diverse organizations that </a:t>
            </a:r>
            <a:r>
              <a:rPr lang="en-US" sz="2400" dirty="0">
                <a:solidFill>
                  <a:srgbClr val="054D65"/>
                </a:solidFill>
              </a:rPr>
              <a:t>are all dedicated to advancing primary care and the PCMH. These groups include, but are not limited to, employers, patients, insurance companies, pharmaceutical companies, and care providers such as doctors and </a:t>
            </a:r>
            <a:r>
              <a:rPr lang="en-US" sz="2400" dirty="0" smtClean="0">
                <a:solidFill>
                  <a:srgbClr val="054D65"/>
                </a:solidFill>
              </a:rPr>
              <a:t>nurses</a:t>
            </a:r>
          </a:p>
          <a:p>
            <a:r>
              <a:rPr lang="en-US" sz="2400" dirty="0">
                <a:solidFill>
                  <a:srgbClr val="054D65"/>
                </a:solidFill>
              </a:rPr>
              <a:t>The Patient-Centered Primary Care Foundation, a separate 501(c)3 charitable entity, is </a:t>
            </a:r>
            <a:r>
              <a:rPr lang="en-US" sz="2400" dirty="0" smtClean="0">
                <a:solidFill>
                  <a:srgbClr val="054D65"/>
                </a:solidFill>
              </a:rPr>
              <a:t>their </a:t>
            </a:r>
            <a:r>
              <a:rPr lang="en-US" sz="2400" dirty="0">
                <a:solidFill>
                  <a:srgbClr val="054D65"/>
                </a:solidFill>
              </a:rPr>
              <a:t>educational base. The Foundation initiates and makes available many resources geared for the needs of our diverse members, such as through its freely accessible </a:t>
            </a:r>
            <a:r>
              <a:rPr lang="en-US" sz="2400" dirty="0" smtClean="0">
                <a:solidFill>
                  <a:srgbClr val="054D65"/>
                </a:solidFill>
              </a:rPr>
              <a:t>public conferences,</a:t>
            </a:r>
            <a:r>
              <a:rPr lang="en-US" sz="2400" dirty="0">
                <a:solidFill>
                  <a:srgbClr val="054D65"/>
                </a:solidFill>
              </a:rPr>
              <a:t> </a:t>
            </a:r>
            <a:r>
              <a:rPr lang="en-US" sz="2400" dirty="0" smtClean="0">
                <a:solidFill>
                  <a:srgbClr val="054D65"/>
                </a:solidFill>
              </a:rPr>
              <a:t>webinars, </a:t>
            </a:r>
            <a:r>
              <a:rPr lang="en-US" sz="2400" dirty="0">
                <a:solidFill>
                  <a:srgbClr val="054D65"/>
                </a:solidFill>
              </a:rPr>
              <a:t>and its extensive library of downloadable </a:t>
            </a:r>
            <a:r>
              <a:rPr lang="en-US" sz="2400" dirty="0" smtClean="0">
                <a:solidFill>
                  <a:srgbClr val="054D65"/>
                </a:solidFill>
              </a:rPr>
              <a:t>publications.</a:t>
            </a:r>
            <a:endParaRPr lang="en-US" sz="2400" dirty="0">
              <a:solidFill>
                <a:srgbClr val="054D65"/>
              </a:solidFill>
            </a:endParaRPr>
          </a:p>
        </p:txBody>
      </p:sp>
      <p:pic>
        <p:nvPicPr>
          <p:cNvPr id="5" name="Picture 4"/>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2287437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b="1" dirty="0"/>
              <a:t>Patient-Centered Primary Care Collaborative</a:t>
            </a:r>
            <a:br>
              <a:rPr lang="en-US" sz="2800" b="1" dirty="0"/>
            </a:br>
            <a:endParaRPr lang="en-US" sz="2800" dirty="0"/>
          </a:p>
        </p:txBody>
      </p:sp>
      <p:sp>
        <p:nvSpPr>
          <p:cNvPr id="7" name="Content Placeholder 6"/>
          <p:cNvSpPr>
            <a:spLocks noGrp="1"/>
          </p:cNvSpPr>
          <p:nvPr>
            <p:ph sz="quarter" idx="1"/>
          </p:nvPr>
        </p:nvSpPr>
        <p:spPr/>
        <p:txBody>
          <a:bodyPr/>
          <a:lstStyle/>
          <a:p>
            <a:r>
              <a:rPr lang="en-US" sz="2000" dirty="0" smtClean="0"/>
              <a:t>The </a:t>
            </a:r>
            <a:r>
              <a:rPr lang="en-US" sz="2000" dirty="0"/>
              <a:t>mission of the Patient-Centered Primary Care Collaborative (The Collaborative) is to advance an effective and efficient health system built on a strong foundation of primary care and the </a:t>
            </a:r>
            <a:r>
              <a:rPr lang="en-US" sz="2000" dirty="0" smtClean="0"/>
              <a:t>patient centered medical home(PCMH)</a:t>
            </a:r>
          </a:p>
          <a:p>
            <a:r>
              <a:rPr lang="en-US" sz="2000" dirty="0"/>
              <a:t>The Collaborative advocates for the </a:t>
            </a:r>
            <a:r>
              <a:rPr lang="en-US" sz="2000" dirty="0" smtClean="0"/>
              <a:t>joint principles of the PCMH, </a:t>
            </a:r>
            <a:r>
              <a:rPr lang="en-US" sz="2000" dirty="0"/>
              <a:t>which include providing primary care in partnership with patients and families that is comprehensive, coordinated, and accessible. The PCMH also saves money for the overall health system. Through a PCMH, patients receive improved preventive care and chronic condition management that results in fewer unnecessary trips to the emergency room, shorter inpatient hospital stays, and improved patient outcomes.</a:t>
            </a:r>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5776709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0"/>
            <a:ext cx="5319175" cy="6858000"/>
          </a:xfrm>
          <a:prstGeom prst="rect">
            <a:avLst/>
          </a:prstGeom>
        </p:spPr>
      </p:pic>
    </p:spTree>
    <p:extLst>
      <p:ext uri="{BB962C8B-B14F-4D97-AF65-F5344CB8AC3E}">
        <p14:creationId xmlns:p14="http://schemas.microsoft.com/office/powerpoint/2010/main" val="18679011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336"/>
            <a:ext cx="8229600" cy="1219200"/>
          </a:xfrm>
        </p:spPr>
        <p:txBody>
          <a:bodyPr/>
          <a:lstStyle/>
          <a:p>
            <a:pPr algn="ctr"/>
            <a:r>
              <a:rPr lang="en-US" dirty="0" smtClean="0"/>
              <a:t>Care Coordination</a:t>
            </a:r>
            <a:endParaRPr lang="en-US" dirty="0"/>
          </a:p>
        </p:txBody>
      </p:sp>
      <p:sp>
        <p:nvSpPr>
          <p:cNvPr id="2" name="Text Placeholder 1"/>
          <p:cNvSpPr>
            <a:spLocks noGrp="1"/>
          </p:cNvSpPr>
          <p:nvPr>
            <p:ph type="body" idx="4294967295"/>
          </p:nvPr>
        </p:nvSpPr>
        <p:spPr>
          <a:xfrm>
            <a:off x="603974" y="1185877"/>
            <a:ext cx="7924800" cy="984250"/>
          </a:xfrm>
        </p:spPr>
        <p:txBody>
          <a:bodyPr>
            <a:noAutofit/>
          </a:bodyPr>
          <a:lstStyle/>
          <a:p>
            <a:r>
              <a:rPr lang="en-US" sz="3200" dirty="0"/>
              <a:t>“[C]are coordination is an essential function of primary care and the PCMH. To be successful and sustainable, PCMHs require resources that enable care coordination, including health IT and appropriately trained staff for team-based models, as well as payment models that compensate PCMHs for the effort devoted to care coordination activities that fall outside the in- person patient visit.” </a:t>
            </a:r>
          </a:p>
          <a:p>
            <a:endParaRPr lang="en-US" sz="3200" dirty="0"/>
          </a:p>
        </p:txBody>
      </p:sp>
      <p:sp>
        <p:nvSpPr>
          <p:cNvPr id="4" name="TextBox 3"/>
          <p:cNvSpPr txBox="1"/>
          <p:nvPr/>
        </p:nvSpPr>
        <p:spPr>
          <a:xfrm>
            <a:off x="318278" y="6191733"/>
            <a:ext cx="4345509" cy="1015663"/>
          </a:xfrm>
          <a:prstGeom prst="rect">
            <a:avLst/>
          </a:prstGeom>
          <a:noFill/>
        </p:spPr>
        <p:txBody>
          <a:bodyPr wrap="square" rtlCol="0">
            <a:spAutoFit/>
          </a:bodyPr>
          <a:lstStyle/>
          <a:p>
            <a:r>
              <a:rPr lang="en-US" baseline="30000" dirty="0"/>
              <a:t>Fisher ES, et al. Creating Value: Better Care Coordination, Better to Best: Value- Driving Elements of the Patient-centered Medical Home and Accountable Care Organizations; PCPCC, March 2011. http://</a:t>
            </a:r>
            <a:r>
              <a:rPr lang="en-US" baseline="30000" dirty="0" err="1"/>
              <a:t>www.pcpcc.net</a:t>
            </a:r>
            <a:r>
              <a:rPr lang="en-US" baseline="30000" dirty="0"/>
              <a:t>/files/</a:t>
            </a:r>
            <a:r>
              <a:rPr lang="en-US" baseline="30000" dirty="0" err="1"/>
              <a:t>better_best</a:t>
            </a:r>
            <a:r>
              <a:rPr lang="en-US" baseline="30000" dirty="0"/>
              <a:t>_ guide_full_2011.pdf</a:t>
            </a:r>
            <a:endParaRPr lang="en-US" dirty="0"/>
          </a:p>
        </p:txBody>
      </p:sp>
      <p:pic>
        <p:nvPicPr>
          <p:cNvPr id="5" name="Picture 4"/>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4811299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Care Coordination</a:t>
            </a:r>
            <a:endParaRPr lang="en-US" dirty="0"/>
          </a:p>
        </p:txBody>
      </p:sp>
      <p:sp>
        <p:nvSpPr>
          <p:cNvPr id="2" name="Text Placeholder 1"/>
          <p:cNvSpPr>
            <a:spLocks noGrp="1"/>
          </p:cNvSpPr>
          <p:nvPr>
            <p:ph type="body" idx="4294967295"/>
          </p:nvPr>
        </p:nvSpPr>
        <p:spPr>
          <a:xfrm>
            <a:off x="304800" y="1371600"/>
            <a:ext cx="8382000" cy="1673225"/>
          </a:xfrm>
        </p:spPr>
        <p:txBody>
          <a:bodyPr>
            <a:noAutofit/>
          </a:bodyPr>
          <a:lstStyle/>
          <a:p>
            <a:r>
              <a:rPr lang="en-US" sz="2800" dirty="0"/>
              <a:t>C</a:t>
            </a:r>
            <a:r>
              <a:rPr lang="en-US" sz="2800" dirty="0" smtClean="0"/>
              <a:t>are </a:t>
            </a:r>
            <a:r>
              <a:rPr lang="en-US" sz="2800" dirty="0"/>
              <a:t>coordination is characterized as “aimed</a:t>
            </a:r>
            <a:br>
              <a:rPr lang="en-US" sz="2800" dirty="0"/>
            </a:br>
            <a:r>
              <a:rPr lang="en-US" sz="2800" dirty="0"/>
              <a:t>at improving the transfer of patient care information, and establishing accountability by clearly delineating who is responsible for which aspect of patient care delivery and communication across the care continuum. There is substantial evidence that enhanced access and improved care coordination result in improved health outcomes and patient satisfaction, and decreased total costs of care for a defined population.” </a:t>
            </a:r>
          </a:p>
          <a:p>
            <a:endParaRPr lang="en-US" sz="2800" dirty="0"/>
          </a:p>
        </p:txBody>
      </p:sp>
      <p:sp>
        <p:nvSpPr>
          <p:cNvPr id="4" name="TextBox 3"/>
          <p:cNvSpPr txBox="1"/>
          <p:nvPr/>
        </p:nvSpPr>
        <p:spPr>
          <a:xfrm>
            <a:off x="0" y="6119336"/>
            <a:ext cx="8136603" cy="738664"/>
          </a:xfrm>
          <a:prstGeom prst="rect">
            <a:avLst/>
          </a:prstGeom>
          <a:noFill/>
        </p:spPr>
        <p:txBody>
          <a:bodyPr wrap="square" rtlCol="0">
            <a:spAutoFit/>
          </a:bodyPr>
          <a:lstStyle/>
          <a:p>
            <a:r>
              <a:rPr lang="en-US" baseline="30000" dirty="0" err="1"/>
              <a:t>Grumbach</a:t>
            </a:r>
            <a:r>
              <a:rPr lang="en-US" baseline="30000" dirty="0"/>
              <a:t>, K. and Grundy, Paul. Outcomes of Implementing Patient- centered Medical Home Interventions: A Review of the Evidence from Prospective Evaluation Studies in the </a:t>
            </a:r>
            <a:r>
              <a:rPr lang="en-US" baseline="30000" dirty="0" smtClean="0"/>
              <a:t>United</a:t>
            </a:r>
            <a:r>
              <a:rPr lang="en-US" dirty="0" smtClean="0"/>
              <a:t> </a:t>
            </a:r>
            <a:r>
              <a:rPr lang="en-US" baseline="30000" dirty="0" smtClean="0"/>
              <a:t>States</a:t>
            </a:r>
            <a:r>
              <a:rPr lang="en-US" baseline="30000" dirty="0"/>
              <a:t>. Patient-Centered Primary Care Collaborative 2010. Accessed at http:// </a:t>
            </a:r>
            <a:r>
              <a:rPr lang="en-US" baseline="30000" dirty="0" err="1"/>
              <a:t>www.pcpcc.net</a:t>
            </a:r>
            <a:r>
              <a:rPr lang="en-US" baseline="30000" dirty="0"/>
              <a:t>/content/</a:t>
            </a:r>
            <a:r>
              <a:rPr lang="en-US" baseline="30000" dirty="0" err="1"/>
              <a:t>pcmh</a:t>
            </a:r>
            <a:r>
              <a:rPr lang="en-US" baseline="30000" dirty="0"/>
              <a:t>-outcome- evidence-quality</a:t>
            </a:r>
            <a:endParaRPr lang="en-US" dirty="0"/>
          </a:p>
        </p:txBody>
      </p:sp>
      <p:pic>
        <p:nvPicPr>
          <p:cNvPr id="5" name="Picture 4"/>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36224021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b="1" dirty="0" err="1" smtClean="0">
                <a:solidFill>
                  <a:schemeClr val="tx1"/>
                </a:solidFill>
              </a:rPr>
              <a:t>Geisinger</a:t>
            </a:r>
            <a:r>
              <a:rPr lang="en-US" sz="3600" b="1" dirty="0" smtClean="0">
                <a:solidFill>
                  <a:schemeClr val="tx1"/>
                </a:solidFill>
              </a:rPr>
              <a:t> Health System</a:t>
            </a:r>
            <a:br>
              <a:rPr lang="en-US" sz="3600" b="1" dirty="0" smtClean="0">
                <a:solidFill>
                  <a:schemeClr val="tx1"/>
                </a:solidFill>
              </a:rPr>
            </a:br>
            <a:r>
              <a:rPr lang="en-US" sz="2400" dirty="0" smtClean="0"/>
              <a:t>Jove</a:t>
            </a:r>
            <a:r>
              <a:rPr lang="en-US" sz="2400" dirty="0"/>
              <a:t> </a:t>
            </a:r>
            <a:r>
              <a:rPr lang="en-US" sz="2400" dirty="0" smtClean="0"/>
              <a:t>Graham PhD, Thomas Graf MD Walter F Stewart PhD, MPH</a:t>
            </a:r>
            <a:endParaRPr lang="en-US" sz="2400" dirty="0"/>
          </a:p>
        </p:txBody>
      </p:sp>
      <p:sp>
        <p:nvSpPr>
          <p:cNvPr id="2" name="Text Placeholder 1"/>
          <p:cNvSpPr>
            <a:spLocks noGrp="1"/>
          </p:cNvSpPr>
          <p:nvPr>
            <p:ph sz="quarter" idx="1"/>
          </p:nvPr>
        </p:nvSpPr>
        <p:spPr/>
        <p:txBody>
          <a:bodyPr/>
          <a:lstStyle/>
          <a:p>
            <a:r>
              <a:rPr lang="en-US" dirty="0" smtClean="0"/>
              <a:t>Medical Home concept widely supported to coordinate care and improve patient outcomes</a:t>
            </a:r>
          </a:p>
          <a:p>
            <a:r>
              <a:rPr lang="en-US" dirty="0" smtClean="0"/>
              <a:t>Improved </a:t>
            </a:r>
            <a:r>
              <a:rPr lang="en-US" dirty="0"/>
              <a:t>Patient – Centered Shared  Decision </a:t>
            </a:r>
            <a:r>
              <a:rPr lang="en-US" dirty="0" smtClean="0"/>
              <a:t>Making</a:t>
            </a:r>
          </a:p>
          <a:p>
            <a:r>
              <a:rPr lang="en-US" dirty="0" smtClean="0"/>
              <a:t>Team Communication – Multiple levels</a:t>
            </a:r>
          </a:p>
          <a:p>
            <a:pPr lvl="1"/>
            <a:r>
              <a:rPr lang="en-US" dirty="0" smtClean="0"/>
              <a:t>Within teams</a:t>
            </a:r>
          </a:p>
          <a:p>
            <a:pPr lvl="1"/>
            <a:r>
              <a:rPr lang="en-US" dirty="0" smtClean="0"/>
              <a:t>Across settings</a:t>
            </a:r>
          </a:p>
          <a:p>
            <a:pPr lvl="1"/>
            <a:r>
              <a:rPr lang="en-US" dirty="0" smtClean="0"/>
              <a:t>Between provider &amp; patient</a:t>
            </a:r>
          </a:p>
          <a:p>
            <a:pPr lvl="1"/>
            <a:endParaRPr lang="en-US" dirty="0"/>
          </a:p>
          <a:p>
            <a:endParaRPr lang="en-US" dirty="0"/>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19637507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
            <a:ext cx="8534400" cy="987425"/>
          </a:xfrm>
        </p:spPr>
        <p:txBody>
          <a:bodyPr>
            <a:normAutofit/>
          </a:bodyPr>
          <a:lstStyle/>
          <a:p>
            <a:pPr algn="ctr"/>
            <a:r>
              <a:rPr lang="en-US" sz="3200" dirty="0" smtClean="0"/>
              <a:t>Patient’s Role and Shared Decision Making</a:t>
            </a:r>
            <a:endParaRPr lang="en-US" sz="3200" dirty="0"/>
          </a:p>
        </p:txBody>
      </p:sp>
      <p:sp>
        <p:nvSpPr>
          <p:cNvPr id="5" name="Content Placeholder 4"/>
          <p:cNvSpPr>
            <a:spLocks noGrp="1"/>
          </p:cNvSpPr>
          <p:nvPr>
            <p:ph sz="quarter" idx="1"/>
          </p:nvPr>
        </p:nvSpPr>
        <p:spPr/>
        <p:txBody>
          <a:bodyPr/>
          <a:lstStyle/>
          <a:p>
            <a:r>
              <a:rPr lang="en-US" dirty="0" smtClean="0"/>
              <a:t>Patient control </a:t>
            </a:r>
            <a:r>
              <a:rPr lang="en-US" dirty="0"/>
              <a:t>d</a:t>
            </a:r>
            <a:r>
              <a:rPr lang="en-US" dirty="0" smtClean="0"/>
              <a:t>ifficult to achieve</a:t>
            </a:r>
            <a:endParaRPr lang="en-US" dirty="0"/>
          </a:p>
          <a:p>
            <a:r>
              <a:rPr lang="en-US" dirty="0" smtClean="0"/>
              <a:t>Patient must be aware of &amp; understand health problem</a:t>
            </a:r>
          </a:p>
          <a:p>
            <a:pPr lvl="1"/>
            <a:r>
              <a:rPr lang="en-US" dirty="0" smtClean="0"/>
              <a:t>Comparative risks</a:t>
            </a:r>
          </a:p>
          <a:p>
            <a:pPr lvl="1"/>
            <a:r>
              <a:rPr lang="en-US" dirty="0" smtClean="0"/>
              <a:t>Options for care</a:t>
            </a:r>
          </a:p>
          <a:p>
            <a:pPr lvl="1"/>
            <a:r>
              <a:rPr lang="en-US" dirty="0" smtClean="0"/>
              <a:t>Benefits</a:t>
            </a:r>
          </a:p>
          <a:p>
            <a:pPr lvl="1"/>
            <a:r>
              <a:rPr lang="en-US" dirty="0" smtClean="0"/>
              <a:t>Costs</a:t>
            </a:r>
          </a:p>
          <a:p>
            <a:pPr lvl="1"/>
            <a:r>
              <a:rPr lang="en-US" dirty="0" smtClean="0"/>
              <a:t>Consequences of options</a:t>
            </a:r>
          </a:p>
          <a:p>
            <a:r>
              <a:rPr lang="en-US" dirty="0" smtClean="0"/>
              <a:t>Wherewithal to make rational choices consistent with personal preferences</a:t>
            </a:r>
          </a:p>
          <a:p>
            <a:endParaRPr lang="en-US" dirty="0" smtClean="0"/>
          </a:p>
          <a:p>
            <a:endParaRPr lang="en-US" dirty="0"/>
          </a:p>
          <a:p>
            <a:endParaRPr lang="en-US" dirty="0"/>
          </a:p>
        </p:txBody>
      </p:sp>
      <p:pic>
        <p:nvPicPr>
          <p:cNvPr id="6" name="Picture 5"/>
          <p:cNvPicPr>
            <a:picLocks noChangeAspect="1"/>
          </p:cNvPicPr>
          <p:nvPr/>
        </p:nvPicPr>
        <p:blipFill>
          <a:blip r:embed="rId3"/>
          <a:stretch>
            <a:fillRect/>
          </a:stretch>
        </p:blipFill>
        <p:spPr>
          <a:xfrm>
            <a:off x="7620000" y="4038600"/>
            <a:ext cx="1320800" cy="711200"/>
          </a:xfrm>
          <a:prstGeom prst="rect">
            <a:avLst/>
          </a:prstGeom>
        </p:spPr>
      </p:pic>
      <p:pic>
        <p:nvPicPr>
          <p:cNvPr id="7" name="Picture 6"/>
          <p:cNvPicPr>
            <a:picLocks noChangeAspect="1"/>
          </p:cNvPicPr>
          <p:nvPr/>
        </p:nvPicPr>
        <p:blipFill>
          <a:blip r:embed="rId4"/>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593881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
            <a:ext cx="8534400" cy="987425"/>
          </a:xfrm>
        </p:spPr>
        <p:txBody>
          <a:bodyPr>
            <a:normAutofit/>
          </a:bodyPr>
          <a:lstStyle/>
          <a:p>
            <a:pPr algn="ctr"/>
            <a:r>
              <a:rPr lang="en-US" sz="3200" dirty="0" smtClean="0"/>
              <a:t>Patient’s Role and Shared Decision Making</a:t>
            </a:r>
            <a:endParaRPr lang="en-US" sz="3200" dirty="0"/>
          </a:p>
        </p:txBody>
      </p:sp>
      <p:sp>
        <p:nvSpPr>
          <p:cNvPr id="5" name="Content Placeholder 4"/>
          <p:cNvSpPr>
            <a:spLocks noGrp="1"/>
          </p:cNvSpPr>
          <p:nvPr>
            <p:ph sz="quarter" idx="1"/>
          </p:nvPr>
        </p:nvSpPr>
        <p:spPr/>
        <p:txBody>
          <a:bodyPr/>
          <a:lstStyle/>
          <a:p>
            <a:r>
              <a:rPr lang="en-US" dirty="0"/>
              <a:t>Involving patients in decisions about their own health is good practice. </a:t>
            </a:r>
            <a:endParaRPr lang="en-US" dirty="0" smtClean="0"/>
          </a:p>
          <a:p>
            <a:r>
              <a:rPr lang="en-US" dirty="0" smtClean="0"/>
              <a:t>BUT……</a:t>
            </a:r>
          </a:p>
          <a:p>
            <a:r>
              <a:rPr lang="en-US" dirty="0" smtClean="0"/>
              <a:t>In </a:t>
            </a:r>
            <a:r>
              <a:rPr lang="en-US" dirty="0"/>
              <a:t>reality appropriate level of  involvement is affected </a:t>
            </a:r>
            <a:r>
              <a:rPr lang="en-US" dirty="0" smtClean="0"/>
              <a:t>by: </a:t>
            </a:r>
          </a:p>
          <a:p>
            <a:pPr marL="274638" lvl="1" indent="0">
              <a:buNone/>
            </a:pPr>
            <a:r>
              <a:rPr lang="en-US" dirty="0" smtClean="0"/>
              <a:t>Level </a:t>
            </a:r>
            <a:r>
              <a:rPr lang="en-US" dirty="0"/>
              <a:t>of </a:t>
            </a:r>
            <a:r>
              <a:rPr lang="en-US" dirty="0" smtClean="0"/>
              <a:t>risk</a:t>
            </a:r>
          </a:p>
          <a:p>
            <a:pPr marL="274638" lvl="1" indent="0">
              <a:buNone/>
            </a:pPr>
            <a:r>
              <a:rPr lang="en-US" dirty="0" smtClean="0"/>
              <a:t>Strength </a:t>
            </a:r>
            <a:r>
              <a:rPr lang="en-US" dirty="0"/>
              <a:t>of evidence </a:t>
            </a:r>
            <a:endParaRPr lang="en-US" dirty="0" smtClean="0"/>
          </a:p>
          <a:p>
            <a:pPr marL="274638" lvl="1" indent="0">
              <a:buNone/>
            </a:pPr>
            <a:r>
              <a:rPr lang="en-US" dirty="0"/>
              <a:t>C</a:t>
            </a:r>
            <a:r>
              <a:rPr lang="en-US" dirty="0" smtClean="0"/>
              <a:t>omplexity </a:t>
            </a:r>
            <a:r>
              <a:rPr lang="en-US" dirty="0"/>
              <a:t>of </a:t>
            </a:r>
            <a:r>
              <a:rPr lang="en-US" dirty="0" smtClean="0"/>
              <a:t>interventions</a:t>
            </a:r>
          </a:p>
          <a:p>
            <a:pPr marL="274638" lvl="1" indent="0">
              <a:buNone/>
            </a:pPr>
            <a:r>
              <a:rPr lang="en-US" dirty="0"/>
              <a:t>T</a:t>
            </a:r>
            <a:r>
              <a:rPr lang="en-US" dirty="0" smtClean="0"/>
              <a:t>he </a:t>
            </a:r>
            <a:r>
              <a:rPr lang="en-US" dirty="0"/>
              <a:t>preferred approach to decision making(i.e. </a:t>
            </a:r>
            <a:r>
              <a:rPr lang="en-US" dirty="0" err="1"/>
              <a:t>paternalistc</a:t>
            </a:r>
            <a:r>
              <a:rPr lang="en-US" dirty="0"/>
              <a:t>, informed, shared)</a:t>
            </a:r>
          </a:p>
          <a:p>
            <a:endParaRPr lang="en-US" dirty="0" smtClean="0"/>
          </a:p>
          <a:p>
            <a:endParaRPr lang="en-US" dirty="0"/>
          </a:p>
          <a:p>
            <a:endParaRPr lang="en-US" dirty="0"/>
          </a:p>
        </p:txBody>
      </p:sp>
      <p:pic>
        <p:nvPicPr>
          <p:cNvPr id="6" name="Picture 5"/>
          <p:cNvPicPr>
            <a:picLocks noChangeAspect="1"/>
          </p:cNvPicPr>
          <p:nvPr/>
        </p:nvPicPr>
        <p:blipFill>
          <a:blip r:embed="rId3"/>
          <a:stretch>
            <a:fillRect/>
          </a:stretch>
        </p:blipFill>
        <p:spPr>
          <a:xfrm>
            <a:off x="7620000" y="4038600"/>
            <a:ext cx="1320800" cy="711200"/>
          </a:xfrm>
          <a:prstGeom prst="rect">
            <a:avLst/>
          </a:prstGeom>
        </p:spPr>
      </p:pic>
    </p:spTree>
    <p:extLst>
      <p:ext uri="{BB962C8B-B14F-4D97-AF65-F5344CB8AC3E}">
        <p14:creationId xmlns:p14="http://schemas.microsoft.com/office/powerpoint/2010/main" val="42521071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Quality of Patient Communication</a:t>
            </a:r>
            <a:endParaRPr lang="en-US" sz="3200" dirty="0"/>
          </a:p>
        </p:txBody>
      </p:sp>
      <p:sp>
        <p:nvSpPr>
          <p:cNvPr id="3" name="Content Placeholder 2"/>
          <p:cNvSpPr>
            <a:spLocks noGrp="1"/>
          </p:cNvSpPr>
          <p:nvPr>
            <p:ph sz="quarter" idx="1"/>
          </p:nvPr>
        </p:nvSpPr>
        <p:spPr/>
        <p:txBody>
          <a:bodyPr/>
          <a:lstStyle/>
          <a:p>
            <a:r>
              <a:rPr lang="en-US" dirty="0" smtClean="0"/>
              <a:t>“Flows both ways”</a:t>
            </a:r>
          </a:p>
          <a:p>
            <a:r>
              <a:rPr lang="en-US" dirty="0" smtClean="0"/>
              <a:t>Type of information to be exchanged</a:t>
            </a:r>
          </a:p>
          <a:p>
            <a:r>
              <a:rPr lang="en-US" dirty="0" smtClean="0"/>
              <a:t>Context and nature of the decision</a:t>
            </a:r>
          </a:p>
          <a:p>
            <a:r>
              <a:rPr lang="en-US" dirty="0" smtClean="0"/>
              <a:t>Uncertainty</a:t>
            </a:r>
          </a:p>
          <a:p>
            <a:r>
              <a:rPr lang="en-US" dirty="0" smtClean="0"/>
              <a:t>Desire for others input</a:t>
            </a:r>
          </a:p>
          <a:p>
            <a:r>
              <a:rPr lang="en-US" dirty="0" smtClean="0"/>
              <a:t>Patient preferences</a:t>
            </a:r>
          </a:p>
          <a:p>
            <a:r>
              <a:rPr lang="en-US" dirty="0" smtClean="0"/>
              <a:t>“Fear”</a:t>
            </a:r>
          </a:p>
          <a:p>
            <a:r>
              <a:rPr lang="en-US" dirty="0" smtClean="0"/>
              <a:t>“Abdication of Responsibility”</a:t>
            </a:r>
          </a:p>
          <a:p>
            <a:endParaRPr lang="en-US" dirty="0"/>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3549289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584461"/>
            <a:ext cx="6480174" cy="2209800"/>
          </a:xfrm>
        </p:spPr>
        <p:txBody>
          <a:bodyPr>
            <a:noAutofit/>
          </a:bodyPr>
          <a:lstStyle/>
          <a:p>
            <a:r>
              <a:rPr lang="en-US" sz="3600" i="1" dirty="0" smtClean="0">
                <a:solidFill>
                  <a:srgbClr val="054D65"/>
                </a:solidFill>
              </a:rPr>
              <a:t>EVERYONE IN THE HEALTHCARE FIELD SHOULD BE PRACITICING PATIENT CENTERED CARE</a:t>
            </a:r>
            <a:endParaRPr lang="en-US" sz="3600" i="1" dirty="0">
              <a:solidFill>
                <a:srgbClr val="054D65"/>
              </a:solidFill>
            </a:endParaRPr>
          </a:p>
        </p:txBody>
      </p:sp>
      <p:sp>
        <p:nvSpPr>
          <p:cNvPr id="3" name="Title 2"/>
          <p:cNvSpPr>
            <a:spLocks noGrp="1"/>
          </p:cNvSpPr>
          <p:nvPr>
            <p:ph type="title"/>
          </p:nvPr>
        </p:nvSpPr>
        <p:spPr/>
        <p:txBody>
          <a:bodyPr/>
          <a:lstStyle/>
          <a:p>
            <a:r>
              <a:rPr lang="en-US" dirty="0" smtClean="0"/>
              <a:t>PATIENT CENTERED CARE</a:t>
            </a:r>
            <a:endParaRPr lang="en-US" dirty="0"/>
          </a:p>
        </p:txBody>
      </p:sp>
    </p:spTree>
    <p:extLst>
      <p:ext uri="{BB962C8B-B14F-4D97-AF65-F5344CB8AC3E}">
        <p14:creationId xmlns:p14="http://schemas.microsoft.com/office/powerpoint/2010/main" val="7732775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Patients Understanding</a:t>
            </a:r>
            <a:endParaRPr lang="en-US" sz="3200" dirty="0"/>
          </a:p>
        </p:txBody>
      </p:sp>
      <p:sp>
        <p:nvSpPr>
          <p:cNvPr id="3" name="Content Placeholder 2"/>
          <p:cNvSpPr>
            <a:spLocks noGrp="1"/>
          </p:cNvSpPr>
          <p:nvPr>
            <p:ph sz="quarter" idx="1"/>
          </p:nvPr>
        </p:nvSpPr>
        <p:spPr/>
        <p:txBody>
          <a:bodyPr/>
          <a:lstStyle/>
          <a:p>
            <a:r>
              <a:rPr lang="en-US" dirty="0" smtClean="0"/>
              <a:t>Improving Patients </a:t>
            </a:r>
            <a:r>
              <a:rPr lang="en-US" i="1" dirty="0" smtClean="0"/>
              <a:t>UNDERSTANDING </a:t>
            </a:r>
            <a:r>
              <a:rPr lang="en-US" dirty="0" smtClean="0"/>
              <a:t>of their care plan</a:t>
            </a:r>
          </a:p>
          <a:p>
            <a:r>
              <a:rPr lang="en-US" dirty="0" smtClean="0"/>
              <a:t>Critical for:</a:t>
            </a:r>
          </a:p>
          <a:p>
            <a:r>
              <a:rPr lang="en-US" dirty="0" smtClean="0"/>
              <a:t>Patient engagement</a:t>
            </a:r>
          </a:p>
          <a:p>
            <a:r>
              <a:rPr lang="en-US" dirty="0" smtClean="0"/>
              <a:t>Treatment Adherence</a:t>
            </a:r>
          </a:p>
          <a:p>
            <a:r>
              <a:rPr lang="en-US" dirty="0" smtClean="0"/>
              <a:t>Outcomes</a:t>
            </a:r>
            <a:endParaRPr lang="en-US" dirty="0"/>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14382499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Building Team Communication</a:t>
            </a:r>
            <a:endParaRPr lang="en-US" sz="3200" dirty="0"/>
          </a:p>
        </p:txBody>
      </p:sp>
      <p:sp>
        <p:nvSpPr>
          <p:cNvPr id="3" name="Content Placeholder 2"/>
          <p:cNvSpPr>
            <a:spLocks noGrp="1"/>
          </p:cNvSpPr>
          <p:nvPr>
            <p:ph sz="quarter" idx="1"/>
          </p:nvPr>
        </p:nvSpPr>
        <p:spPr/>
        <p:txBody>
          <a:bodyPr/>
          <a:lstStyle/>
          <a:p>
            <a:r>
              <a:rPr lang="en-US" dirty="0" smtClean="0"/>
              <a:t>Effective and Timely is Critical</a:t>
            </a:r>
          </a:p>
          <a:p>
            <a:r>
              <a:rPr lang="en-US" dirty="0" smtClean="0"/>
              <a:t>Intra-Team Communication between Medical Home and </a:t>
            </a:r>
            <a:r>
              <a:rPr lang="en-US" dirty="0" err="1" smtClean="0"/>
              <a:t>neighbouring</a:t>
            </a:r>
            <a:r>
              <a:rPr lang="en-US" dirty="0" smtClean="0"/>
              <a:t> facilities</a:t>
            </a:r>
          </a:p>
          <a:p>
            <a:r>
              <a:rPr lang="en-US" dirty="0" smtClean="0"/>
              <a:t>Performance feedback on process, quality and utilization </a:t>
            </a:r>
            <a:endParaRPr lang="en-US" dirty="0"/>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41586063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Intra-Team Communication</a:t>
            </a:r>
            <a:endParaRPr lang="en-US" sz="3200" dirty="0"/>
          </a:p>
        </p:txBody>
      </p:sp>
      <p:sp>
        <p:nvSpPr>
          <p:cNvPr id="3" name="Content Placeholder 2"/>
          <p:cNvSpPr>
            <a:spLocks noGrp="1"/>
          </p:cNvSpPr>
          <p:nvPr>
            <p:ph sz="quarter" idx="1"/>
          </p:nvPr>
        </p:nvSpPr>
        <p:spPr/>
        <p:txBody>
          <a:bodyPr/>
          <a:lstStyle/>
          <a:p>
            <a:r>
              <a:rPr lang="en-US" dirty="0" smtClean="0"/>
              <a:t>Focused on actionable information</a:t>
            </a:r>
          </a:p>
          <a:p>
            <a:r>
              <a:rPr lang="en-US" dirty="0" smtClean="0"/>
              <a:t>Grounded in patient preferences</a:t>
            </a:r>
          </a:p>
          <a:p>
            <a:r>
              <a:rPr lang="en-US" dirty="0" smtClean="0"/>
              <a:t>Shared as seamlessly as possible with all team members but……</a:t>
            </a:r>
          </a:p>
          <a:p>
            <a:r>
              <a:rPr lang="en-US" i="1" dirty="0" smtClean="0"/>
              <a:t>Responsible party </a:t>
            </a:r>
            <a:r>
              <a:rPr lang="en-US" i="1" dirty="0"/>
              <a:t>c</a:t>
            </a:r>
            <a:r>
              <a:rPr lang="en-US" i="1" dirty="0" smtClean="0"/>
              <a:t>learly indicated</a:t>
            </a:r>
          </a:p>
          <a:p>
            <a:r>
              <a:rPr lang="en-US" dirty="0" smtClean="0"/>
              <a:t>EHR with automated connections to all team members</a:t>
            </a:r>
            <a:endParaRPr lang="en-US" dirty="0"/>
          </a:p>
        </p:txBody>
      </p:sp>
      <p:pic>
        <p:nvPicPr>
          <p:cNvPr id="4" name="Picture 3"/>
          <p:cNvPicPr>
            <a:picLocks noChangeAspect="1"/>
          </p:cNvPicPr>
          <p:nvPr/>
        </p:nvPicPr>
        <p:blipFill>
          <a:blip r:embed="rId2"/>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4606247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Intra-Team Communication</a:t>
            </a:r>
            <a:endParaRPr lang="en-US" sz="3200" dirty="0"/>
          </a:p>
        </p:txBody>
      </p:sp>
      <p:sp>
        <p:nvSpPr>
          <p:cNvPr id="3" name="Content Placeholder 2"/>
          <p:cNvSpPr>
            <a:spLocks noGrp="1"/>
          </p:cNvSpPr>
          <p:nvPr>
            <p:ph sz="quarter" idx="1"/>
          </p:nvPr>
        </p:nvSpPr>
        <p:spPr/>
        <p:txBody>
          <a:bodyPr/>
          <a:lstStyle/>
          <a:p>
            <a:r>
              <a:rPr lang="en-US" dirty="0" smtClean="0"/>
              <a:t>Communication between the medical home and the “medical </a:t>
            </a:r>
            <a:r>
              <a:rPr lang="en-US" dirty="0" err="1" smtClean="0"/>
              <a:t>neighbourhood</a:t>
            </a:r>
            <a:r>
              <a:rPr lang="en-US" dirty="0" smtClean="0"/>
              <a:t>”</a:t>
            </a:r>
          </a:p>
          <a:p>
            <a:r>
              <a:rPr lang="en-US" dirty="0" smtClean="0"/>
              <a:t>Build relationships with key individuals</a:t>
            </a:r>
          </a:p>
          <a:p>
            <a:r>
              <a:rPr lang="en-US" dirty="0" smtClean="0"/>
              <a:t>Develop streamlined automated systems</a:t>
            </a:r>
          </a:p>
          <a:p>
            <a:r>
              <a:rPr lang="en-US" dirty="0" smtClean="0"/>
              <a:t>Continuous feedback</a:t>
            </a:r>
            <a:endParaRPr lang="en-US" dirty="0"/>
          </a:p>
        </p:txBody>
      </p:sp>
      <p:pic>
        <p:nvPicPr>
          <p:cNvPr id="4" name="Picture 3"/>
          <p:cNvPicPr>
            <a:picLocks noChangeAspect="1"/>
          </p:cNvPicPr>
          <p:nvPr/>
        </p:nvPicPr>
        <p:blipFill>
          <a:blip r:embed="rId3"/>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36252520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063625"/>
          </a:xfrm>
        </p:spPr>
        <p:txBody>
          <a:bodyPr>
            <a:normAutofit/>
          </a:bodyPr>
          <a:lstStyle/>
          <a:p>
            <a:pPr algn="ctr"/>
            <a:r>
              <a:rPr lang="en-US" sz="3200" dirty="0" smtClean="0"/>
              <a:t>Shared Decision Making in the Visit Workflow</a:t>
            </a:r>
            <a:endParaRPr lang="en-US" sz="3200" dirty="0"/>
          </a:p>
        </p:txBody>
      </p:sp>
      <p:sp>
        <p:nvSpPr>
          <p:cNvPr id="3" name="Content Placeholder 2"/>
          <p:cNvSpPr>
            <a:spLocks noGrp="1"/>
          </p:cNvSpPr>
          <p:nvPr>
            <p:ph sz="quarter" idx="1"/>
          </p:nvPr>
        </p:nvSpPr>
        <p:spPr/>
        <p:txBody>
          <a:bodyPr/>
          <a:lstStyle/>
          <a:p>
            <a:r>
              <a:rPr lang="en-US" dirty="0" smtClean="0"/>
              <a:t>Shortage of time</a:t>
            </a:r>
          </a:p>
          <a:p>
            <a:pPr lvl="1"/>
            <a:r>
              <a:rPr lang="en-US" dirty="0" smtClean="0"/>
              <a:t>Not because of unwillingness to communicate to communicate</a:t>
            </a:r>
          </a:p>
          <a:p>
            <a:pPr lvl="1"/>
            <a:r>
              <a:rPr lang="en-US" dirty="0" smtClean="0"/>
              <a:t>Visits not designed to allow this type of interaction</a:t>
            </a:r>
          </a:p>
          <a:p>
            <a:r>
              <a:rPr lang="en-US" dirty="0" smtClean="0"/>
              <a:t>Build this interaction in to the visit</a:t>
            </a:r>
            <a:endParaRPr lang="en-US" dirty="0"/>
          </a:p>
        </p:txBody>
      </p:sp>
      <p:pic>
        <p:nvPicPr>
          <p:cNvPr id="4" name="Picture 3"/>
          <p:cNvPicPr>
            <a:picLocks noChangeAspect="1"/>
          </p:cNvPicPr>
          <p:nvPr/>
        </p:nvPicPr>
        <p:blipFill>
          <a:blip r:embed="rId3"/>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34736183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6" y="317472"/>
            <a:ext cx="8839200" cy="1063625"/>
          </a:xfrm>
        </p:spPr>
        <p:txBody>
          <a:bodyPr>
            <a:noAutofit/>
          </a:bodyPr>
          <a:lstStyle/>
          <a:p>
            <a:pPr algn="ctr"/>
            <a:r>
              <a:rPr lang="en-US" sz="3200" dirty="0" smtClean="0"/>
              <a:t>Building Shared Decision Making in the Visit Workflow</a:t>
            </a:r>
            <a:endParaRPr lang="en-US" sz="3200" dirty="0"/>
          </a:p>
        </p:txBody>
      </p:sp>
      <p:sp>
        <p:nvSpPr>
          <p:cNvPr id="3" name="Content Placeholder 2"/>
          <p:cNvSpPr>
            <a:spLocks noGrp="1"/>
          </p:cNvSpPr>
          <p:nvPr>
            <p:ph sz="quarter" idx="1"/>
          </p:nvPr>
        </p:nvSpPr>
        <p:spPr/>
        <p:txBody>
          <a:bodyPr/>
          <a:lstStyle/>
          <a:p>
            <a:r>
              <a:rPr lang="en-US" dirty="0" smtClean="0"/>
              <a:t>Integrate ability to capture patient entered preferences in the exam room</a:t>
            </a:r>
          </a:p>
          <a:p>
            <a:r>
              <a:rPr lang="en-US" dirty="0" smtClean="0"/>
              <a:t>Create automation that integrates patient entered data and preferences with physician and nurse workflows</a:t>
            </a:r>
          </a:p>
          <a:p>
            <a:pPr lvl="1"/>
            <a:r>
              <a:rPr lang="en-US" dirty="0" smtClean="0"/>
              <a:t>Maximizes ability for shared decision making</a:t>
            </a:r>
          </a:p>
          <a:p>
            <a:r>
              <a:rPr lang="en-US" dirty="0" smtClean="0"/>
              <a:t>Design exam rooms to accommodate shared viewing of pertinent data </a:t>
            </a:r>
            <a:endParaRPr lang="en-US" dirty="0"/>
          </a:p>
        </p:txBody>
      </p:sp>
      <p:pic>
        <p:nvPicPr>
          <p:cNvPr id="4" name="Picture 3"/>
          <p:cNvPicPr>
            <a:picLocks noChangeAspect="1"/>
          </p:cNvPicPr>
          <p:nvPr/>
        </p:nvPicPr>
        <p:blipFill>
          <a:blip r:embed="rId3"/>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5777602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788"/>
            <a:ext cx="8534400" cy="1063625"/>
          </a:xfrm>
        </p:spPr>
        <p:txBody>
          <a:bodyPr>
            <a:noAutofit/>
          </a:bodyPr>
          <a:lstStyle/>
          <a:p>
            <a:pPr algn="ctr"/>
            <a:r>
              <a:rPr lang="en-US" sz="3200" dirty="0" smtClean="0"/>
              <a:t>Building Shared Decision Making in the Visit Workflow</a:t>
            </a:r>
            <a:endParaRPr lang="en-US" sz="3200" dirty="0"/>
          </a:p>
        </p:txBody>
      </p:sp>
      <p:sp>
        <p:nvSpPr>
          <p:cNvPr id="3" name="Content Placeholder 2"/>
          <p:cNvSpPr>
            <a:spLocks noGrp="1"/>
          </p:cNvSpPr>
          <p:nvPr>
            <p:ph sz="quarter" idx="1"/>
          </p:nvPr>
        </p:nvSpPr>
        <p:spPr/>
        <p:txBody>
          <a:bodyPr/>
          <a:lstStyle/>
          <a:p>
            <a:r>
              <a:rPr lang="en-US" dirty="0" smtClean="0"/>
              <a:t>Structure the visit flow to allow time for active patient participation</a:t>
            </a:r>
          </a:p>
          <a:p>
            <a:r>
              <a:rPr lang="en-US" dirty="0" smtClean="0"/>
              <a:t>Train all members of the team in shared decision making</a:t>
            </a:r>
          </a:p>
          <a:p>
            <a:r>
              <a:rPr lang="en-US" dirty="0" smtClean="0"/>
              <a:t>Be flexible with communication outside the office visit</a:t>
            </a:r>
          </a:p>
          <a:p>
            <a:pPr lvl="1"/>
            <a:r>
              <a:rPr lang="en-US" dirty="0" smtClean="0"/>
              <a:t>Telephone</a:t>
            </a:r>
          </a:p>
          <a:p>
            <a:pPr lvl="1"/>
            <a:r>
              <a:rPr lang="en-US" dirty="0" smtClean="0"/>
              <a:t>Email</a:t>
            </a:r>
          </a:p>
          <a:p>
            <a:pPr lvl="1"/>
            <a:r>
              <a:rPr lang="en-US" dirty="0" smtClean="0"/>
              <a:t>Smartphone</a:t>
            </a:r>
          </a:p>
          <a:p>
            <a:pPr lvl="1"/>
            <a:r>
              <a:rPr lang="en-US" dirty="0"/>
              <a:t>T</a:t>
            </a:r>
            <a:r>
              <a:rPr lang="en-US" dirty="0" smtClean="0"/>
              <a:t>ouchscreen</a:t>
            </a:r>
          </a:p>
          <a:p>
            <a:endParaRPr lang="en-US" dirty="0"/>
          </a:p>
        </p:txBody>
      </p:sp>
      <p:pic>
        <p:nvPicPr>
          <p:cNvPr id="4" name="Picture 3"/>
          <p:cNvPicPr>
            <a:picLocks noChangeAspect="1"/>
          </p:cNvPicPr>
          <p:nvPr/>
        </p:nvPicPr>
        <p:blipFill>
          <a:blip r:embed="rId3"/>
          <a:stretch>
            <a:fillRect/>
          </a:stretch>
        </p:blipFill>
        <p:spPr>
          <a:xfrm>
            <a:off x="7540978" y="6271101"/>
            <a:ext cx="1603022" cy="586899"/>
          </a:xfrm>
          <a:prstGeom prst="rect">
            <a:avLst/>
          </a:prstGeom>
        </p:spPr>
      </p:pic>
    </p:spTree>
    <p:extLst>
      <p:ext uri="{BB962C8B-B14F-4D97-AF65-F5344CB8AC3E}">
        <p14:creationId xmlns:p14="http://schemas.microsoft.com/office/powerpoint/2010/main" val="14976020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00" y="0"/>
            <a:ext cx="5579558" cy="6858000"/>
          </a:xfrm>
          <a:prstGeom prst="rect">
            <a:avLst/>
          </a:prstGeom>
        </p:spPr>
      </p:pic>
    </p:spTree>
    <p:extLst>
      <p:ext uri="{BB962C8B-B14F-4D97-AF65-F5344CB8AC3E}">
        <p14:creationId xmlns:p14="http://schemas.microsoft.com/office/powerpoint/2010/main" val="30738335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Joint Commission: A Roadmap for Hospitals</a:t>
            </a:r>
            <a:endParaRPr lang="en-US" sz="3600" dirty="0"/>
          </a:p>
        </p:txBody>
      </p:sp>
      <p:sp>
        <p:nvSpPr>
          <p:cNvPr id="3" name="Content Placeholder 2"/>
          <p:cNvSpPr>
            <a:spLocks noGrp="1"/>
          </p:cNvSpPr>
          <p:nvPr>
            <p:ph idx="1"/>
          </p:nvPr>
        </p:nvSpPr>
        <p:spPr/>
        <p:txBody>
          <a:bodyPr/>
          <a:lstStyle/>
          <a:p>
            <a:r>
              <a:rPr lang="en-US" dirty="0" smtClean="0"/>
              <a:t>Hospitals </a:t>
            </a:r>
            <a:r>
              <a:rPr lang="en-US" dirty="0"/>
              <a:t>should designate a dedicated group of individuals to review the monograph in its entirety</a:t>
            </a:r>
            <a:r>
              <a:rPr lang="en-US" dirty="0" smtClean="0"/>
              <a:t>.</a:t>
            </a:r>
          </a:p>
          <a:p>
            <a:r>
              <a:rPr lang="en-US" dirty="0" smtClean="0"/>
              <a:t>Individuals from </a:t>
            </a:r>
            <a:r>
              <a:rPr lang="en-US" dirty="0"/>
              <a:t>a variety of disciplines across the organization </a:t>
            </a:r>
            <a:endParaRPr lang="en-US" dirty="0" smtClean="0"/>
          </a:p>
          <a:p>
            <a:r>
              <a:rPr lang="en-US" dirty="0"/>
              <a:t>I</a:t>
            </a:r>
            <a:r>
              <a:rPr lang="en-US" dirty="0" smtClean="0"/>
              <a:t>dentify </a:t>
            </a:r>
            <a:r>
              <a:rPr lang="en-US" dirty="0"/>
              <a:t>how the processes in the </a:t>
            </a:r>
            <a:r>
              <a:rPr lang="en-US" i="1" dirty="0"/>
              <a:t>Roadmap for Hospitals </a:t>
            </a:r>
            <a:r>
              <a:rPr lang="en-US" dirty="0"/>
              <a:t>are reflected in the hospital’s current processes and pin- point any gaps that may exist. </a:t>
            </a:r>
          </a:p>
          <a:p>
            <a:endParaRPr lang="en-US" dirty="0"/>
          </a:p>
        </p:txBody>
      </p:sp>
      <p:pic>
        <p:nvPicPr>
          <p:cNvPr id="4" name="Picture 3"/>
          <p:cNvPicPr>
            <a:picLocks noChangeAspect="1"/>
          </p:cNvPicPr>
          <p:nvPr/>
        </p:nvPicPr>
        <p:blipFill>
          <a:blip r:embed="rId2"/>
          <a:stretch>
            <a:fillRect/>
          </a:stretch>
        </p:blipFill>
        <p:spPr>
          <a:xfrm>
            <a:off x="6901745" y="6096000"/>
            <a:ext cx="2057400" cy="546100"/>
          </a:xfrm>
          <a:prstGeom prst="rect">
            <a:avLst/>
          </a:prstGeom>
        </p:spPr>
      </p:pic>
    </p:spTree>
    <p:extLst>
      <p:ext uri="{BB962C8B-B14F-4D97-AF65-F5344CB8AC3E}">
        <p14:creationId xmlns:p14="http://schemas.microsoft.com/office/powerpoint/2010/main" val="29003441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5967" y="187679"/>
            <a:ext cx="5600700" cy="571500"/>
          </a:xfrm>
          <a:prstGeom prst="rect">
            <a:avLst/>
          </a:prstGeom>
        </p:spPr>
      </p:pic>
      <p:pic>
        <p:nvPicPr>
          <p:cNvPr id="5" name="Picture 4"/>
          <p:cNvPicPr>
            <a:picLocks noChangeAspect="1"/>
          </p:cNvPicPr>
          <p:nvPr/>
        </p:nvPicPr>
        <p:blipFill>
          <a:blip r:embed="rId3"/>
          <a:stretch>
            <a:fillRect/>
          </a:stretch>
        </p:blipFill>
        <p:spPr>
          <a:xfrm>
            <a:off x="1187642" y="759179"/>
            <a:ext cx="3511357" cy="6095717"/>
          </a:xfrm>
          <a:prstGeom prst="rect">
            <a:avLst/>
          </a:prstGeom>
        </p:spPr>
      </p:pic>
      <p:pic>
        <p:nvPicPr>
          <p:cNvPr id="2" name="Picture 1"/>
          <p:cNvPicPr>
            <a:picLocks noChangeAspect="1"/>
          </p:cNvPicPr>
          <p:nvPr/>
        </p:nvPicPr>
        <p:blipFill>
          <a:blip r:embed="rId4"/>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194137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088404"/>
            <a:ext cx="6480174" cy="4340506"/>
          </a:xfrm>
        </p:spPr>
        <p:txBody>
          <a:bodyPr>
            <a:noAutofit/>
          </a:bodyPr>
          <a:lstStyle/>
          <a:p>
            <a:r>
              <a:rPr lang="en-US" sz="3200" b="1" dirty="0" smtClean="0">
                <a:solidFill>
                  <a:srgbClr val="054D65"/>
                </a:solidFill>
              </a:rPr>
              <a:t>RESPONSIBILITY</a:t>
            </a:r>
          </a:p>
          <a:p>
            <a:r>
              <a:rPr lang="en-US" sz="3200" b="1" dirty="0" smtClean="0">
                <a:solidFill>
                  <a:srgbClr val="054D65"/>
                </a:solidFill>
              </a:rPr>
              <a:t>ACCOUNTABILITY</a:t>
            </a:r>
          </a:p>
          <a:p>
            <a:r>
              <a:rPr lang="en-US" sz="3200" b="1" dirty="0" smtClean="0">
                <a:solidFill>
                  <a:srgbClr val="054D65"/>
                </a:solidFill>
              </a:rPr>
              <a:t>PRIVILEGE TO CARE FOR PATIENTS</a:t>
            </a:r>
          </a:p>
          <a:p>
            <a:r>
              <a:rPr lang="en-US" sz="3200" b="1" dirty="0" smtClean="0">
                <a:solidFill>
                  <a:srgbClr val="054D65"/>
                </a:solidFill>
              </a:rPr>
              <a:t>PRIVIEGE TO BE ENTRUSTED WITH SOMEONE’S LIFE</a:t>
            </a:r>
          </a:p>
          <a:p>
            <a:r>
              <a:rPr lang="en-US" sz="3200" b="1" dirty="0" smtClean="0">
                <a:solidFill>
                  <a:srgbClr val="054D65"/>
                </a:solidFill>
              </a:rPr>
              <a:t>TEAM Approach( Including patients)</a:t>
            </a:r>
            <a:endParaRPr lang="en-US" sz="3200" b="1" dirty="0">
              <a:solidFill>
                <a:srgbClr val="054D65"/>
              </a:solidFill>
            </a:endParaRPr>
          </a:p>
        </p:txBody>
      </p:sp>
      <p:sp>
        <p:nvSpPr>
          <p:cNvPr id="3" name="Title 2"/>
          <p:cNvSpPr>
            <a:spLocks noGrp="1"/>
          </p:cNvSpPr>
          <p:nvPr>
            <p:ph type="title"/>
          </p:nvPr>
        </p:nvSpPr>
        <p:spPr/>
        <p:txBody>
          <a:bodyPr/>
          <a:lstStyle/>
          <a:p>
            <a:r>
              <a:rPr lang="en-US" dirty="0" smtClean="0"/>
              <a:t>PATIENT CENTERED CARE</a:t>
            </a:r>
            <a:endParaRPr lang="en-US" dirty="0"/>
          </a:p>
        </p:txBody>
      </p:sp>
    </p:spTree>
    <p:extLst>
      <p:ext uri="{BB962C8B-B14F-4D97-AF65-F5344CB8AC3E}">
        <p14:creationId xmlns:p14="http://schemas.microsoft.com/office/powerpoint/2010/main" val="33536445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5967" y="187679"/>
            <a:ext cx="5600700" cy="571500"/>
          </a:xfrm>
          <a:prstGeom prst="rect">
            <a:avLst/>
          </a:prstGeom>
        </p:spPr>
      </p:pic>
      <p:pic>
        <p:nvPicPr>
          <p:cNvPr id="6" name="Picture 5"/>
          <p:cNvPicPr>
            <a:picLocks noChangeAspect="1"/>
          </p:cNvPicPr>
          <p:nvPr/>
        </p:nvPicPr>
        <p:blipFill>
          <a:blip r:embed="rId3"/>
          <a:stretch>
            <a:fillRect/>
          </a:stretch>
        </p:blipFill>
        <p:spPr>
          <a:xfrm>
            <a:off x="513644" y="993423"/>
            <a:ext cx="7297406" cy="4933874"/>
          </a:xfrm>
          <a:prstGeom prst="rect">
            <a:avLst/>
          </a:prstGeom>
        </p:spPr>
      </p:pic>
      <p:pic>
        <p:nvPicPr>
          <p:cNvPr id="7" name="Picture 6"/>
          <p:cNvPicPr>
            <a:picLocks noChangeAspect="1"/>
          </p:cNvPicPr>
          <p:nvPr/>
        </p:nvPicPr>
        <p:blipFill>
          <a:blip r:embed="rId4"/>
          <a:stretch>
            <a:fillRect/>
          </a:stretch>
        </p:blipFill>
        <p:spPr>
          <a:xfrm>
            <a:off x="513643" y="3086100"/>
            <a:ext cx="7297406" cy="1565840"/>
          </a:xfrm>
          <a:prstGeom prst="rect">
            <a:avLst/>
          </a:prstGeom>
        </p:spPr>
      </p:pic>
      <p:pic>
        <p:nvPicPr>
          <p:cNvPr id="5" name="Picture 4"/>
          <p:cNvPicPr>
            <a:picLocks noChangeAspect="1"/>
          </p:cNvPicPr>
          <p:nvPr/>
        </p:nvPicPr>
        <p:blipFill>
          <a:blip r:embed="rId5"/>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20314135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5967" y="187679"/>
            <a:ext cx="5600700" cy="571500"/>
          </a:xfrm>
          <a:prstGeom prst="rect">
            <a:avLst/>
          </a:prstGeom>
        </p:spPr>
      </p:pic>
      <p:pic>
        <p:nvPicPr>
          <p:cNvPr id="8" name="Picture 7"/>
          <p:cNvPicPr>
            <a:picLocks noChangeAspect="1"/>
          </p:cNvPicPr>
          <p:nvPr/>
        </p:nvPicPr>
        <p:blipFill>
          <a:blip r:embed="rId3"/>
          <a:stretch>
            <a:fillRect/>
          </a:stretch>
        </p:blipFill>
        <p:spPr>
          <a:xfrm>
            <a:off x="775153" y="993422"/>
            <a:ext cx="4918008" cy="5601065"/>
          </a:xfrm>
          <a:prstGeom prst="rect">
            <a:avLst/>
          </a:prstGeom>
        </p:spPr>
      </p:pic>
      <p:pic>
        <p:nvPicPr>
          <p:cNvPr id="5" name="Picture 4"/>
          <p:cNvPicPr>
            <a:picLocks noChangeAspect="1"/>
          </p:cNvPicPr>
          <p:nvPr/>
        </p:nvPicPr>
        <p:blipFill>
          <a:blip r:embed="rId4"/>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19159010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810" y="759179"/>
            <a:ext cx="3441194" cy="3033869"/>
          </a:xfrm>
          <a:prstGeom prst="rect">
            <a:avLst/>
          </a:prstGeom>
        </p:spPr>
      </p:pic>
      <p:pic>
        <p:nvPicPr>
          <p:cNvPr id="4" name="Picture 3"/>
          <p:cNvPicPr>
            <a:picLocks noChangeAspect="1"/>
          </p:cNvPicPr>
          <p:nvPr/>
        </p:nvPicPr>
        <p:blipFill>
          <a:blip r:embed="rId3"/>
          <a:stretch>
            <a:fillRect/>
          </a:stretch>
        </p:blipFill>
        <p:spPr>
          <a:xfrm>
            <a:off x="221743" y="3696718"/>
            <a:ext cx="6924525" cy="2949595"/>
          </a:xfrm>
          <a:prstGeom prst="rect">
            <a:avLst/>
          </a:prstGeom>
        </p:spPr>
      </p:pic>
      <p:pic>
        <p:nvPicPr>
          <p:cNvPr id="5" name="Picture 4"/>
          <p:cNvPicPr>
            <a:picLocks noChangeAspect="1"/>
          </p:cNvPicPr>
          <p:nvPr/>
        </p:nvPicPr>
        <p:blipFill>
          <a:blip r:embed="rId4"/>
          <a:stretch>
            <a:fillRect/>
          </a:stretch>
        </p:blipFill>
        <p:spPr>
          <a:xfrm>
            <a:off x="1595967" y="187679"/>
            <a:ext cx="5600700" cy="571500"/>
          </a:xfrm>
          <a:prstGeom prst="rect">
            <a:avLst/>
          </a:prstGeom>
        </p:spPr>
      </p:pic>
      <p:pic>
        <p:nvPicPr>
          <p:cNvPr id="6" name="Picture 5"/>
          <p:cNvPicPr>
            <a:picLocks noChangeAspect="1"/>
          </p:cNvPicPr>
          <p:nvPr/>
        </p:nvPicPr>
        <p:blipFill>
          <a:blip r:embed="rId5"/>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6625619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2901" y="1165879"/>
            <a:ext cx="4896877" cy="5526194"/>
          </a:xfrm>
          <a:prstGeom prst="rect">
            <a:avLst/>
          </a:prstGeom>
        </p:spPr>
      </p:pic>
      <p:pic>
        <p:nvPicPr>
          <p:cNvPr id="3" name="Picture 2"/>
          <p:cNvPicPr>
            <a:picLocks noChangeAspect="1"/>
          </p:cNvPicPr>
          <p:nvPr/>
        </p:nvPicPr>
        <p:blipFill>
          <a:blip r:embed="rId4"/>
          <a:stretch>
            <a:fillRect/>
          </a:stretch>
        </p:blipFill>
        <p:spPr>
          <a:xfrm>
            <a:off x="7086600" y="6308796"/>
            <a:ext cx="2057400" cy="546100"/>
          </a:xfrm>
          <a:prstGeom prst="rect">
            <a:avLst/>
          </a:prstGeom>
        </p:spPr>
      </p:pic>
      <p:sp>
        <p:nvSpPr>
          <p:cNvPr id="4" name="Title 3"/>
          <p:cNvSpPr>
            <a:spLocks noGrp="1"/>
          </p:cNvSpPr>
          <p:nvPr>
            <p:ph type="title"/>
          </p:nvPr>
        </p:nvSpPr>
        <p:spPr>
          <a:xfrm>
            <a:off x="457200" y="152400"/>
            <a:ext cx="8229600" cy="839716"/>
          </a:xfrm>
        </p:spPr>
        <p:txBody>
          <a:bodyPr/>
          <a:lstStyle/>
          <a:p>
            <a:pPr algn="ctr"/>
            <a:r>
              <a:rPr lang="en-US" dirty="0" smtClean="0"/>
              <a:t>Discharge and Transfer</a:t>
            </a:r>
            <a:endParaRPr lang="en-US" dirty="0"/>
          </a:p>
        </p:txBody>
      </p:sp>
    </p:spTree>
    <p:extLst>
      <p:ext uri="{BB962C8B-B14F-4D97-AF65-F5344CB8AC3E}">
        <p14:creationId xmlns:p14="http://schemas.microsoft.com/office/powerpoint/2010/main" val="32796111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effectLst/>
              </a:rPr>
              <a:t>Address patient communication needs during discharge and transfer </a:t>
            </a:r>
            <a:endParaRPr lang="en-US" sz="3600" i="1" dirty="0"/>
          </a:p>
        </p:txBody>
      </p:sp>
      <p:sp>
        <p:nvSpPr>
          <p:cNvPr id="3" name="Content Placeholder 2"/>
          <p:cNvSpPr>
            <a:spLocks noGrp="1"/>
          </p:cNvSpPr>
          <p:nvPr>
            <p:ph idx="1"/>
          </p:nvPr>
        </p:nvSpPr>
        <p:spPr/>
        <p:txBody>
          <a:bodyPr>
            <a:normAutofit fontScale="77500" lnSpcReduction="20000"/>
          </a:bodyPr>
          <a:lstStyle/>
          <a:p>
            <a:r>
              <a:rPr lang="en-US" b="1" dirty="0" smtClean="0">
                <a:solidFill>
                  <a:srgbClr val="054D65"/>
                </a:solidFill>
              </a:rPr>
              <a:t>Communication assistance to </a:t>
            </a:r>
            <a:r>
              <a:rPr lang="en-US" b="1" dirty="0">
                <a:solidFill>
                  <a:srgbClr val="054D65"/>
                </a:solidFill>
              </a:rPr>
              <a:t>meet the communication needs previously identified during the course of care. </a:t>
            </a:r>
            <a:endParaRPr lang="en-US" b="1" dirty="0" smtClean="0">
              <a:solidFill>
                <a:srgbClr val="054D65"/>
              </a:solidFill>
            </a:endParaRPr>
          </a:p>
          <a:p>
            <a:r>
              <a:rPr lang="en-US" b="1" dirty="0" smtClean="0">
                <a:solidFill>
                  <a:srgbClr val="054D65"/>
                </a:solidFill>
              </a:rPr>
              <a:t>Record </a:t>
            </a:r>
            <a:r>
              <a:rPr lang="en-US" b="1" dirty="0">
                <a:solidFill>
                  <a:srgbClr val="054D65"/>
                </a:solidFill>
              </a:rPr>
              <a:t>this information in the patient’s medical record so that any documented communication needs trigger staff to arrange for the appropriate communication assistance</a:t>
            </a:r>
            <a:r>
              <a:rPr lang="en-US" b="1" dirty="0" smtClean="0">
                <a:solidFill>
                  <a:srgbClr val="054D65"/>
                </a:solidFill>
              </a:rPr>
              <a:t>. </a:t>
            </a:r>
            <a:endParaRPr lang="en-US" b="1" dirty="0">
              <a:solidFill>
                <a:srgbClr val="054D65"/>
              </a:solidFill>
            </a:endParaRPr>
          </a:p>
          <a:p>
            <a:pPr lvl="1"/>
            <a:r>
              <a:rPr lang="en-US" b="1" dirty="0" smtClean="0">
                <a:solidFill>
                  <a:srgbClr val="054D65"/>
                </a:solidFill>
              </a:rPr>
              <a:t>patient’s </a:t>
            </a:r>
            <a:r>
              <a:rPr lang="en-US" b="1" dirty="0">
                <a:solidFill>
                  <a:srgbClr val="054D65"/>
                </a:solidFill>
              </a:rPr>
              <a:t>preferred </a:t>
            </a:r>
            <a:r>
              <a:rPr lang="en-US" b="1" dirty="0" smtClean="0">
                <a:solidFill>
                  <a:srgbClr val="054D65"/>
                </a:solidFill>
              </a:rPr>
              <a:t>language</a:t>
            </a:r>
          </a:p>
          <a:p>
            <a:pPr lvl="1"/>
            <a:r>
              <a:rPr lang="en-US" b="1" dirty="0" smtClean="0">
                <a:solidFill>
                  <a:srgbClr val="054D65"/>
                </a:solidFill>
              </a:rPr>
              <a:t>sensory </a:t>
            </a:r>
            <a:r>
              <a:rPr lang="en-US" b="1" dirty="0">
                <a:solidFill>
                  <a:srgbClr val="054D65"/>
                </a:solidFill>
              </a:rPr>
              <a:t>or communication </a:t>
            </a:r>
            <a:r>
              <a:rPr lang="en-US" b="1" dirty="0" smtClean="0">
                <a:solidFill>
                  <a:srgbClr val="054D65"/>
                </a:solidFill>
              </a:rPr>
              <a:t>impairments</a:t>
            </a:r>
            <a:endParaRPr lang="en-US" b="1" dirty="0">
              <a:solidFill>
                <a:srgbClr val="054D65"/>
              </a:solidFill>
            </a:endParaRPr>
          </a:p>
          <a:p>
            <a:r>
              <a:rPr lang="en-US" b="1" dirty="0" smtClean="0">
                <a:solidFill>
                  <a:srgbClr val="054D65"/>
                </a:solidFill>
              </a:rPr>
              <a:t> </a:t>
            </a:r>
            <a:r>
              <a:rPr lang="en-US" b="1" dirty="0">
                <a:solidFill>
                  <a:srgbClr val="054D65"/>
                </a:solidFill>
              </a:rPr>
              <a:t>Arrange for language services to facilitate communication </a:t>
            </a:r>
            <a:r>
              <a:rPr lang="en-US" b="1" dirty="0" smtClean="0">
                <a:solidFill>
                  <a:srgbClr val="054D65"/>
                </a:solidFill>
              </a:rPr>
              <a:t>for </a:t>
            </a:r>
            <a:r>
              <a:rPr lang="en-US" b="1" dirty="0">
                <a:solidFill>
                  <a:srgbClr val="054D65"/>
                </a:solidFill>
              </a:rPr>
              <a:t>patients </a:t>
            </a:r>
            <a:r>
              <a:rPr lang="en-US" b="1" dirty="0" smtClean="0">
                <a:solidFill>
                  <a:srgbClr val="054D65"/>
                </a:solidFill>
              </a:rPr>
              <a:t>and family members whose </a:t>
            </a:r>
            <a:r>
              <a:rPr lang="en-US" b="1" dirty="0">
                <a:solidFill>
                  <a:srgbClr val="054D65"/>
                </a:solidFill>
              </a:rPr>
              <a:t>preferred language is not English or who are deaf. </a:t>
            </a:r>
            <a:endParaRPr lang="en-US" b="1" dirty="0" smtClean="0">
              <a:solidFill>
                <a:srgbClr val="054D65"/>
              </a:solidFill>
            </a:endParaRPr>
          </a:p>
          <a:p>
            <a:pPr lvl="1"/>
            <a:r>
              <a:rPr lang="en-US" b="1" i="1" dirty="0" smtClean="0">
                <a:solidFill>
                  <a:srgbClr val="FF0000"/>
                </a:solidFill>
              </a:rPr>
              <a:t>Do Not </a:t>
            </a:r>
            <a:r>
              <a:rPr lang="en-US" b="1" dirty="0" smtClean="0">
                <a:solidFill>
                  <a:srgbClr val="054D65"/>
                </a:solidFill>
              </a:rPr>
              <a:t>rely </a:t>
            </a:r>
            <a:r>
              <a:rPr lang="en-US" b="1" dirty="0">
                <a:solidFill>
                  <a:srgbClr val="054D65"/>
                </a:solidFill>
              </a:rPr>
              <a:t>on the patient’s family or friends to interpret</a:t>
            </a:r>
          </a:p>
          <a:p>
            <a:r>
              <a:rPr lang="en-US" b="1" dirty="0" smtClean="0">
                <a:solidFill>
                  <a:srgbClr val="054D65"/>
                </a:solidFill>
              </a:rPr>
              <a:t> </a:t>
            </a:r>
            <a:r>
              <a:rPr lang="en-US" b="1" dirty="0">
                <a:solidFill>
                  <a:srgbClr val="054D65"/>
                </a:solidFill>
              </a:rPr>
              <a:t>Make sure that appropriate auxiliary aids and services </a:t>
            </a:r>
            <a:r>
              <a:rPr lang="en-US" b="1" dirty="0" smtClean="0">
                <a:solidFill>
                  <a:srgbClr val="054D65"/>
                </a:solidFill>
              </a:rPr>
              <a:t>are available to facilitate communication</a:t>
            </a:r>
          </a:p>
          <a:p>
            <a:pPr lvl="1"/>
            <a:r>
              <a:rPr lang="en-US" b="1" dirty="0" smtClean="0">
                <a:solidFill>
                  <a:srgbClr val="054D65"/>
                </a:solidFill>
              </a:rPr>
              <a:t>augmentative </a:t>
            </a:r>
            <a:r>
              <a:rPr lang="en-US" b="1" dirty="0">
                <a:solidFill>
                  <a:srgbClr val="054D65"/>
                </a:solidFill>
              </a:rPr>
              <a:t>and alternative communication (AAC) </a:t>
            </a:r>
            <a:r>
              <a:rPr lang="en-US" b="1" dirty="0" smtClean="0">
                <a:solidFill>
                  <a:srgbClr val="054D65"/>
                </a:solidFill>
              </a:rPr>
              <a:t>resources</a:t>
            </a:r>
          </a:p>
          <a:p>
            <a:pPr lvl="1"/>
            <a:r>
              <a:rPr lang="en-US" b="1" dirty="0">
                <a:solidFill>
                  <a:srgbClr val="054D65"/>
                </a:solidFill>
              </a:rPr>
              <a:t>n</a:t>
            </a:r>
            <a:r>
              <a:rPr lang="en-US" b="1" dirty="0" smtClean="0">
                <a:solidFill>
                  <a:srgbClr val="054D65"/>
                </a:solidFill>
              </a:rPr>
              <a:t>ote </a:t>
            </a:r>
            <a:r>
              <a:rPr lang="en-US" b="1" dirty="0">
                <a:solidFill>
                  <a:srgbClr val="054D65"/>
                </a:solidFill>
              </a:rPr>
              <a:t>the use of communication assistance in the medical record and communicate needed aids and services to staff. </a:t>
            </a:r>
          </a:p>
          <a:p>
            <a:endParaRPr lang="en-US" b="1" dirty="0">
              <a:solidFill>
                <a:srgbClr val="054D65"/>
              </a:solidFill>
            </a:endParaRPr>
          </a:p>
          <a:p>
            <a:endParaRPr lang="en-US" b="1" dirty="0">
              <a:solidFill>
                <a:srgbClr val="054D65"/>
              </a:solidFill>
            </a:endParaRPr>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12183702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77"/>
            <a:ext cx="8229600" cy="1538111"/>
          </a:xfrm>
        </p:spPr>
        <p:txBody>
          <a:bodyPr>
            <a:normAutofit fontScale="90000"/>
          </a:bodyPr>
          <a:lstStyle/>
          <a:p>
            <a:pPr algn="ctr"/>
            <a:r>
              <a:rPr lang="en-US" sz="3600" b="1" i="1" dirty="0">
                <a:effectLst/>
              </a:rPr>
              <a:t>Engage patients and families in discharge and transfer planning and instruction</a:t>
            </a:r>
            <a:br>
              <a:rPr lang="en-US" sz="3600" b="1" i="1" dirty="0">
                <a:effectLst/>
              </a:rPr>
            </a:br>
            <a:endParaRPr lang="en-US" sz="3600" i="1" dirty="0"/>
          </a:p>
        </p:txBody>
      </p:sp>
      <p:sp>
        <p:nvSpPr>
          <p:cNvPr id="3" name="Content Placeholder 2"/>
          <p:cNvSpPr>
            <a:spLocks noGrp="1"/>
          </p:cNvSpPr>
          <p:nvPr>
            <p:ph idx="1"/>
          </p:nvPr>
        </p:nvSpPr>
        <p:spPr/>
        <p:txBody>
          <a:bodyPr>
            <a:normAutofit fontScale="92500" lnSpcReduction="20000"/>
          </a:bodyPr>
          <a:lstStyle/>
          <a:p>
            <a:r>
              <a:rPr lang="en-US" b="1" dirty="0">
                <a:solidFill>
                  <a:schemeClr val="tx2">
                    <a:lumMod val="25000"/>
                  </a:schemeClr>
                </a:solidFill>
              </a:rPr>
              <a:t>I</a:t>
            </a:r>
            <a:r>
              <a:rPr lang="en-US" b="1" dirty="0" smtClean="0">
                <a:solidFill>
                  <a:schemeClr val="tx2">
                    <a:lumMod val="25000"/>
                  </a:schemeClr>
                </a:solidFill>
              </a:rPr>
              <a:t>nvolve </a:t>
            </a:r>
            <a:r>
              <a:rPr lang="en-US" b="1" dirty="0">
                <a:solidFill>
                  <a:schemeClr val="tx2">
                    <a:lumMod val="25000"/>
                  </a:schemeClr>
                </a:solidFill>
              </a:rPr>
              <a:t>both the patient and his or her family to tailor discharge and transfer planning and instruction to the patient’s unique </a:t>
            </a:r>
            <a:r>
              <a:rPr lang="en-US" b="1" dirty="0" smtClean="0">
                <a:solidFill>
                  <a:schemeClr val="tx2">
                    <a:lumMod val="25000"/>
                  </a:schemeClr>
                </a:solidFill>
              </a:rPr>
              <a:t>needs</a:t>
            </a:r>
          </a:p>
          <a:p>
            <a:r>
              <a:rPr lang="en-US" b="1" dirty="0">
                <a:solidFill>
                  <a:schemeClr val="tx2">
                    <a:lumMod val="25000"/>
                  </a:schemeClr>
                </a:solidFill>
              </a:rPr>
              <a:t>E</a:t>
            </a:r>
            <a:r>
              <a:rPr lang="en-US" b="1" dirty="0" smtClean="0">
                <a:solidFill>
                  <a:schemeClr val="tx2">
                    <a:lumMod val="25000"/>
                  </a:schemeClr>
                </a:solidFill>
              </a:rPr>
              <a:t>ncourage </a:t>
            </a:r>
            <a:r>
              <a:rPr lang="en-US" b="1" dirty="0">
                <a:solidFill>
                  <a:schemeClr val="tx2">
                    <a:lumMod val="25000"/>
                  </a:schemeClr>
                </a:solidFill>
              </a:rPr>
              <a:t>the patient and family to ask questions and participate in discussions regarding discharge and transitions in care. </a:t>
            </a:r>
            <a:endParaRPr lang="en-US" b="1" dirty="0" smtClean="0">
              <a:solidFill>
                <a:schemeClr val="tx2">
                  <a:lumMod val="25000"/>
                </a:schemeClr>
              </a:solidFill>
            </a:endParaRPr>
          </a:p>
          <a:p>
            <a:r>
              <a:rPr lang="en-US" b="1" dirty="0">
                <a:solidFill>
                  <a:schemeClr val="tx2">
                    <a:lumMod val="25000"/>
                  </a:schemeClr>
                </a:solidFill>
              </a:rPr>
              <a:t>Ask the patient which, if any, family members he or she would like to involve in discharge or transfer planning and instruction</a:t>
            </a:r>
            <a:r>
              <a:rPr lang="en-US" b="1" dirty="0" smtClean="0">
                <a:solidFill>
                  <a:schemeClr val="tx2">
                    <a:lumMod val="25000"/>
                  </a:schemeClr>
                </a:solidFill>
              </a:rPr>
              <a:t>.</a:t>
            </a:r>
          </a:p>
          <a:p>
            <a:pPr lvl="1"/>
            <a:r>
              <a:rPr lang="en-US" b="1" dirty="0" smtClean="0">
                <a:solidFill>
                  <a:schemeClr val="tx2">
                    <a:lumMod val="25000"/>
                  </a:schemeClr>
                </a:solidFill>
              </a:rPr>
              <a:t> </a:t>
            </a:r>
            <a:r>
              <a:rPr lang="en-US" b="1" dirty="0">
                <a:solidFill>
                  <a:schemeClr val="tx2">
                    <a:lumMod val="25000"/>
                  </a:schemeClr>
                </a:solidFill>
              </a:rPr>
              <a:t>Family members may be broadly defined to include friends and same-sex partners</a:t>
            </a:r>
            <a:r>
              <a:rPr lang="en-US" b="1" dirty="0" smtClean="0">
                <a:solidFill>
                  <a:schemeClr val="tx2">
                    <a:lumMod val="25000"/>
                  </a:schemeClr>
                </a:solidFill>
              </a:rPr>
              <a:t>.</a:t>
            </a:r>
          </a:p>
          <a:p>
            <a:pPr lvl="1"/>
            <a:r>
              <a:rPr lang="en-US" b="1" dirty="0">
                <a:solidFill>
                  <a:schemeClr val="tx2">
                    <a:lumMod val="25000"/>
                  </a:schemeClr>
                </a:solidFill>
              </a:rPr>
              <a:t>D</a:t>
            </a:r>
            <a:r>
              <a:rPr lang="en-US" b="1" dirty="0" smtClean="0">
                <a:solidFill>
                  <a:schemeClr val="tx2">
                    <a:lumMod val="25000"/>
                  </a:schemeClr>
                </a:solidFill>
              </a:rPr>
              <a:t>iscuss </a:t>
            </a:r>
            <a:r>
              <a:rPr lang="en-US" b="1" dirty="0">
                <a:solidFill>
                  <a:schemeClr val="tx2">
                    <a:lumMod val="25000"/>
                  </a:schemeClr>
                </a:solidFill>
              </a:rPr>
              <a:t>a child’s care with both parents when possible, including co-custodial parents and same-sex parents, even if both do not have legal custody. </a:t>
            </a:r>
          </a:p>
          <a:p>
            <a:endParaRPr lang="en-US" b="1" dirty="0">
              <a:solidFill>
                <a:schemeClr val="tx2">
                  <a:lumMod val="25000"/>
                </a:schemeClr>
              </a:solidFill>
            </a:endParaRPr>
          </a:p>
          <a:p>
            <a:endParaRPr lang="en-US" b="1" dirty="0">
              <a:solidFill>
                <a:schemeClr val="tx2">
                  <a:lumMod val="25000"/>
                </a:schemeClr>
              </a:solidFill>
            </a:endParaRPr>
          </a:p>
          <a:p>
            <a:endParaRPr lang="en-US" b="1" dirty="0">
              <a:solidFill>
                <a:schemeClr val="tx2">
                  <a:lumMod val="25000"/>
                </a:schemeClr>
              </a:solidFill>
            </a:endParaRPr>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9361602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77"/>
            <a:ext cx="8229600" cy="1538111"/>
          </a:xfrm>
        </p:spPr>
        <p:txBody>
          <a:bodyPr>
            <a:normAutofit fontScale="90000"/>
          </a:bodyPr>
          <a:lstStyle/>
          <a:p>
            <a:pPr algn="ctr"/>
            <a:r>
              <a:rPr lang="en-US" sz="3600" b="1" i="1" dirty="0">
                <a:effectLst/>
              </a:rPr>
              <a:t>Engage patients and families in discharge and transfer planning and instruction</a:t>
            </a:r>
            <a:br>
              <a:rPr lang="en-US" sz="3600" b="1" i="1" dirty="0">
                <a:effectLst/>
              </a:rPr>
            </a:br>
            <a:endParaRPr lang="en-US" sz="3600" i="1" dirty="0"/>
          </a:p>
        </p:txBody>
      </p:sp>
      <p:sp>
        <p:nvSpPr>
          <p:cNvPr id="3" name="Content Placeholder 2"/>
          <p:cNvSpPr>
            <a:spLocks noGrp="1"/>
          </p:cNvSpPr>
          <p:nvPr>
            <p:ph idx="1"/>
          </p:nvPr>
        </p:nvSpPr>
        <p:spPr/>
        <p:txBody>
          <a:bodyPr>
            <a:normAutofit/>
          </a:bodyPr>
          <a:lstStyle/>
          <a:p>
            <a:r>
              <a:rPr lang="en-US" b="1" dirty="0" smtClean="0">
                <a:solidFill>
                  <a:srgbClr val="054D65"/>
                </a:solidFill>
              </a:rPr>
              <a:t>Identify the primary </a:t>
            </a:r>
            <a:r>
              <a:rPr lang="en-US" b="1" dirty="0">
                <a:solidFill>
                  <a:srgbClr val="054D65"/>
                </a:solidFill>
              </a:rPr>
              <a:t>caregiver at home. </a:t>
            </a:r>
            <a:endParaRPr lang="en-US" b="1" dirty="0" smtClean="0">
              <a:solidFill>
                <a:srgbClr val="054D65"/>
              </a:solidFill>
            </a:endParaRPr>
          </a:p>
          <a:p>
            <a:pPr lvl="1"/>
            <a:r>
              <a:rPr lang="en-US" b="1" dirty="0" smtClean="0">
                <a:solidFill>
                  <a:srgbClr val="054D65"/>
                </a:solidFill>
              </a:rPr>
              <a:t>make </a:t>
            </a:r>
            <a:r>
              <a:rPr lang="en-US" b="1" dirty="0">
                <a:solidFill>
                  <a:srgbClr val="054D65"/>
                </a:solidFill>
              </a:rPr>
              <a:t>sure to involve the </a:t>
            </a:r>
            <a:r>
              <a:rPr lang="en-US" b="1" dirty="0" smtClean="0">
                <a:solidFill>
                  <a:srgbClr val="054D65"/>
                </a:solidFill>
              </a:rPr>
              <a:t>primary caregiver</a:t>
            </a:r>
            <a:endParaRPr lang="en-US" b="1" dirty="0">
              <a:solidFill>
                <a:srgbClr val="054D65"/>
              </a:solidFill>
            </a:endParaRPr>
          </a:p>
          <a:p>
            <a:r>
              <a:rPr lang="en-US" b="1" dirty="0" smtClean="0">
                <a:solidFill>
                  <a:srgbClr val="054D65"/>
                </a:solidFill>
              </a:rPr>
              <a:t>Notify the patient and family of ongoing opportunities to ask questions</a:t>
            </a:r>
          </a:p>
          <a:p>
            <a:pPr lvl="1"/>
            <a:r>
              <a:rPr lang="en-US" b="1" dirty="0" smtClean="0">
                <a:solidFill>
                  <a:srgbClr val="054D65"/>
                </a:solidFill>
              </a:rPr>
              <a:t>Encourage the patient and family to write down questions for discussion with staff who plan transitions in care. </a:t>
            </a:r>
          </a:p>
          <a:p>
            <a:endParaRPr lang="en-US" b="1" dirty="0">
              <a:solidFill>
                <a:srgbClr val="054D65"/>
              </a:solidFill>
            </a:endParaRPr>
          </a:p>
          <a:p>
            <a:endParaRPr lang="en-US" b="1" dirty="0">
              <a:solidFill>
                <a:srgbClr val="054D65"/>
              </a:solidFill>
            </a:endParaRPr>
          </a:p>
          <a:p>
            <a:endParaRPr lang="en-US" b="1" dirty="0">
              <a:solidFill>
                <a:srgbClr val="054D65"/>
              </a:solidFill>
            </a:endParaRPr>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9070058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solidFill>
                  <a:srgbClr val="054D65"/>
                </a:solidFill>
              </a:rPr>
              <a:t>M</a:t>
            </a:r>
            <a:r>
              <a:rPr lang="en-US" b="1" dirty="0" smtClean="0">
                <a:solidFill>
                  <a:srgbClr val="054D65"/>
                </a:solidFill>
              </a:rPr>
              <a:t>odify </a:t>
            </a:r>
            <a:r>
              <a:rPr lang="en-US" b="1" dirty="0">
                <a:solidFill>
                  <a:srgbClr val="054D65"/>
                </a:solidFill>
              </a:rPr>
              <a:t>discharge instructions and materials to help the patient understand and act on health information. </a:t>
            </a:r>
          </a:p>
          <a:p>
            <a:r>
              <a:rPr lang="en-US" b="1" dirty="0">
                <a:solidFill>
                  <a:srgbClr val="054D65"/>
                </a:solidFill>
              </a:rPr>
              <a:t>Ask the patient how he or she prefers to receive information (for example, by reading, hearing, or viewing). </a:t>
            </a:r>
          </a:p>
          <a:p>
            <a:r>
              <a:rPr lang="en-US" b="1" dirty="0">
                <a:solidFill>
                  <a:srgbClr val="054D65"/>
                </a:solidFill>
              </a:rPr>
              <a:t>Speak in plain language instead of using technical terminology or medical jargon. Include examples and stories whenever possible. </a:t>
            </a:r>
          </a:p>
          <a:p>
            <a:r>
              <a:rPr lang="en-US" b="1" dirty="0">
                <a:solidFill>
                  <a:srgbClr val="054D65"/>
                </a:solidFill>
              </a:rPr>
              <a:t>Use visual models, diagrams, or pictures to illustrate discharge instructions. </a:t>
            </a:r>
          </a:p>
          <a:p>
            <a:endParaRPr lang="en-US" b="1" dirty="0">
              <a:solidFill>
                <a:srgbClr val="054D65"/>
              </a:solidFill>
            </a:endParaRPr>
          </a:p>
        </p:txBody>
      </p:sp>
      <p:sp>
        <p:nvSpPr>
          <p:cNvPr id="3" name="Title 2"/>
          <p:cNvSpPr>
            <a:spLocks noGrp="1"/>
          </p:cNvSpPr>
          <p:nvPr>
            <p:ph type="title"/>
          </p:nvPr>
        </p:nvSpPr>
        <p:spPr>
          <a:xfrm>
            <a:off x="457200" y="409221"/>
            <a:ext cx="8229600" cy="1227667"/>
          </a:xfrm>
        </p:spPr>
        <p:txBody>
          <a:bodyPr>
            <a:noAutofit/>
          </a:bodyPr>
          <a:lstStyle/>
          <a:p>
            <a:pPr algn="ctr"/>
            <a:r>
              <a:rPr lang="en-US" sz="3200" b="1" i="1" dirty="0">
                <a:effectLst/>
              </a:rPr>
              <a:t>Provide discharge instruction that meets patient needs.</a:t>
            </a:r>
            <a:br>
              <a:rPr lang="en-US" sz="3200" b="1" i="1" dirty="0">
                <a:effectLst/>
              </a:rPr>
            </a:br>
            <a:endParaRPr lang="en-US" sz="3200"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2065496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smtClean="0">
                <a:solidFill>
                  <a:srgbClr val="054D65"/>
                </a:solidFill>
              </a:rPr>
              <a:t>Use methods </a:t>
            </a:r>
            <a:r>
              <a:rPr lang="en-US" b="1" dirty="0">
                <a:solidFill>
                  <a:srgbClr val="054D65"/>
                </a:solidFill>
              </a:rPr>
              <a:t>such as AskMe3, a strategy for asking and answering three questions about the patient’s care </a:t>
            </a:r>
            <a:r>
              <a:rPr lang="en-US" b="1" dirty="0" smtClean="0">
                <a:solidFill>
                  <a:srgbClr val="054D65"/>
                </a:solidFill>
              </a:rPr>
              <a:t> </a:t>
            </a:r>
            <a:endParaRPr lang="en-US" b="1" dirty="0">
              <a:solidFill>
                <a:srgbClr val="054D65"/>
              </a:solidFill>
            </a:endParaRPr>
          </a:p>
          <a:p>
            <a:r>
              <a:rPr lang="en-US" b="1" dirty="0">
                <a:solidFill>
                  <a:srgbClr val="054D65"/>
                </a:solidFill>
              </a:rPr>
              <a:t>Use the “teach back” method to assess understanding. This involves asking the patient to explain in his or her own words the information that the staff shared, or asking the patient to demonstrate a skill that was taught. </a:t>
            </a:r>
          </a:p>
          <a:p>
            <a:r>
              <a:rPr lang="en-US" b="1" dirty="0">
                <a:solidFill>
                  <a:srgbClr val="054D65"/>
                </a:solidFill>
              </a:rPr>
              <a:t>Refrain from simply asking the patient “Do you understand?” to evaluate understanding. Regardless of their ability to understand the information, many people who do not understand may still answer, “Yes.” </a:t>
            </a:r>
          </a:p>
          <a:p>
            <a:endParaRPr lang="en-US" b="1" dirty="0">
              <a:solidFill>
                <a:srgbClr val="054D65"/>
              </a:solidFill>
            </a:endParaRPr>
          </a:p>
        </p:txBody>
      </p:sp>
      <p:sp>
        <p:nvSpPr>
          <p:cNvPr id="3" name="Title 2"/>
          <p:cNvSpPr>
            <a:spLocks noGrp="1"/>
          </p:cNvSpPr>
          <p:nvPr>
            <p:ph type="title"/>
          </p:nvPr>
        </p:nvSpPr>
        <p:spPr>
          <a:xfrm>
            <a:off x="457200" y="409221"/>
            <a:ext cx="8229600" cy="1227667"/>
          </a:xfrm>
        </p:spPr>
        <p:txBody>
          <a:bodyPr>
            <a:noAutofit/>
          </a:bodyPr>
          <a:lstStyle/>
          <a:p>
            <a:pPr algn="ctr"/>
            <a:r>
              <a:rPr lang="en-US" sz="3200" b="1" i="1" dirty="0">
                <a:effectLst/>
              </a:rPr>
              <a:t>Provide discharge instruction that meets patient needs.</a:t>
            </a:r>
            <a:br>
              <a:rPr lang="en-US" sz="3200" b="1" i="1" dirty="0">
                <a:effectLst/>
              </a:rPr>
            </a:br>
            <a:endParaRPr lang="en-US" sz="3200"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3411134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solidFill>
                  <a:srgbClr val="054D65"/>
                </a:solidFill>
              </a:rPr>
              <a:t>Use discharge instructions that meet health literacy </a:t>
            </a:r>
            <a:r>
              <a:rPr lang="en-US" b="1" dirty="0" smtClean="0">
                <a:solidFill>
                  <a:srgbClr val="054D65"/>
                </a:solidFill>
              </a:rPr>
              <a:t>needs.</a:t>
            </a:r>
          </a:p>
          <a:p>
            <a:pPr lvl="1"/>
            <a:r>
              <a:rPr lang="en-US" b="1" dirty="0" smtClean="0">
                <a:solidFill>
                  <a:srgbClr val="054D65"/>
                </a:solidFill>
              </a:rPr>
              <a:t>Materials </a:t>
            </a:r>
            <a:r>
              <a:rPr lang="en-US" b="1" dirty="0">
                <a:solidFill>
                  <a:srgbClr val="054D65"/>
                </a:solidFill>
              </a:rPr>
              <a:t>should be written at a 5th grade or lower reading level. </a:t>
            </a:r>
            <a:endParaRPr lang="en-US" b="1" dirty="0" smtClean="0">
              <a:solidFill>
                <a:srgbClr val="054D65"/>
              </a:solidFill>
            </a:endParaRPr>
          </a:p>
          <a:p>
            <a:pPr lvl="1"/>
            <a:r>
              <a:rPr lang="en-US" b="1" dirty="0">
                <a:solidFill>
                  <a:srgbClr val="054D65"/>
                </a:solidFill>
              </a:rPr>
              <a:t>u</a:t>
            </a:r>
            <a:r>
              <a:rPr lang="en-US" b="1" dirty="0" smtClean="0">
                <a:solidFill>
                  <a:srgbClr val="054D65"/>
                </a:solidFill>
              </a:rPr>
              <a:t>se </a:t>
            </a:r>
            <a:r>
              <a:rPr lang="en-US" b="1" dirty="0">
                <a:solidFill>
                  <a:srgbClr val="054D65"/>
                </a:solidFill>
              </a:rPr>
              <a:t>readability </a:t>
            </a:r>
            <a:r>
              <a:rPr lang="en-US" b="1" dirty="0" smtClean="0">
                <a:solidFill>
                  <a:srgbClr val="054D65"/>
                </a:solidFill>
              </a:rPr>
              <a:t>tests,</a:t>
            </a:r>
          </a:p>
          <a:p>
            <a:pPr lvl="1"/>
            <a:r>
              <a:rPr lang="en-US" b="1" dirty="0" smtClean="0">
                <a:solidFill>
                  <a:srgbClr val="054D65"/>
                </a:solidFill>
              </a:rPr>
              <a:t>divide </a:t>
            </a:r>
            <a:r>
              <a:rPr lang="en-US" b="1" dirty="0">
                <a:solidFill>
                  <a:srgbClr val="054D65"/>
                </a:solidFill>
              </a:rPr>
              <a:t>complex information into bullet </a:t>
            </a:r>
            <a:r>
              <a:rPr lang="en-US" b="1" dirty="0" smtClean="0">
                <a:solidFill>
                  <a:srgbClr val="054D65"/>
                </a:solidFill>
              </a:rPr>
              <a:t>points</a:t>
            </a:r>
          </a:p>
          <a:p>
            <a:pPr lvl="1"/>
            <a:r>
              <a:rPr lang="en-US" b="1" dirty="0" smtClean="0">
                <a:solidFill>
                  <a:srgbClr val="054D65"/>
                </a:solidFill>
              </a:rPr>
              <a:t>modify </a:t>
            </a:r>
            <a:r>
              <a:rPr lang="en-US" b="1" dirty="0">
                <a:solidFill>
                  <a:srgbClr val="054D65"/>
                </a:solidFill>
              </a:rPr>
              <a:t>document font, layout, and design to revise written materials to improve readability</a:t>
            </a:r>
            <a:r>
              <a:rPr lang="en-US" b="1" dirty="0" smtClean="0">
                <a:solidFill>
                  <a:srgbClr val="054D65"/>
                </a:solidFill>
              </a:rPr>
              <a:t>. </a:t>
            </a:r>
            <a:endParaRPr lang="en-US" b="1" dirty="0">
              <a:solidFill>
                <a:srgbClr val="054D65"/>
              </a:solidFill>
            </a:endParaRPr>
          </a:p>
          <a:p>
            <a:r>
              <a:rPr lang="en-US" b="1" dirty="0">
                <a:solidFill>
                  <a:srgbClr val="054D65"/>
                </a:solidFill>
              </a:rPr>
              <a:t>Use discharge instruction materials that have been translated into the hospital’s most frequently encountered languages whenever possible</a:t>
            </a:r>
            <a:r>
              <a:rPr lang="en-US" b="1" dirty="0" smtClean="0">
                <a:solidFill>
                  <a:srgbClr val="054D65"/>
                </a:solidFill>
              </a:rPr>
              <a:t>.</a:t>
            </a:r>
          </a:p>
          <a:p>
            <a:pPr lvl="1"/>
            <a:r>
              <a:rPr lang="en-US" b="1" dirty="0" smtClean="0">
                <a:solidFill>
                  <a:srgbClr val="054D65"/>
                </a:solidFill>
              </a:rPr>
              <a:t> </a:t>
            </a:r>
            <a:r>
              <a:rPr lang="en-US" b="1" dirty="0">
                <a:solidFill>
                  <a:srgbClr val="054D65"/>
                </a:solidFill>
              </a:rPr>
              <a:t>Even if the hospital provides translated materials, it is still necessary to provide an interpreter for the patient’s preferred language during discharge instruction discussions. </a:t>
            </a:r>
          </a:p>
          <a:p>
            <a:endParaRPr lang="en-US" b="1" dirty="0">
              <a:solidFill>
                <a:srgbClr val="054D65"/>
              </a:solidFill>
            </a:endParaRPr>
          </a:p>
        </p:txBody>
      </p:sp>
      <p:sp>
        <p:nvSpPr>
          <p:cNvPr id="3" name="Title 2"/>
          <p:cNvSpPr>
            <a:spLocks noGrp="1"/>
          </p:cNvSpPr>
          <p:nvPr>
            <p:ph type="title"/>
          </p:nvPr>
        </p:nvSpPr>
        <p:spPr>
          <a:xfrm>
            <a:off x="457200" y="409221"/>
            <a:ext cx="8229600" cy="1227667"/>
          </a:xfrm>
        </p:spPr>
        <p:txBody>
          <a:bodyPr>
            <a:noAutofit/>
          </a:bodyPr>
          <a:lstStyle/>
          <a:p>
            <a:pPr algn="ctr"/>
            <a:r>
              <a:rPr lang="en-US" sz="3200" b="1" i="1" dirty="0">
                <a:effectLst/>
              </a:rPr>
              <a:t>Provide discharge instruction that meets patient needs.</a:t>
            </a:r>
            <a:br>
              <a:rPr lang="en-US" sz="3200" b="1" i="1" dirty="0">
                <a:effectLst/>
              </a:rPr>
            </a:br>
            <a:endParaRPr lang="en-US" sz="3200"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21500627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95370"/>
            <a:ext cx="8229600" cy="1219200"/>
          </a:xfrm>
        </p:spPr>
        <p:txBody>
          <a:bodyPr>
            <a:normAutofit/>
          </a:bodyPr>
          <a:lstStyle/>
          <a:p>
            <a:pPr algn="ctr"/>
            <a:r>
              <a:rPr lang="en-US" sz="4400" b="1" i="1" dirty="0" smtClean="0">
                <a:solidFill>
                  <a:schemeClr val="tx2">
                    <a:lumMod val="25000"/>
                  </a:schemeClr>
                </a:solidFill>
              </a:rPr>
              <a:t>KISS Principle of Healthcare</a:t>
            </a:r>
            <a:endParaRPr lang="en-US" sz="4400" b="1" i="1" dirty="0">
              <a:solidFill>
                <a:schemeClr val="tx2">
                  <a:lumMod val="25000"/>
                </a:schemeClr>
              </a:solidFill>
            </a:endParaRPr>
          </a:p>
        </p:txBody>
      </p:sp>
    </p:spTree>
    <p:extLst>
      <p:ext uri="{BB962C8B-B14F-4D97-AF65-F5344CB8AC3E}">
        <p14:creationId xmlns:p14="http://schemas.microsoft.com/office/powerpoint/2010/main" val="37255975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solidFill>
                  <a:srgbClr val="054D65"/>
                </a:solidFill>
              </a:rPr>
              <a:t>Ask the patient if he or she would benefit from a follow-up phone call, if possible, to review discharge instructions and ask additional questions. </a:t>
            </a:r>
          </a:p>
          <a:p>
            <a:r>
              <a:rPr lang="en-US" b="1" dirty="0">
                <a:solidFill>
                  <a:srgbClr val="054D65"/>
                </a:solidFill>
              </a:rPr>
              <a:t>Provide appropriate hospital phone numbers to the patient or family and encourage them to call with any questions they may have post-discharge. </a:t>
            </a:r>
          </a:p>
        </p:txBody>
      </p:sp>
      <p:sp>
        <p:nvSpPr>
          <p:cNvPr id="3" name="Title 2"/>
          <p:cNvSpPr>
            <a:spLocks noGrp="1"/>
          </p:cNvSpPr>
          <p:nvPr>
            <p:ph type="title"/>
          </p:nvPr>
        </p:nvSpPr>
        <p:spPr>
          <a:xfrm>
            <a:off x="457200" y="409221"/>
            <a:ext cx="8229600" cy="1227667"/>
          </a:xfrm>
        </p:spPr>
        <p:txBody>
          <a:bodyPr>
            <a:noAutofit/>
          </a:bodyPr>
          <a:lstStyle/>
          <a:p>
            <a:pPr algn="ctr"/>
            <a:r>
              <a:rPr lang="en-US" sz="3200" b="1" i="1" dirty="0">
                <a:effectLst/>
              </a:rPr>
              <a:t>Provide discharge instruction that meets patient needs.</a:t>
            </a:r>
            <a:br>
              <a:rPr lang="en-US" sz="3200" b="1" i="1" dirty="0">
                <a:effectLst/>
              </a:rPr>
            </a:br>
            <a:endParaRPr lang="en-US" sz="3200"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21730117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054D65"/>
                </a:solidFill>
              </a:rPr>
              <a:t>When the hospital transfers the patient to another care facilities (for example, nursing home, hospice, rehabilitation center), staff should notify the facility of the patient’s unique needs to make sure that the receiving organization can arrange for appropriate services and </a:t>
            </a:r>
            <a:r>
              <a:rPr lang="en-US" b="1" dirty="0" smtClean="0">
                <a:solidFill>
                  <a:srgbClr val="054D65"/>
                </a:solidFill>
              </a:rPr>
              <a:t>accommodations</a:t>
            </a:r>
          </a:p>
          <a:p>
            <a:r>
              <a:rPr lang="en-US" b="1" dirty="0" smtClean="0">
                <a:solidFill>
                  <a:srgbClr val="054D65"/>
                </a:solidFill>
              </a:rPr>
              <a:t>Share </a:t>
            </a:r>
            <a:r>
              <a:rPr lang="en-US" b="1" dirty="0">
                <a:solidFill>
                  <a:srgbClr val="054D65"/>
                </a:solidFill>
              </a:rPr>
              <a:t>information about the patient’s communication, cultural, religious or spiritual, mobility, or other needs to aid in the transition of care and ease the adjustment to a new facility. </a:t>
            </a:r>
          </a:p>
          <a:p>
            <a:endParaRPr lang="en-US" b="1" dirty="0">
              <a:solidFill>
                <a:srgbClr val="054D65"/>
              </a:solidFill>
            </a:endParaRPr>
          </a:p>
        </p:txBody>
      </p:sp>
      <p:sp>
        <p:nvSpPr>
          <p:cNvPr id="3" name="Title 2"/>
          <p:cNvSpPr>
            <a:spLocks noGrp="1"/>
          </p:cNvSpPr>
          <p:nvPr>
            <p:ph type="title"/>
          </p:nvPr>
        </p:nvSpPr>
        <p:spPr>
          <a:xfrm>
            <a:off x="457200" y="423332"/>
            <a:ext cx="8229600" cy="948267"/>
          </a:xfrm>
        </p:spPr>
        <p:txBody>
          <a:bodyPr>
            <a:noAutofit/>
          </a:bodyPr>
          <a:lstStyle/>
          <a:p>
            <a:pPr algn="ctr"/>
            <a:r>
              <a:rPr lang="en-US" sz="3200" b="1" i="1" dirty="0" smtClean="0"/>
              <a:t>Identify follow up providers that can meet unique patient needs</a:t>
            </a:r>
            <a:endParaRPr lang="en-US" sz="3200" b="1"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29959537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solidFill>
                  <a:srgbClr val="054D65"/>
                </a:solidFill>
              </a:rPr>
              <a:t>Create a list of follow-up providers that offer the appropriate services and accommodations to meet the patient’s communication, cultural, religious or spiritual, mobility, or other needs. </a:t>
            </a:r>
          </a:p>
          <a:p>
            <a:r>
              <a:rPr lang="en-US" b="1" dirty="0">
                <a:solidFill>
                  <a:srgbClr val="054D65"/>
                </a:solidFill>
              </a:rPr>
              <a:t>Refer any patient who requires follow-up care to a provider (for example, home health organization, community clinic, primary care provider, medical home</a:t>
            </a:r>
            <a:r>
              <a:rPr lang="en-US" b="1" dirty="0" smtClean="0">
                <a:solidFill>
                  <a:srgbClr val="FF0000"/>
                </a:solidFill>
              </a:rPr>
              <a:t>)</a:t>
            </a:r>
            <a:r>
              <a:rPr lang="en-US" b="1" i="1" dirty="0" smtClean="0">
                <a:solidFill>
                  <a:srgbClr val="FF0000"/>
                </a:solidFill>
              </a:rPr>
              <a:t> </a:t>
            </a:r>
            <a:r>
              <a:rPr lang="en-US" b="1" i="1" dirty="0">
                <a:solidFill>
                  <a:srgbClr val="FF0000"/>
                </a:solidFill>
              </a:rPr>
              <a:t>Staff should arrange a meeting between the patient and the follow-up care provider prior to discharge, whenever possible. </a:t>
            </a:r>
          </a:p>
          <a:p>
            <a:endParaRPr lang="en-US" b="1" dirty="0">
              <a:solidFill>
                <a:srgbClr val="054D65"/>
              </a:solidFill>
            </a:endParaRPr>
          </a:p>
        </p:txBody>
      </p:sp>
      <p:sp>
        <p:nvSpPr>
          <p:cNvPr id="3" name="Title 2"/>
          <p:cNvSpPr>
            <a:spLocks noGrp="1"/>
          </p:cNvSpPr>
          <p:nvPr>
            <p:ph type="title"/>
          </p:nvPr>
        </p:nvSpPr>
        <p:spPr>
          <a:xfrm>
            <a:off x="457200" y="423332"/>
            <a:ext cx="8229600" cy="948267"/>
          </a:xfrm>
        </p:spPr>
        <p:txBody>
          <a:bodyPr>
            <a:noAutofit/>
          </a:bodyPr>
          <a:lstStyle/>
          <a:p>
            <a:pPr algn="ctr"/>
            <a:r>
              <a:rPr lang="en-US" sz="3200" b="1" i="1" dirty="0" smtClean="0"/>
              <a:t>Identify follow up providers that can meet unique patient needs</a:t>
            </a:r>
            <a:endParaRPr lang="en-US" sz="3200" b="1"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6987694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b="1" dirty="0" smtClean="0">
                <a:solidFill>
                  <a:schemeClr val="tx2">
                    <a:lumMod val="25000"/>
                  </a:schemeClr>
                </a:solidFill>
              </a:rPr>
              <a:t>Identify </a:t>
            </a:r>
            <a:r>
              <a:rPr lang="en-US" b="1" dirty="0">
                <a:solidFill>
                  <a:schemeClr val="tx2">
                    <a:lumMod val="25000"/>
                  </a:schemeClr>
                </a:solidFill>
              </a:rPr>
              <a:t>social services available in the community, and refer the patient when necessary. Provide the patient with social service agency brochures outlining available services, whenever possible. </a:t>
            </a:r>
          </a:p>
          <a:p>
            <a:r>
              <a:rPr lang="en-US" b="1" dirty="0" smtClean="0">
                <a:solidFill>
                  <a:schemeClr val="tx2">
                    <a:lumMod val="25000"/>
                  </a:schemeClr>
                </a:solidFill>
              </a:rPr>
              <a:t>Make </a:t>
            </a:r>
            <a:r>
              <a:rPr lang="en-US" b="1" dirty="0">
                <a:solidFill>
                  <a:schemeClr val="tx2">
                    <a:lumMod val="25000"/>
                  </a:schemeClr>
                </a:solidFill>
              </a:rPr>
              <a:t>sure that follow-up providers for patients that require mobility assistance have the specialized equipment necessary to perform examinations and tests. For example, the hospital should make sure that a recommended physical therapy provider has the appropriate equipment to address the patient’s mobility needs. </a:t>
            </a:r>
          </a:p>
          <a:p>
            <a:endParaRPr lang="en-US" b="1" dirty="0">
              <a:solidFill>
                <a:schemeClr val="tx2">
                  <a:lumMod val="25000"/>
                </a:schemeClr>
              </a:solidFill>
            </a:endParaRPr>
          </a:p>
        </p:txBody>
      </p:sp>
      <p:sp>
        <p:nvSpPr>
          <p:cNvPr id="3" name="Title 2"/>
          <p:cNvSpPr>
            <a:spLocks noGrp="1"/>
          </p:cNvSpPr>
          <p:nvPr>
            <p:ph type="title"/>
          </p:nvPr>
        </p:nvSpPr>
        <p:spPr>
          <a:xfrm>
            <a:off x="457200" y="423332"/>
            <a:ext cx="8229600" cy="948267"/>
          </a:xfrm>
        </p:spPr>
        <p:txBody>
          <a:bodyPr>
            <a:noAutofit/>
          </a:bodyPr>
          <a:lstStyle/>
          <a:p>
            <a:pPr algn="ctr"/>
            <a:r>
              <a:rPr lang="en-US" sz="3200" b="1" i="1" dirty="0" smtClean="0"/>
              <a:t>Identify follow up providers that can meet unique patient needs</a:t>
            </a:r>
            <a:endParaRPr lang="en-US" sz="3200" b="1" i="1" dirty="0"/>
          </a:p>
        </p:txBody>
      </p:sp>
      <p:pic>
        <p:nvPicPr>
          <p:cNvPr id="4" name="Picture 3"/>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5184964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595" r="1595"/>
          <a:stretch>
            <a:fillRect/>
          </a:stretch>
        </p:blipFill>
        <p:spPr/>
      </p:pic>
      <p:sp>
        <p:nvSpPr>
          <p:cNvPr id="3" name="Title 2"/>
          <p:cNvSpPr>
            <a:spLocks noGrp="1"/>
          </p:cNvSpPr>
          <p:nvPr>
            <p:ph type="title"/>
          </p:nvPr>
        </p:nvSpPr>
        <p:spPr/>
        <p:txBody>
          <a:bodyPr>
            <a:normAutofit/>
          </a:bodyPr>
          <a:lstStyle/>
          <a:p>
            <a:pPr algn="ctr"/>
            <a:r>
              <a:rPr lang="en-US" sz="3200" b="1" i="1" dirty="0" smtClean="0"/>
              <a:t>Organization Readiness</a:t>
            </a:r>
            <a:endParaRPr lang="en-US" sz="3200" b="1" i="1" dirty="0"/>
          </a:p>
        </p:txBody>
      </p:sp>
      <p:pic>
        <p:nvPicPr>
          <p:cNvPr id="5" name="Picture 4"/>
          <p:cNvPicPr>
            <a:picLocks noChangeAspect="1"/>
          </p:cNvPicPr>
          <p:nvPr/>
        </p:nvPicPr>
        <p:blipFill>
          <a:blip r:embed="rId3"/>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6966109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b="1" i="1" dirty="0" smtClean="0"/>
              <a:t>Organization Readiness</a:t>
            </a:r>
            <a:endParaRPr lang="en-US" sz="3200" b="1" i="1" dirty="0"/>
          </a:p>
        </p:txBody>
      </p:sp>
      <p:sp>
        <p:nvSpPr>
          <p:cNvPr id="2" name="Content Placeholder 1"/>
          <p:cNvSpPr>
            <a:spLocks noGrp="1"/>
          </p:cNvSpPr>
          <p:nvPr>
            <p:ph idx="1"/>
          </p:nvPr>
        </p:nvSpPr>
        <p:spPr/>
        <p:txBody>
          <a:bodyPr>
            <a:normAutofit fontScale="85000" lnSpcReduction="20000"/>
          </a:bodyPr>
          <a:lstStyle/>
          <a:p>
            <a:r>
              <a:rPr lang="en-US" b="1" dirty="0">
                <a:solidFill>
                  <a:srgbClr val="054D65"/>
                </a:solidFill>
              </a:rPr>
              <a:t>The buy-in and support from hospital leaders </a:t>
            </a:r>
            <a:r>
              <a:rPr lang="en-US" b="1" dirty="0" smtClean="0">
                <a:solidFill>
                  <a:srgbClr val="054D65"/>
                </a:solidFill>
              </a:rPr>
              <a:t>is critical to </a:t>
            </a:r>
            <a:r>
              <a:rPr lang="en-US" b="1" dirty="0">
                <a:solidFill>
                  <a:srgbClr val="054D65"/>
                </a:solidFill>
              </a:rPr>
              <a:t>allocate resources and provide </a:t>
            </a:r>
            <a:r>
              <a:rPr lang="en-US" b="1" dirty="0" smtClean="0">
                <a:solidFill>
                  <a:srgbClr val="054D65"/>
                </a:solidFill>
              </a:rPr>
              <a:t>services</a:t>
            </a:r>
          </a:p>
          <a:p>
            <a:r>
              <a:rPr lang="en-US" b="1" dirty="0" smtClean="0">
                <a:solidFill>
                  <a:srgbClr val="054D65"/>
                </a:solidFill>
              </a:rPr>
              <a:t>Involve </a:t>
            </a:r>
            <a:r>
              <a:rPr lang="en-US" b="1" dirty="0">
                <a:solidFill>
                  <a:srgbClr val="054D65"/>
                </a:solidFill>
              </a:rPr>
              <a:t>staff at all organization levels in decision making. </a:t>
            </a:r>
          </a:p>
          <a:p>
            <a:r>
              <a:rPr lang="en-US" b="1" dirty="0">
                <a:solidFill>
                  <a:srgbClr val="054D65"/>
                </a:solidFill>
              </a:rPr>
              <a:t>Encourage leaders to participate in interdisciplinary patient </a:t>
            </a:r>
            <a:r>
              <a:rPr lang="en-US" b="1" dirty="0" smtClean="0">
                <a:solidFill>
                  <a:srgbClr val="054D65"/>
                </a:solidFill>
              </a:rPr>
              <a:t>rounds </a:t>
            </a:r>
            <a:endParaRPr lang="en-US" b="1" dirty="0">
              <a:solidFill>
                <a:srgbClr val="054D65"/>
              </a:solidFill>
            </a:endParaRPr>
          </a:p>
          <a:p>
            <a:r>
              <a:rPr lang="en-US" b="1" dirty="0">
                <a:solidFill>
                  <a:srgbClr val="054D65"/>
                </a:solidFill>
              </a:rPr>
              <a:t>Communicate leadership commitment to effective communication, cultural competence, and patient- and family-centered care during new staff </a:t>
            </a:r>
            <a:r>
              <a:rPr lang="en-US" b="1" dirty="0" smtClean="0">
                <a:solidFill>
                  <a:srgbClr val="054D65"/>
                </a:solidFill>
              </a:rPr>
              <a:t>orientation </a:t>
            </a:r>
            <a:endParaRPr lang="en-US" b="1" dirty="0">
              <a:solidFill>
                <a:srgbClr val="054D65"/>
              </a:solidFill>
            </a:endParaRPr>
          </a:p>
          <a:p>
            <a:r>
              <a:rPr lang="en-US" b="1" dirty="0">
                <a:solidFill>
                  <a:srgbClr val="054D65"/>
                </a:solidFill>
              </a:rPr>
              <a:t>Create opportunities for leaders to engage staff on a regular and ongoing basis (for example, establish “office hours” with executives or breakfast with the </a:t>
            </a:r>
            <a:r>
              <a:rPr lang="en-US" b="1" dirty="0" smtClean="0">
                <a:solidFill>
                  <a:srgbClr val="054D65"/>
                </a:solidFill>
              </a:rPr>
              <a:t>President) </a:t>
            </a:r>
            <a:endParaRPr lang="en-US" b="1" dirty="0">
              <a:solidFill>
                <a:srgbClr val="054D65"/>
              </a:solidFill>
            </a:endParaRPr>
          </a:p>
          <a:p>
            <a:r>
              <a:rPr lang="en-US" b="1" dirty="0">
                <a:solidFill>
                  <a:srgbClr val="054D65"/>
                </a:solidFill>
              </a:rPr>
              <a:t>Identify an individual(s) directly accountable to leadership for overseeing hospital efforts to advance effective communication, cultural competence, and patient- and family-centered </a:t>
            </a:r>
            <a:r>
              <a:rPr lang="en-US" b="1" dirty="0" smtClean="0">
                <a:solidFill>
                  <a:srgbClr val="054D65"/>
                </a:solidFill>
              </a:rPr>
              <a:t>care </a:t>
            </a:r>
            <a:endParaRPr lang="en-US" b="1" dirty="0">
              <a:solidFill>
                <a:srgbClr val="054D65"/>
              </a:solidFill>
            </a:endParaRPr>
          </a:p>
          <a:p>
            <a:endParaRPr lang="en-US" b="1" dirty="0">
              <a:solidFill>
                <a:srgbClr val="054D65"/>
              </a:solidFill>
            </a:endParaRPr>
          </a:p>
          <a:p>
            <a:endParaRPr lang="en-US" b="1" dirty="0">
              <a:solidFill>
                <a:srgbClr val="054D65"/>
              </a:solidFill>
            </a:endParaRPr>
          </a:p>
        </p:txBody>
      </p:sp>
      <p:pic>
        <p:nvPicPr>
          <p:cNvPr id="5" name="Picture 4"/>
          <p:cNvPicPr>
            <a:picLocks noChangeAspect="1"/>
          </p:cNvPicPr>
          <p:nvPr/>
        </p:nvPicPr>
        <p:blipFill>
          <a:blip r:embed="rId2"/>
          <a:stretch>
            <a:fillRect/>
          </a:stretch>
        </p:blipFill>
        <p:spPr>
          <a:xfrm>
            <a:off x="7086600" y="6308796"/>
            <a:ext cx="2057400" cy="546100"/>
          </a:xfrm>
          <a:prstGeom prst="rect">
            <a:avLst/>
          </a:prstGeom>
        </p:spPr>
      </p:pic>
    </p:spTree>
    <p:extLst>
      <p:ext uri="{BB962C8B-B14F-4D97-AF65-F5344CB8AC3E}">
        <p14:creationId xmlns:p14="http://schemas.microsoft.com/office/powerpoint/2010/main" val="3758940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52600" y="0"/>
            <a:ext cx="5636172" cy="6858000"/>
          </a:xfrm>
          <a:prstGeom prst="rect">
            <a:avLst/>
          </a:prstGeom>
        </p:spPr>
      </p:pic>
    </p:spTree>
    <p:extLst>
      <p:ext uri="{BB962C8B-B14F-4D97-AF65-F5344CB8AC3E}">
        <p14:creationId xmlns:p14="http://schemas.microsoft.com/office/powerpoint/2010/main" val="18854498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26370"/>
            <a:ext cx="8229600" cy="5004122"/>
          </a:xfrm>
        </p:spPr>
        <p:txBody>
          <a:bodyPr>
            <a:normAutofit fontScale="77500" lnSpcReduction="20000"/>
          </a:bodyPr>
          <a:lstStyle/>
          <a:p>
            <a:r>
              <a:rPr lang="en-US" b="1" dirty="0" smtClean="0"/>
              <a:t>Picker Institute is an independent </a:t>
            </a:r>
            <a:r>
              <a:rPr lang="en-US" b="1" dirty="0"/>
              <a:t>nonprofit organization dedicated to promoting the advancement of patient-centered care and the improvement of the patient‘s experience and interaction with healthcare </a:t>
            </a:r>
            <a:r>
              <a:rPr lang="en-US" b="1" dirty="0" smtClean="0"/>
              <a:t>providers </a:t>
            </a:r>
            <a:r>
              <a:rPr lang="en-US" b="1" dirty="0"/>
              <a:t>promotes the advancement of patient-centered care through education programs, research grants, annual awards recognizing best practices, publications on patient-centered care topics, scientifically valid survey instruments and the maintenance of research databanks. </a:t>
            </a:r>
          </a:p>
          <a:p>
            <a:pPr marL="0" indent="0">
              <a:buNone/>
            </a:pPr>
            <a:r>
              <a:rPr lang="en-US" b="1" dirty="0" smtClean="0"/>
              <a:t> </a:t>
            </a:r>
          </a:p>
          <a:p>
            <a:r>
              <a:rPr lang="en-US" b="1" dirty="0" err="1"/>
              <a:t>Planetree</a:t>
            </a:r>
            <a:r>
              <a:rPr lang="en-US" b="1" dirty="0"/>
              <a:t>, Inc. is a not-for-profit organization that partners with hospitals and other health care organizations to transform organizational cultures and improve the patient </a:t>
            </a:r>
            <a:r>
              <a:rPr lang="en-US" b="1" dirty="0" err="1" smtClean="0"/>
              <a:t>experience.It</a:t>
            </a:r>
            <a:r>
              <a:rPr lang="en-US" b="1" dirty="0" smtClean="0"/>
              <a:t> </a:t>
            </a:r>
            <a:r>
              <a:rPr lang="en-US" b="1" dirty="0"/>
              <a:t>is a growing global membership network of acute care hospitals, continuing care facilities, ambulatory centers, community health centers and health libraries, representing nearly one million annual hospital admissions, 15 million annual outpatient visits, 100,000 births, and more than 110,000 health care professionals. </a:t>
            </a:r>
          </a:p>
          <a:p>
            <a:endParaRPr lang="en-US" b="1" dirty="0"/>
          </a:p>
          <a:p>
            <a:endParaRPr lang="en-US" b="1" dirty="0"/>
          </a:p>
          <a:p>
            <a:endParaRPr lang="en-US" b="1" dirty="0"/>
          </a:p>
        </p:txBody>
      </p:sp>
      <p:sp>
        <p:nvSpPr>
          <p:cNvPr id="3" name="Title 2"/>
          <p:cNvSpPr>
            <a:spLocks noGrp="1"/>
          </p:cNvSpPr>
          <p:nvPr>
            <p:ph type="title"/>
          </p:nvPr>
        </p:nvSpPr>
        <p:spPr>
          <a:xfrm>
            <a:off x="457200" y="-145230"/>
            <a:ext cx="8229600" cy="1219200"/>
          </a:xfrm>
        </p:spPr>
        <p:txBody>
          <a:bodyPr>
            <a:normAutofit/>
          </a:bodyPr>
          <a:lstStyle/>
          <a:p>
            <a:pPr algn="ctr"/>
            <a:r>
              <a:rPr lang="en-US" sz="3200" dirty="0" smtClean="0"/>
              <a:t>Patient Centered Care</a:t>
            </a:r>
            <a:endParaRPr lang="en-US" sz="3200" dirty="0"/>
          </a:p>
        </p:txBody>
      </p:sp>
      <p:pic>
        <p:nvPicPr>
          <p:cNvPr id="4" name="Picture 3"/>
          <p:cNvPicPr>
            <a:picLocks noChangeAspect="1"/>
          </p:cNvPicPr>
          <p:nvPr/>
        </p:nvPicPr>
        <p:blipFill>
          <a:blip r:embed="rId2"/>
          <a:stretch>
            <a:fillRect/>
          </a:stretch>
        </p:blipFill>
        <p:spPr>
          <a:xfrm>
            <a:off x="7382933" y="5981700"/>
            <a:ext cx="1574800" cy="736600"/>
          </a:xfrm>
          <a:prstGeom prst="rect">
            <a:avLst/>
          </a:prstGeom>
        </p:spPr>
      </p:pic>
    </p:spTree>
    <p:extLst>
      <p:ext uri="{BB962C8B-B14F-4D97-AF65-F5344CB8AC3E}">
        <p14:creationId xmlns:p14="http://schemas.microsoft.com/office/powerpoint/2010/main" val="8585196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459" y="1371600"/>
            <a:ext cx="8759274" cy="5346700"/>
          </a:xfrm>
        </p:spPr>
        <p:txBody>
          <a:bodyPr>
            <a:normAutofit fontScale="85000" lnSpcReduction="20000"/>
          </a:bodyPr>
          <a:lstStyle/>
          <a:p>
            <a:r>
              <a:rPr lang="en-US" b="1" dirty="0" smtClean="0"/>
              <a:t>“In </a:t>
            </a:r>
            <a:r>
              <a:rPr lang="en-US" b="1" dirty="0"/>
              <a:t>the broadest terms, patient-centered care is care organized around the patient. It is a model in which providers partner with patients and families to identify and satisfy the full range of patient needs and preferences. </a:t>
            </a:r>
            <a:r>
              <a:rPr lang="en-US" sz="3100" b="1" i="1" dirty="0">
                <a:solidFill>
                  <a:srgbClr val="FF0000"/>
                </a:solidFill>
              </a:rPr>
              <a:t>Not to be overlooked in defining patient-centered care is its concurrent focus on staff. To succeed, a patient-centered approach must also address the staff experience, as staff‘s ability and inclination to effectively care for patients is unquestionably compromised if they do not feel cared for themselves</a:t>
            </a:r>
            <a:r>
              <a:rPr lang="en-US" sz="3100" b="1" i="1" dirty="0" smtClean="0">
                <a:solidFill>
                  <a:srgbClr val="FF0000"/>
                </a:solidFill>
              </a:rPr>
              <a:t>.” </a:t>
            </a:r>
          </a:p>
          <a:p>
            <a:r>
              <a:rPr lang="en-US" b="1" dirty="0"/>
              <a:t>Although patients may not always be able to accurately assess the clinical quality of their care, or whether safety processes are in place, patient safety and high clinical quality are fundamental to a patient-centered approach. Patient-centered care does not replace excellent medicine―it both complements clinical excellence and contributes to it through effective partnerships and communication. </a:t>
            </a:r>
          </a:p>
          <a:p>
            <a:endParaRPr lang="en-US" b="1" dirty="0"/>
          </a:p>
          <a:p>
            <a:endParaRPr lang="en-US" b="1" dirty="0"/>
          </a:p>
        </p:txBody>
      </p:sp>
      <p:sp>
        <p:nvSpPr>
          <p:cNvPr id="3" name="Title 2"/>
          <p:cNvSpPr>
            <a:spLocks noGrp="1"/>
          </p:cNvSpPr>
          <p:nvPr>
            <p:ph type="title"/>
          </p:nvPr>
        </p:nvSpPr>
        <p:spPr/>
        <p:txBody>
          <a:bodyPr>
            <a:normAutofit/>
          </a:bodyPr>
          <a:lstStyle/>
          <a:p>
            <a:pPr algn="ctr"/>
            <a:r>
              <a:rPr lang="en-US" sz="3200" dirty="0" smtClean="0"/>
              <a:t>Patient Centered Care</a:t>
            </a:r>
            <a:endParaRPr lang="en-US" sz="3200" dirty="0"/>
          </a:p>
        </p:txBody>
      </p:sp>
      <p:pic>
        <p:nvPicPr>
          <p:cNvPr id="4" name="Picture 3"/>
          <p:cNvPicPr>
            <a:picLocks noChangeAspect="1"/>
          </p:cNvPicPr>
          <p:nvPr/>
        </p:nvPicPr>
        <p:blipFill>
          <a:blip r:embed="rId2"/>
          <a:stretch>
            <a:fillRect/>
          </a:stretch>
        </p:blipFill>
        <p:spPr>
          <a:xfrm>
            <a:off x="7759747" y="6157952"/>
            <a:ext cx="1197985" cy="560348"/>
          </a:xfrm>
          <a:prstGeom prst="rect">
            <a:avLst/>
          </a:prstGeom>
        </p:spPr>
      </p:pic>
    </p:spTree>
    <p:extLst>
      <p:ext uri="{BB962C8B-B14F-4D97-AF65-F5344CB8AC3E}">
        <p14:creationId xmlns:p14="http://schemas.microsoft.com/office/powerpoint/2010/main" val="42731569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016"/>
            <a:ext cx="8229600" cy="1219200"/>
          </a:xfrm>
        </p:spPr>
        <p:txBody>
          <a:bodyPr/>
          <a:lstStyle/>
          <a:p>
            <a:pPr algn="ctr"/>
            <a:r>
              <a:rPr lang="en-US" dirty="0">
                <a:effectLst/>
              </a:rPr>
              <a:t>PATIENT-CENTERED CARE IMPROVEMENT GUIDE </a:t>
            </a:r>
            <a:endParaRPr lang="en-US" dirty="0"/>
          </a:p>
        </p:txBody>
      </p:sp>
      <p:sp>
        <p:nvSpPr>
          <p:cNvPr id="3" name="Content Placeholder 2"/>
          <p:cNvSpPr>
            <a:spLocks noGrp="1"/>
          </p:cNvSpPr>
          <p:nvPr>
            <p:ph idx="1"/>
          </p:nvPr>
        </p:nvSpPr>
        <p:spPr>
          <a:xfrm>
            <a:off x="457200" y="571584"/>
            <a:ext cx="8229600" cy="4572000"/>
          </a:xfrm>
        </p:spPr>
        <p:txBody>
          <a:bodyPr>
            <a:noAutofit/>
          </a:bodyPr>
          <a:lstStyle/>
          <a:p>
            <a:r>
              <a:rPr lang="en-US" sz="1600" b="1" dirty="0"/>
              <a:t>THE MYTHS OF PATIENT-CENTERED CARE ................................. 23 </a:t>
            </a:r>
          </a:p>
          <a:p>
            <a:r>
              <a:rPr lang="en-US" sz="1600" b="1" dirty="0"/>
              <a:t>Providing patient-centered care is too costly ...................................................... 23 </a:t>
            </a:r>
          </a:p>
          <a:p>
            <a:r>
              <a:rPr lang="en-US" sz="1600" b="1" dirty="0"/>
              <a:t>Patient-centered care is ―nice,‖ but not important ..................................</a:t>
            </a:r>
            <a:r>
              <a:rPr lang="en-US" sz="1600" b="1" dirty="0" smtClean="0"/>
              <a:t>..</a:t>
            </a:r>
            <a:r>
              <a:rPr lang="en-US" sz="1600" b="1" dirty="0"/>
              <a:t>..... 24 </a:t>
            </a:r>
          </a:p>
          <a:p>
            <a:r>
              <a:rPr lang="en-US" sz="1600" b="1" dirty="0"/>
              <a:t>Providing patient-centered care is the job of nurses ........................................... 25 </a:t>
            </a:r>
          </a:p>
          <a:p>
            <a:r>
              <a:rPr lang="en-US" sz="1600" b="1" dirty="0"/>
              <a:t>To provide patient-centered care, we will have to increase staffing ratios......... 26 </a:t>
            </a:r>
          </a:p>
          <a:p>
            <a:r>
              <a:rPr lang="en-US" sz="1600" b="1" dirty="0"/>
              <a:t>Patient-centered care can only be effective in a small hospital .......................... 27 </a:t>
            </a:r>
          </a:p>
          <a:p>
            <a:r>
              <a:rPr lang="en-US" sz="1600" b="1" dirty="0"/>
              <a:t>There is no evidence to prove patient-centered care is an effective model ........ 28 </a:t>
            </a:r>
          </a:p>
          <a:p>
            <a:r>
              <a:rPr lang="en-US" sz="1600" b="1" dirty="0"/>
              <a:t>Many patient-centered practices compromise infection control efforts............</a:t>
            </a:r>
            <a:r>
              <a:rPr lang="en-US" sz="1600" b="1" dirty="0" smtClean="0"/>
              <a:t>. </a:t>
            </a:r>
            <a:r>
              <a:rPr lang="en-US" sz="1600" b="1" dirty="0"/>
              <a:t>28 </a:t>
            </a:r>
          </a:p>
          <a:p>
            <a:r>
              <a:rPr lang="en-US" sz="1600" b="1" dirty="0"/>
              <a:t>The first step to becoming a patient-centered hospital is construction .........</a:t>
            </a:r>
            <a:r>
              <a:rPr lang="en-US" sz="1600" b="1" dirty="0" smtClean="0"/>
              <a:t>..</a:t>
            </a:r>
            <a:r>
              <a:rPr lang="en-US" sz="1600" b="1" dirty="0"/>
              <a:t>.. 29 </a:t>
            </a:r>
          </a:p>
          <a:p>
            <a:r>
              <a:rPr lang="en-US" sz="1600" b="1" dirty="0"/>
              <a:t>Patient-centered care is a magic bullet................................................................ 30 </a:t>
            </a:r>
          </a:p>
          <a:p>
            <a:r>
              <a:rPr lang="en-US" sz="1600" b="1" dirty="0"/>
              <a:t>A shared medical record policy violates HIPAA................................................ </a:t>
            </a:r>
            <a:r>
              <a:rPr lang="en-US" sz="1600" b="1" dirty="0" smtClean="0"/>
              <a:t>30</a:t>
            </a:r>
          </a:p>
          <a:p>
            <a:r>
              <a:rPr lang="en-US" sz="1600" b="1" dirty="0" smtClean="0"/>
              <a:t> </a:t>
            </a:r>
            <a:r>
              <a:rPr lang="en-US" sz="1600" b="1" dirty="0"/>
              <a:t>We have already received a number of quality awards, so we must </a:t>
            </a:r>
            <a:r>
              <a:rPr lang="en-US" sz="1600" b="1" dirty="0" smtClean="0"/>
              <a:t>be </a:t>
            </a:r>
            <a:r>
              <a:rPr lang="en-US" sz="1600" b="1" dirty="0"/>
              <a:t>patient-centered .................................................................................. 31 </a:t>
            </a:r>
          </a:p>
          <a:p>
            <a:r>
              <a:rPr lang="en-US" sz="1600" b="1" dirty="0"/>
              <a:t>Our patients aren‘t complaining, so we must be meeting all their needs............ </a:t>
            </a:r>
            <a:r>
              <a:rPr lang="en-US" sz="1600" b="1" dirty="0" smtClean="0"/>
              <a:t>31</a:t>
            </a:r>
          </a:p>
          <a:p>
            <a:r>
              <a:rPr lang="en-US" sz="1600" b="1" dirty="0" smtClean="0"/>
              <a:t> </a:t>
            </a:r>
            <a:r>
              <a:rPr lang="en-US" sz="1600" b="1" dirty="0"/>
              <a:t>We‘re already doing another model, so we can‘t take on </a:t>
            </a:r>
            <a:r>
              <a:rPr lang="en-US" sz="1600" b="1" dirty="0" smtClean="0"/>
              <a:t>patient</a:t>
            </a:r>
            <a:r>
              <a:rPr lang="en-US" sz="1600" b="1" dirty="0"/>
              <a:t>-centered care ............................................................................... 32 </a:t>
            </a:r>
            <a:endParaRPr lang="en-US" sz="1600" b="1" dirty="0" smtClean="0"/>
          </a:p>
          <a:p>
            <a:r>
              <a:rPr lang="en-US" sz="1600" b="1" dirty="0" smtClean="0"/>
              <a:t>Being </a:t>
            </a:r>
            <a:r>
              <a:rPr lang="en-US" sz="1600" b="1" dirty="0"/>
              <a:t>patient-centered is too time </a:t>
            </a:r>
            <a:r>
              <a:rPr lang="en-US" sz="1600" b="1" dirty="0" smtClean="0"/>
              <a:t>consuming….</a:t>
            </a:r>
            <a:r>
              <a:rPr lang="en-US" sz="1600" b="1" dirty="0"/>
              <a:t>..................</a:t>
            </a:r>
            <a:r>
              <a:rPr lang="en-US" sz="1600" b="1" dirty="0" smtClean="0"/>
              <a:t>..</a:t>
            </a:r>
            <a:r>
              <a:rPr lang="en-US" sz="1600" b="1" dirty="0"/>
              <a:t>....... 32 </a:t>
            </a:r>
          </a:p>
          <a:p>
            <a:endParaRPr lang="en-US" sz="1600" b="1" dirty="0"/>
          </a:p>
        </p:txBody>
      </p:sp>
      <p:pic>
        <p:nvPicPr>
          <p:cNvPr id="4" name="Picture 3"/>
          <p:cNvPicPr>
            <a:picLocks noChangeAspect="1"/>
          </p:cNvPicPr>
          <p:nvPr/>
        </p:nvPicPr>
        <p:blipFill>
          <a:blip r:embed="rId2"/>
          <a:stretch>
            <a:fillRect/>
          </a:stretch>
        </p:blipFill>
        <p:spPr>
          <a:xfrm>
            <a:off x="7382933" y="5981700"/>
            <a:ext cx="1574800" cy="736600"/>
          </a:xfrm>
          <a:prstGeom prst="rect">
            <a:avLst/>
          </a:prstGeom>
        </p:spPr>
      </p:pic>
    </p:spTree>
    <p:extLst>
      <p:ext uri="{BB962C8B-B14F-4D97-AF65-F5344CB8AC3E}">
        <p14:creationId xmlns:p14="http://schemas.microsoft.com/office/powerpoint/2010/main" val="22675918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480174" cy="2118167"/>
          </a:xfrm>
        </p:spPr>
        <p:txBody>
          <a:bodyPr>
            <a:noAutofit/>
          </a:bodyPr>
          <a:lstStyle/>
          <a:p>
            <a:r>
              <a:rPr lang="en-US" sz="3200" dirty="0"/>
              <a:t>Poor—or nonexistent—care coordination is the source of many of our ills: fragmentation of care</a:t>
            </a:r>
            <a:r>
              <a:rPr lang="en-US" sz="3200" dirty="0" smtClean="0"/>
              <a:t>, cost </a:t>
            </a:r>
            <a:r>
              <a:rPr lang="en-US" sz="3200" dirty="0"/>
              <a:t>inefficiency and poor </a:t>
            </a:r>
            <a:r>
              <a:rPr lang="en-US" sz="3200" dirty="0" smtClean="0"/>
              <a:t>outcomes</a:t>
            </a:r>
            <a:r>
              <a:rPr lang="en-US" sz="3200" dirty="0"/>
              <a:t>.</a:t>
            </a:r>
            <a:r>
              <a:rPr lang="en-US" sz="3200" dirty="0" smtClean="0"/>
              <a:t> </a:t>
            </a:r>
            <a:endParaRPr lang="en-US" sz="3200" dirty="0"/>
          </a:p>
          <a:p>
            <a:endParaRPr lang="en-US" sz="3200" dirty="0"/>
          </a:p>
        </p:txBody>
      </p:sp>
      <p:sp>
        <p:nvSpPr>
          <p:cNvPr id="3" name="Title 2"/>
          <p:cNvSpPr>
            <a:spLocks noGrp="1"/>
          </p:cNvSpPr>
          <p:nvPr>
            <p:ph type="title"/>
          </p:nvPr>
        </p:nvSpPr>
        <p:spPr/>
        <p:txBody>
          <a:bodyPr/>
          <a:lstStyle/>
          <a:p>
            <a:pPr algn="ctr"/>
            <a:r>
              <a:rPr lang="en-US" dirty="0" smtClean="0"/>
              <a:t>Lack of Care Coordination</a:t>
            </a:r>
            <a:endParaRPr lang="en-US" dirty="0"/>
          </a:p>
        </p:txBody>
      </p:sp>
      <p:sp>
        <p:nvSpPr>
          <p:cNvPr id="4" name="TextBox 3"/>
          <p:cNvSpPr txBox="1"/>
          <p:nvPr/>
        </p:nvSpPr>
        <p:spPr>
          <a:xfrm>
            <a:off x="762000" y="5906869"/>
            <a:ext cx="5029200" cy="646331"/>
          </a:xfrm>
          <a:prstGeom prst="rect">
            <a:avLst/>
          </a:prstGeom>
          <a:noFill/>
        </p:spPr>
        <p:txBody>
          <a:bodyPr wrap="square" rtlCol="0">
            <a:spAutoFit/>
          </a:bodyPr>
          <a:lstStyle/>
          <a:p>
            <a:r>
              <a:rPr lang="en-US" baseline="30000" dirty="0"/>
              <a:t>Fisher ES, et al. Creating Value: Better Care Coordination, Better to Best: Value-Driving Elements of the Patient-centered Medical Home and Accountable Care Organizations; PCPCC, March 2011.</a:t>
            </a:r>
            <a:endParaRPr lang="en-US" dirty="0"/>
          </a:p>
        </p:txBody>
      </p:sp>
    </p:spTree>
    <p:extLst>
      <p:ext uri="{BB962C8B-B14F-4D97-AF65-F5344CB8AC3E}">
        <p14:creationId xmlns:p14="http://schemas.microsoft.com/office/powerpoint/2010/main" val="9136427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1438"/>
            <a:ext cx="8229600" cy="1219200"/>
          </a:xfrm>
        </p:spPr>
        <p:txBody>
          <a:bodyPr/>
          <a:lstStyle/>
          <a:p>
            <a:pPr algn="ctr"/>
            <a:r>
              <a:rPr lang="en-US" dirty="0">
                <a:effectLst/>
              </a:rPr>
              <a:t>PATIENT-CENTERED CARE IMPROVEMENT GUIDE </a:t>
            </a:r>
            <a:endParaRPr lang="en-US" dirty="0"/>
          </a:p>
        </p:txBody>
      </p:sp>
      <p:sp>
        <p:nvSpPr>
          <p:cNvPr id="3" name="Content Placeholder 2"/>
          <p:cNvSpPr>
            <a:spLocks noGrp="1"/>
          </p:cNvSpPr>
          <p:nvPr>
            <p:ph idx="1"/>
          </p:nvPr>
        </p:nvSpPr>
        <p:spPr>
          <a:xfrm>
            <a:off x="457200" y="750162"/>
            <a:ext cx="8229600" cy="4572000"/>
          </a:xfrm>
        </p:spPr>
        <p:txBody>
          <a:bodyPr>
            <a:noAutofit/>
          </a:bodyPr>
          <a:lstStyle/>
          <a:p>
            <a:r>
              <a:rPr lang="en-US" sz="1800" b="1" dirty="0"/>
              <a:t>SETTING THE STAGE, STRENGTHENING THE FOUNDATION: STRATEGIES FOR ENGAGING LEADERSHIP, STAFF,</a:t>
            </a:r>
            <a:br>
              <a:rPr lang="en-US" sz="1800" b="1" dirty="0"/>
            </a:br>
            <a:r>
              <a:rPr lang="en-US" sz="1800" b="1" dirty="0"/>
              <a:t>PHYSICIANS, VOLUNTEERS, PATIENTS AND FAMILIES ................</a:t>
            </a:r>
            <a:r>
              <a:rPr lang="en-US" sz="1800" b="1" dirty="0" smtClean="0"/>
              <a:t>.39 </a:t>
            </a:r>
            <a:endParaRPr lang="en-US" sz="1800" b="1" dirty="0"/>
          </a:p>
          <a:p>
            <a:r>
              <a:rPr lang="en-US" sz="1800" b="1" dirty="0"/>
              <a:t>Leadership in Fostering Patient-</a:t>
            </a:r>
            <a:r>
              <a:rPr lang="en-US" sz="1800" b="1" dirty="0" smtClean="0"/>
              <a:t>Centered Care </a:t>
            </a:r>
            <a:r>
              <a:rPr lang="en-US" sz="1800" b="1" dirty="0"/>
              <a:t>...............................................</a:t>
            </a:r>
            <a:r>
              <a:rPr lang="en-US" sz="1800" b="1" dirty="0" smtClean="0"/>
              <a:t>.41</a:t>
            </a:r>
          </a:p>
          <a:p>
            <a:r>
              <a:rPr lang="en-US" sz="1800" b="1" dirty="0" smtClean="0"/>
              <a:t> </a:t>
            </a:r>
            <a:r>
              <a:rPr lang="en-US" sz="1800" b="1" dirty="0"/>
              <a:t>Getting the ―Right </a:t>
            </a:r>
            <a:r>
              <a:rPr lang="en-US" sz="1800" b="1" dirty="0" smtClean="0"/>
              <a:t>People on Board</a:t>
            </a:r>
            <a:r>
              <a:rPr lang="en-US" sz="1800" b="1" dirty="0"/>
              <a:t>.......................................</a:t>
            </a:r>
            <a:r>
              <a:rPr lang="en-US" sz="1800" b="1" dirty="0" smtClean="0"/>
              <a:t>....</a:t>
            </a:r>
            <a:r>
              <a:rPr lang="en-US" sz="1800" b="1" dirty="0"/>
              <a:t>...</a:t>
            </a:r>
            <a:r>
              <a:rPr lang="en-US" sz="1800" b="1" dirty="0" smtClean="0"/>
              <a:t>. </a:t>
            </a:r>
            <a:r>
              <a:rPr lang="en-US" sz="1800" b="1" dirty="0"/>
              <a:t>42 </a:t>
            </a:r>
            <a:endParaRPr lang="en-US" sz="1800" b="1" dirty="0" smtClean="0"/>
          </a:p>
          <a:p>
            <a:r>
              <a:rPr lang="en-US" sz="1800" b="1" dirty="0" smtClean="0"/>
              <a:t>Employee </a:t>
            </a:r>
            <a:r>
              <a:rPr lang="en-US" sz="1800" b="1" dirty="0"/>
              <a:t>Engagement ....................................................................................... 44 </a:t>
            </a:r>
            <a:endParaRPr lang="en-US" sz="1800" b="1" dirty="0" smtClean="0"/>
          </a:p>
          <a:p>
            <a:r>
              <a:rPr lang="en-US" sz="1800" b="1" dirty="0" smtClean="0"/>
              <a:t>Physician </a:t>
            </a:r>
            <a:r>
              <a:rPr lang="en-US" sz="1800" b="1" dirty="0"/>
              <a:t>Involvement........................................................................................ 46 </a:t>
            </a:r>
            <a:endParaRPr lang="en-US" sz="1800" b="1" dirty="0" smtClean="0"/>
          </a:p>
          <a:p>
            <a:r>
              <a:rPr lang="en-US" sz="1800" b="1" dirty="0" smtClean="0"/>
              <a:t>Board </a:t>
            </a:r>
            <a:r>
              <a:rPr lang="en-US" sz="1800" b="1" dirty="0"/>
              <a:t>Engagement ........................................................................................</a:t>
            </a:r>
            <a:r>
              <a:rPr lang="en-US" sz="1800" b="1" dirty="0" smtClean="0"/>
              <a:t>.47 </a:t>
            </a:r>
          </a:p>
          <a:p>
            <a:r>
              <a:rPr lang="en-US" sz="1800" b="1" dirty="0" smtClean="0"/>
              <a:t>Volunteer </a:t>
            </a:r>
            <a:r>
              <a:rPr lang="en-US" sz="1800" b="1" dirty="0"/>
              <a:t>Engagement........................................................................................ 47 </a:t>
            </a:r>
            <a:endParaRPr lang="en-US" sz="1800" b="1" dirty="0" smtClean="0"/>
          </a:p>
          <a:p>
            <a:r>
              <a:rPr lang="en-US" sz="1800" b="1" dirty="0" smtClean="0"/>
              <a:t>Patient </a:t>
            </a:r>
            <a:r>
              <a:rPr lang="en-US" sz="1800" b="1" dirty="0"/>
              <a:t>and Family Engagement in Organizational Improvement ................</a:t>
            </a:r>
            <a:r>
              <a:rPr lang="en-US" sz="1800" b="1" dirty="0" smtClean="0"/>
              <a:t>. </a:t>
            </a:r>
            <a:r>
              <a:rPr lang="en-US" sz="1800" b="1" dirty="0"/>
              <a:t>48 </a:t>
            </a:r>
            <a:endParaRPr lang="en-US" sz="1800" b="1" dirty="0" smtClean="0"/>
          </a:p>
          <a:p>
            <a:r>
              <a:rPr lang="en-US" sz="1800" b="1" dirty="0" smtClean="0"/>
              <a:t>First </a:t>
            </a:r>
            <a:r>
              <a:rPr lang="en-US" sz="1800" b="1" dirty="0"/>
              <a:t>Steps.......</a:t>
            </a:r>
            <a:r>
              <a:rPr lang="en-US" sz="1800" b="1" dirty="0" smtClean="0"/>
              <a:t>..</a:t>
            </a:r>
            <a:r>
              <a:rPr lang="en-US" sz="1800" b="1" dirty="0"/>
              <a:t>............................</a:t>
            </a:r>
            <a:r>
              <a:rPr lang="en-US" sz="1800" b="1" dirty="0" smtClean="0"/>
              <a:t>..</a:t>
            </a:r>
            <a:r>
              <a:rPr lang="en-US" sz="1800" b="1" dirty="0"/>
              <a:t>...................................... 50 </a:t>
            </a:r>
          </a:p>
          <a:p>
            <a:endParaRPr lang="en-US" sz="1800" b="1" dirty="0"/>
          </a:p>
        </p:txBody>
      </p:sp>
      <p:pic>
        <p:nvPicPr>
          <p:cNvPr id="4" name="Picture 3"/>
          <p:cNvPicPr>
            <a:picLocks noChangeAspect="1"/>
          </p:cNvPicPr>
          <p:nvPr/>
        </p:nvPicPr>
        <p:blipFill>
          <a:blip r:embed="rId2"/>
          <a:stretch>
            <a:fillRect/>
          </a:stretch>
        </p:blipFill>
        <p:spPr>
          <a:xfrm>
            <a:off x="7382933" y="5981700"/>
            <a:ext cx="1574800" cy="736600"/>
          </a:xfrm>
          <a:prstGeom prst="rect">
            <a:avLst/>
          </a:prstGeom>
        </p:spPr>
      </p:pic>
    </p:spTree>
    <p:extLst>
      <p:ext uri="{BB962C8B-B14F-4D97-AF65-F5344CB8AC3E}">
        <p14:creationId xmlns:p14="http://schemas.microsoft.com/office/powerpoint/2010/main" val="21712244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819"/>
            <a:ext cx="8229600" cy="1219200"/>
          </a:xfrm>
        </p:spPr>
        <p:txBody>
          <a:bodyPr/>
          <a:lstStyle/>
          <a:p>
            <a:pPr algn="ctr"/>
            <a:r>
              <a:rPr lang="en-US" dirty="0">
                <a:effectLst/>
              </a:rPr>
              <a:t>PATIENT-CENTERED CARE IMPROVEMENT GUIDE </a:t>
            </a:r>
            <a:endParaRPr lang="en-US" dirty="0"/>
          </a:p>
        </p:txBody>
      </p:sp>
      <p:sp>
        <p:nvSpPr>
          <p:cNvPr id="3" name="Content Placeholder 2"/>
          <p:cNvSpPr>
            <a:spLocks noGrp="1"/>
          </p:cNvSpPr>
          <p:nvPr>
            <p:ph idx="1"/>
          </p:nvPr>
        </p:nvSpPr>
        <p:spPr>
          <a:xfrm>
            <a:off x="457200" y="917227"/>
            <a:ext cx="8229600" cy="4981222"/>
          </a:xfrm>
        </p:spPr>
        <p:txBody>
          <a:bodyPr>
            <a:noAutofit/>
          </a:bodyPr>
          <a:lstStyle/>
          <a:p>
            <a:r>
              <a:rPr lang="en-US" sz="1400" b="1" dirty="0" smtClean="0"/>
              <a:t>PRACTICAL APPROACHES FORBUILDING A PATIENT</a:t>
            </a:r>
            <a:r>
              <a:rPr lang="en-US" sz="1400" b="1" dirty="0"/>
              <a:t>-</a:t>
            </a:r>
            <a:r>
              <a:rPr lang="en-US" sz="1400" b="1" dirty="0" smtClean="0"/>
              <a:t>CENTERED CULTURE </a:t>
            </a:r>
            <a:r>
              <a:rPr lang="en-US" sz="1400" b="1" dirty="0"/>
              <a:t>......................................................................................... 77 </a:t>
            </a:r>
          </a:p>
          <a:p>
            <a:r>
              <a:rPr lang="en-US" sz="1400" b="1" dirty="0"/>
              <a:t> Communicating Effectively with Patients and Families......................... 78 </a:t>
            </a:r>
          </a:p>
          <a:p>
            <a:r>
              <a:rPr lang="en-US" sz="1400" b="1" dirty="0"/>
              <a:t> Personalization of Care ........................................................................... 91 </a:t>
            </a:r>
          </a:p>
          <a:p>
            <a:pPr lvl="1"/>
            <a:r>
              <a:rPr lang="en-US" sz="1200" b="1" dirty="0"/>
              <a:t>Respecting Patient Preferences, Preserving Patient Dignity, and Promoting Patient and Family Empowerment............................. </a:t>
            </a:r>
            <a:r>
              <a:rPr lang="en-US" sz="1200" b="1" dirty="0" smtClean="0"/>
              <a:t>92</a:t>
            </a:r>
          </a:p>
          <a:p>
            <a:pPr lvl="1"/>
            <a:r>
              <a:rPr lang="en-US" sz="1200" b="1" dirty="0" smtClean="0"/>
              <a:t> </a:t>
            </a:r>
            <a:r>
              <a:rPr lang="en-US" sz="1200" b="1" dirty="0"/>
              <a:t>Encouraging Caring Interactions ..................................................... 93 </a:t>
            </a:r>
            <a:endParaRPr lang="en-US" sz="1200" b="1" dirty="0" smtClean="0"/>
          </a:p>
          <a:p>
            <a:pPr lvl="1"/>
            <a:r>
              <a:rPr lang="en-US" sz="1200" b="1" dirty="0" smtClean="0"/>
              <a:t>Patient</a:t>
            </a:r>
            <a:r>
              <a:rPr lang="en-US" sz="1200" b="1" dirty="0"/>
              <a:t>-Centered Approaches to Food and Nutrition....................... 94 </a:t>
            </a:r>
            <a:endParaRPr lang="en-US" sz="1200" b="1" dirty="0" smtClean="0"/>
          </a:p>
          <a:p>
            <a:pPr lvl="1"/>
            <a:r>
              <a:rPr lang="en-US" sz="1200" b="1" dirty="0" smtClean="0"/>
              <a:t>Creating </a:t>
            </a:r>
            <a:r>
              <a:rPr lang="en-US" sz="1200" b="1" dirty="0"/>
              <a:t>Signature Moments ............................................................ </a:t>
            </a:r>
            <a:r>
              <a:rPr lang="en-US" sz="1200" b="1" dirty="0" smtClean="0"/>
              <a:t>94</a:t>
            </a:r>
          </a:p>
          <a:p>
            <a:pPr lvl="1"/>
            <a:r>
              <a:rPr lang="en-US" sz="1200" b="1" dirty="0" smtClean="0"/>
              <a:t> </a:t>
            </a:r>
            <a:r>
              <a:rPr lang="en-US" sz="1200" b="1" dirty="0"/>
              <a:t>Responding to Diverse Cultural Expectations .................................. 95 </a:t>
            </a:r>
          </a:p>
          <a:p>
            <a:r>
              <a:rPr lang="en-US" sz="1400" b="1" dirty="0" smtClean="0"/>
              <a:t>Continuity </a:t>
            </a:r>
            <a:r>
              <a:rPr lang="en-US" sz="1400" b="1" dirty="0"/>
              <a:t>of Care................................................................................... 112 </a:t>
            </a:r>
          </a:p>
          <a:p>
            <a:r>
              <a:rPr lang="en-US" sz="1400" b="1" dirty="0"/>
              <a:t> Access to Information and Patient Education ......................................... 137 </a:t>
            </a:r>
          </a:p>
          <a:p>
            <a:r>
              <a:rPr lang="en-US" sz="1400" b="1" dirty="0"/>
              <a:t> </a:t>
            </a:r>
            <a:r>
              <a:rPr lang="en-US" sz="1400" b="1" dirty="0" smtClean="0"/>
              <a:t>Family Involvement</a:t>
            </a:r>
            <a:r>
              <a:rPr lang="en-US" sz="1400" b="1" dirty="0"/>
              <a:t>................................................................................145 </a:t>
            </a:r>
          </a:p>
          <a:p>
            <a:r>
              <a:rPr lang="en-US" sz="1400" b="1" dirty="0"/>
              <a:t> Environment of Care............................................................................... 170 </a:t>
            </a:r>
          </a:p>
          <a:p>
            <a:r>
              <a:rPr lang="en-US" sz="1400" b="1" dirty="0"/>
              <a:t> Spirituality............................................................................................... 179 </a:t>
            </a:r>
          </a:p>
          <a:p>
            <a:r>
              <a:rPr lang="en-US" sz="1400" b="1" dirty="0"/>
              <a:t> Integrative Medicine ............................................................................... 185 </a:t>
            </a:r>
          </a:p>
          <a:p>
            <a:r>
              <a:rPr lang="en-US" sz="1400" b="1" dirty="0"/>
              <a:t> Caring for the Community ...................................................................... 192 </a:t>
            </a:r>
          </a:p>
          <a:p>
            <a:r>
              <a:rPr lang="en-US" sz="1400" b="1" dirty="0">
                <a:solidFill>
                  <a:srgbClr val="FF0000"/>
                </a:solidFill>
              </a:rPr>
              <a:t> Care for the Caregiver ............................................................................. 195 </a:t>
            </a:r>
          </a:p>
          <a:p>
            <a:pPr lvl="1"/>
            <a:r>
              <a:rPr lang="en-US" sz="1200" b="1" dirty="0">
                <a:solidFill>
                  <a:srgbClr val="FF0000"/>
                </a:solidFill>
              </a:rPr>
              <a:t>Reward and Recognition................................................................... </a:t>
            </a:r>
            <a:r>
              <a:rPr lang="en-US" sz="1200" b="1" dirty="0" smtClean="0">
                <a:solidFill>
                  <a:srgbClr val="FF0000"/>
                </a:solidFill>
              </a:rPr>
              <a:t>196</a:t>
            </a:r>
          </a:p>
          <a:p>
            <a:pPr lvl="1"/>
            <a:r>
              <a:rPr lang="en-US" sz="1200" b="1" dirty="0" smtClean="0">
                <a:solidFill>
                  <a:srgbClr val="FF0000"/>
                </a:solidFill>
              </a:rPr>
              <a:t> </a:t>
            </a:r>
            <a:r>
              <a:rPr lang="en-US" sz="1200" b="1" dirty="0">
                <a:solidFill>
                  <a:srgbClr val="FF0000"/>
                </a:solidFill>
              </a:rPr>
              <a:t>Promoting Work-Life Balance .......................................................... </a:t>
            </a:r>
            <a:r>
              <a:rPr lang="en-US" sz="1200" b="1" dirty="0" smtClean="0">
                <a:solidFill>
                  <a:srgbClr val="FF0000"/>
                </a:solidFill>
              </a:rPr>
              <a:t>198</a:t>
            </a:r>
          </a:p>
          <a:p>
            <a:pPr lvl="1"/>
            <a:r>
              <a:rPr lang="en-US" sz="1200" b="1" dirty="0" smtClean="0">
                <a:solidFill>
                  <a:srgbClr val="FF0000"/>
                </a:solidFill>
              </a:rPr>
              <a:t> </a:t>
            </a:r>
            <a:r>
              <a:rPr lang="en-US" sz="1200" b="1" dirty="0">
                <a:solidFill>
                  <a:srgbClr val="FF0000"/>
                </a:solidFill>
              </a:rPr>
              <a:t>Promoting Employee Wellness.......................................................... 199 </a:t>
            </a:r>
            <a:endParaRPr lang="en-US" sz="1200" b="1" dirty="0">
              <a:solidFill>
                <a:srgbClr val="FF0000"/>
              </a:solidFill>
              <a:effectLst/>
            </a:endParaRPr>
          </a:p>
        </p:txBody>
      </p:sp>
      <p:pic>
        <p:nvPicPr>
          <p:cNvPr id="4" name="Picture 3"/>
          <p:cNvPicPr>
            <a:picLocks noChangeAspect="1"/>
          </p:cNvPicPr>
          <p:nvPr/>
        </p:nvPicPr>
        <p:blipFill>
          <a:blip r:embed="rId2"/>
          <a:stretch>
            <a:fillRect/>
          </a:stretch>
        </p:blipFill>
        <p:spPr>
          <a:xfrm>
            <a:off x="7382933" y="5981700"/>
            <a:ext cx="1574800" cy="736600"/>
          </a:xfrm>
          <a:prstGeom prst="rect">
            <a:avLst/>
          </a:prstGeom>
        </p:spPr>
      </p:pic>
    </p:spTree>
    <p:extLst>
      <p:ext uri="{BB962C8B-B14F-4D97-AF65-F5344CB8AC3E}">
        <p14:creationId xmlns:p14="http://schemas.microsoft.com/office/powerpoint/2010/main" val="36463007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6010" y="3733800"/>
            <a:ext cx="8062913" cy="1752600"/>
          </a:xfrm>
        </p:spPr>
        <p:txBody>
          <a:bodyPr/>
          <a:lstStyle/>
          <a:p>
            <a:pPr algn="ctr" eaLnBrk="1" fontAlgn="auto" hangingPunct="1">
              <a:spcAft>
                <a:spcPts val="0"/>
              </a:spcAft>
              <a:buFont typeface="Wingdings 2" pitchFamily="18" charset="2"/>
              <a:buNone/>
              <a:defRPr/>
            </a:pPr>
            <a:r>
              <a:rPr lang="en-US" sz="4000" dirty="0" smtClean="0">
                <a:ea typeface="+mn-ea"/>
                <a:cs typeface="+mn-cs"/>
              </a:rPr>
              <a:t>TENET FLORIDA</a:t>
            </a:r>
            <a:endParaRPr lang="en-US" sz="4000" dirty="0">
              <a:ea typeface="+mn-ea"/>
              <a:cs typeface="+mn-cs"/>
            </a:endParaRPr>
          </a:p>
        </p:txBody>
      </p:sp>
      <p:sp>
        <p:nvSpPr>
          <p:cNvPr id="2" name="Title 1"/>
          <p:cNvSpPr>
            <a:spLocks noGrp="1"/>
          </p:cNvSpPr>
          <p:nvPr>
            <p:ph type="title"/>
          </p:nvPr>
        </p:nvSpPr>
        <p:spPr>
          <a:xfrm>
            <a:off x="571608" y="-685800"/>
            <a:ext cx="8062913" cy="4079875"/>
          </a:xfrm>
        </p:spPr>
        <p:txBody>
          <a:bodyPr wrap="square" numCol="1" anchorCtr="0" compatLnSpc="1">
            <a:prstTxWarp prst="textNoShape">
              <a:avLst/>
            </a:prstTxWarp>
            <a:normAutofit fontScale="90000"/>
          </a:bodyPr>
          <a:lstStyle/>
          <a:p>
            <a:pPr algn="ctr" eaLnBrk="1" hangingPunct="1">
              <a:defRPr/>
            </a:pP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a:latin typeface="Franklin Gothic Medium" charset="0"/>
                <a:cs typeface="+mj-cs"/>
              </a:rPr>
              <a:t>PATIENT EXPERIENCE </a:t>
            </a:r>
            <a:br>
              <a:rPr lang="en-US" sz="3800" cap="none" dirty="0">
                <a:latin typeface="Franklin Gothic Medium" charset="0"/>
                <a:cs typeface="+mj-cs"/>
              </a:rPr>
            </a:br>
            <a:r>
              <a:rPr lang="en-US" sz="3800" cap="none" dirty="0">
                <a:latin typeface="Franklin Gothic Medium" charset="0"/>
                <a:cs typeface="+mj-cs"/>
              </a:rPr>
              <a:t>AS  A PRIORITY</a:t>
            </a:r>
            <a:br>
              <a:rPr lang="en-US" sz="3800" cap="none" dirty="0">
                <a:latin typeface="Franklin Gothic Medium" charset="0"/>
                <a:cs typeface="+mj-cs"/>
              </a:rPr>
            </a:br>
            <a:r>
              <a:rPr lang="en-US" sz="3800" cap="none" dirty="0">
                <a:latin typeface="Franklin Gothic Medium" charset="0"/>
                <a:cs typeface="+mj-cs"/>
              </a:rPr>
              <a:t/>
            </a:r>
            <a:br>
              <a:rPr lang="en-US" sz="3800" cap="none" dirty="0">
                <a:latin typeface="Franklin Gothic Medium" charset="0"/>
                <a:cs typeface="+mj-cs"/>
              </a:rPr>
            </a:br>
            <a:r>
              <a:rPr lang="en-US" sz="3800" cap="none" dirty="0" smtClean="0">
                <a:latin typeface="Franklin Gothic Medium" charset="0"/>
                <a:cs typeface="+mj-cs"/>
              </a:rPr>
              <a:t>Agnes Hay</a:t>
            </a:r>
            <a:br>
              <a:rPr lang="en-US" sz="3800" cap="none" dirty="0" smtClean="0">
                <a:latin typeface="Franklin Gothic Medium" charset="0"/>
                <a:cs typeface="+mj-cs"/>
              </a:rPr>
            </a:br>
            <a:r>
              <a:rPr lang="en-US" sz="3800" dirty="0" smtClean="0">
                <a:latin typeface="Franklin Gothic Medium" charset="0"/>
              </a:rPr>
              <a:t>Director of Patient Experience</a:t>
            </a:r>
            <a:endParaRPr lang="en-US" sz="3600" cap="none" dirty="0">
              <a:latin typeface="Franklin Gothic Medium" charset="0"/>
              <a:cs typeface="+mj-cs"/>
            </a:endParaRPr>
          </a:p>
        </p:txBody>
      </p:sp>
    </p:spTree>
    <p:extLst>
      <p:ext uri="{BB962C8B-B14F-4D97-AF65-F5344CB8AC3E}">
        <p14:creationId xmlns:p14="http://schemas.microsoft.com/office/powerpoint/2010/main" val="11051303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defRPr/>
            </a:pPr>
            <a:r>
              <a:rPr lang="en-US" dirty="0" smtClean="0">
                <a:ea typeface="+mj-ea"/>
                <a:cs typeface="+mj-cs"/>
              </a:rPr>
              <a:t>A I D E T</a:t>
            </a:r>
            <a:r>
              <a:rPr lang="en-US" sz="2000" baseline="-25000" dirty="0" smtClean="0">
                <a:ea typeface="+mj-ea"/>
                <a:cs typeface="+mj-cs"/>
              </a:rPr>
              <a:t>SM</a:t>
            </a:r>
          </a:p>
        </p:txBody>
      </p:sp>
      <p:sp>
        <p:nvSpPr>
          <p:cNvPr id="3" name="Rectangle 2"/>
          <p:cNvSpPr/>
          <p:nvPr/>
        </p:nvSpPr>
        <p:spPr>
          <a:xfrm>
            <a:off x="1824872" y="2364681"/>
            <a:ext cx="4902200" cy="830997"/>
          </a:xfrm>
          <a:prstGeom prst="rect">
            <a:avLst/>
          </a:prstGeom>
        </p:spPr>
        <p:txBody>
          <a:bodyPr>
            <a:spAutoFit/>
          </a:bodyPr>
          <a:lstStyle/>
          <a:p>
            <a:pPr algn="ctr" eaLnBrk="1" hangingPunct="1">
              <a:spcBef>
                <a:spcPct val="20000"/>
              </a:spcBef>
              <a:buClr>
                <a:srgbClr val="C66951"/>
              </a:buClr>
              <a:defRPr/>
            </a:pPr>
            <a:r>
              <a:rPr lang="en-US" sz="2400" u="none" spc="150" dirty="0">
                <a:solidFill>
                  <a:srgbClr val="FFFFFF"/>
                </a:solidFill>
                <a:latin typeface="+mj-lt"/>
                <a:ea typeface="+mn-ea"/>
                <a:cs typeface="+mn-cs"/>
              </a:rPr>
              <a:t>Creating a Culture of Caring, Kindness, and Communication</a:t>
            </a:r>
          </a:p>
        </p:txBody>
      </p:sp>
    </p:spTree>
    <p:extLst>
      <p:ext uri="{BB962C8B-B14F-4D97-AF65-F5344CB8AC3E}">
        <p14:creationId xmlns:p14="http://schemas.microsoft.com/office/powerpoint/2010/main" val="6823401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idx="1"/>
          </p:nvPr>
        </p:nvSpPr>
        <p:spPr/>
        <p:txBody>
          <a:bodyPr wrap="square" numCol="1" anchor="t" anchorCtr="0" compatLnSpc="1">
            <a:prstTxWarp prst="textNoShape">
              <a:avLst/>
            </a:prstTxWarp>
          </a:bodyPr>
          <a:lstStyle/>
          <a:p>
            <a:pPr eaLnBrk="1" hangingPunct="1">
              <a:defRPr/>
            </a:pPr>
            <a:r>
              <a:rPr lang="en-US" sz="2800">
                <a:latin typeface="Franklin Gothic Medium" charset="0"/>
                <a:cs typeface="+mn-cs"/>
              </a:rPr>
              <a:t>AIDET is a basic communication tool created by the Studer Group</a:t>
            </a:r>
          </a:p>
          <a:p>
            <a:pPr eaLnBrk="1" hangingPunct="1">
              <a:defRPr/>
            </a:pPr>
            <a:r>
              <a:rPr lang="en-US" sz="2800">
                <a:latin typeface="Franklin Gothic Medium" charset="0"/>
                <a:cs typeface="+mn-cs"/>
              </a:rPr>
              <a:t>It is a Tenet Service Standard</a:t>
            </a:r>
          </a:p>
          <a:p>
            <a:pPr eaLnBrk="1" hangingPunct="1">
              <a:defRPr/>
            </a:pPr>
            <a:r>
              <a:rPr lang="en-US" sz="2800">
                <a:latin typeface="Franklin Gothic Medium" charset="0"/>
                <a:cs typeface="+mn-cs"/>
              </a:rPr>
              <a:t>Beginning of Tenet</a:t>
            </a:r>
            <a:r>
              <a:rPr lang="ja-JP" altLang="en-US" sz="2800">
                <a:latin typeface="Franklin Gothic Medium" charset="0"/>
                <a:cs typeface="+mn-cs"/>
              </a:rPr>
              <a:t>’</a:t>
            </a:r>
            <a:r>
              <a:rPr lang="en-US" sz="2800">
                <a:latin typeface="Franklin Gothic Medium" charset="0"/>
                <a:cs typeface="+mn-cs"/>
              </a:rPr>
              <a:t>s culture transformation -- every hospital, every patient, every time</a:t>
            </a:r>
          </a:p>
        </p:txBody>
      </p:sp>
      <p:sp>
        <p:nvSpPr>
          <p:cNvPr id="44035" name="Rectangle 2"/>
          <p:cNvSpPr>
            <a:spLocks noGrp="1" noChangeArrowheads="1"/>
          </p:cNvSpPr>
          <p:nvPr>
            <p:ph type="title"/>
          </p:nvPr>
        </p:nvSpPr>
        <p:spPr/>
        <p:txBody>
          <a:bodyPr>
            <a:normAutofit/>
          </a:bodyPr>
          <a:lstStyle/>
          <a:p>
            <a:pPr algn="ctr" eaLnBrk="1" hangingPunct="1">
              <a:defRPr/>
            </a:pPr>
            <a:r>
              <a:rPr lang="en-US" sz="3200" dirty="0" smtClean="0">
                <a:ea typeface="+mj-ea"/>
                <a:cs typeface="+mj-cs"/>
              </a:rPr>
              <a:t>Introduction</a:t>
            </a:r>
          </a:p>
        </p:txBody>
      </p:sp>
      <p:sp>
        <p:nvSpPr>
          <p:cNvPr id="20483" name="Slide Number Placeholder 5"/>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537B2DC1-AAD3-994B-A865-9F36CB4BA298}" type="slidenum">
              <a:rPr lang="en-US" sz="1100" u="none">
                <a:latin typeface="Arial" charset="0"/>
              </a:rPr>
              <a:pPr/>
              <a:t>54</a:t>
            </a:fld>
            <a:endParaRPr lang="en-US" sz="1100" u="none">
              <a:latin typeface="Arial" charset="0"/>
            </a:endParaRPr>
          </a:p>
        </p:txBody>
      </p:sp>
    </p:spTree>
    <p:extLst>
      <p:ext uri="{BB962C8B-B14F-4D97-AF65-F5344CB8AC3E}">
        <p14:creationId xmlns:p14="http://schemas.microsoft.com/office/powerpoint/2010/main" val="180863072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4CB41E92-355C-2743-A0EA-A0B3A65C37D1}" type="slidenum">
              <a:rPr lang="en-US" sz="1100" u="none">
                <a:latin typeface="Arial" charset="0"/>
              </a:rPr>
              <a:pPr/>
              <a:t>55</a:t>
            </a:fld>
            <a:endParaRPr lang="en-US" sz="1100" u="none">
              <a:latin typeface="Arial" charset="0"/>
            </a:endParaRPr>
          </a:p>
        </p:txBody>
      </p:sp>
      <p:sp>
        <p:nvSpPr>
          <p:cNvPr id="45059" name="Rectangle 3"/>
          <p:cNvSpPr>
            <a:spLocks noGrp="1" noChangeArrowheads="1"/>
          </p:cNvSpPr>
          <p:nvPr>
            <p:ph type="body" sz="half" idx="4294967295"/>
          </p:nvPr>
        </p:nvSpPr>
        <p:spPr>
          <a:xfrm>
            <a:off x="5181600" y="1600200"/>
            <a:ext cx="3962400" cy="4114800"/>
          </a:xfrm>
        </p:spPr>
        <p:txBody>
          <a:bodyPr>
            <a:normAutofit/>
          </a:bodyPr>
          <a:lstStyle/>
          <a:p>
            <a:pPr eaLnBrk="1" hangingPunct="1">
              <a:buFont typeface="Wingdings 2" pitchFamily="18" charset="2"/>
              <a:buChar char=""/>
              <a:defRPr/>
            </a:pPr>
            <a:r>
              <a:rPr lang="en-US" sz="4400" smtClean="0">
                <a:ea typeface="+mn-ea"/>
                <a:cs typeface="+mn-cs"/>
              </a:rPr>
              <a:t>A</a:t>
            </a:r>
            <a:r>
              <a:rPr lang="en-US" sz="3600" smtClean="0">
                <a:ea typeface="+mn-ea"/>
                <a:cs typeface="+mn-cs"/>
              </a:rPr>
              <a:t>cknowledge</a:t>
            </a:r>
          </a:p>
          <a:p>
            <a:pPr eaLnBrk="1" hangingPunct="1">
              <a:buFont typeface="Wingdings 2" pitchFamily="18" charset="2"/>
              <a:buChar char=""/>
              <a:defRPr/>
            </a:pPr>
            <a:r>
              <a:rPr lang="en-US" sz="4400" smtClean="0">
                <a:ea typeface="+mn-ea"/>
                <a:cs typeface="+mn-cs"/>
              </a:rPr>
              <a:t>I</a:t>
            </a:r>
            <a:r>
              <a:rPr lang="en-US" sz="3600" smtClean="0">
                <a:ea typeface="+mn-ea"/>
                <a:cs typeface="+mn-cs"/>
              </a:rPr>
              <a:t>ntroduce</a:t>
            </a:r>
          </a:p>
          <a:p>
            <a:pPr eaLnBrk="1" hangingPunct="1">
              <a:buFont typeface="Wingdings 2" pitchFamily="18" charset="2"/>
              <a:buChar char=""/>
              <a:defRPr/>
            </a:pPr>
            <a:r>
              <a:rPr lang="en-US" sz="4400" smtClean="0">
                <a:ea typeface="+mn-ea"/>
                <a:cs typeface="+mn-cs"/>
              </a:rPr>
              <a:t>D</a:t>
            </a:r>
            <a:r>
              <a:rPr lang="en-US" sz="3600" smtClean="0">
                <a:ea typeface="+mn-ea"/>
                <a:cs typeface="+mn-cs"/>
              </a:rPr>
              <a:t>efine Duration</a:t>
            </a:r>
          </a:p>
          <a:p>
            <a:pPr eaLnBrk="1" hangingPunct="1">
              <a:buFont typeface="Wingdings 2" pitchFamily="18" charset="2"/>
              <a:buChar char=""/>
              <a:defRPr/>
            </a:pPr>
            <a:r>
              <a:rPr lang="en-US" sz="4400" smtClean="0">
                <a:ea typeface="+mn-ea"/>
                <a:cs typeface="+mn-cs"/>
              </a:rPr>
              <a:t>E</a:t>
            </a:r>
            <a:r>
              <a:rPr lang="en-US" sz="3600" smtClean="0">
                <a:ea typeface="+mn-ea"/>
                <a:cs typeface="+mn-cs"/>
              </a:rPr>
              <a:t>xplain</a:t>
            </a:r>
          </a:p>
          <a:p>
            <a:pPr eaLnBrk="1" hangingPunct="1">
              <a:buFont typeface="Wingdings 2" pitchFamily="18" charset="2"/>
              <a:buChar char=""/>
              <a:defRPr/>
            </a:pPr>
            <a:r>
              <a:rPr lang="en-US" sz="4400" smtClean="0">
                <a:ea typeface="+mn-ea"/>
                <a:cs typeface="+mn-cs"/>
              </a:rPr>
              <a:t>T</a:t>
            </a:r>
            <a:r>
              <a:rPr lang="en-US" sz="3600" smtClean="0">
                <a:ea typeface="+mn-ea"/>
                <a:cs typeface="+mn-cs"/>
              </a:rPr>
              <a:t>hank You</a:t>
            </a:r>
          </a:p>
        </p:txBody>
      </p:sp>
      <p:sp>
        <p:nvSpPr>
          <p:cNvPr id="44037" name="Rectangle 5"/>
          <p:cNvSpPr>
            <a:spLocks noChangeArrowheads="1"/>
          </p:cNvSpPr>
          <p:nvPr/>
        </p:nvSpPr>
        <p:spPr bwMode="auto">
          <a:xfrm>
            <a:off x="304800" y="1752600"/>
            <a:ext cx="4419600" cy="37338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rgbClr val="FFFFFF"/>
            </a:solid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44038" name="Text Box 6"/>
          <p:cNvSpPr txBox="1">
            <a:spLocks noChangeArrowheads="1"/>
          </p:cNvSpPr>
          <p:nvPr/>
        </p:nvSpPr>
        <p:spPr bwMode="auto">
          <a:xfrm>
            <a:off x="533400" y="2590800"/>
            <a:ext cx="3962400" cy="2105025"/>
          </a:xfrm>
          <a:prstGeom prst="rect">
            <a:avLst/>
          </a:prstGeom>
          <a:solidFill>
            <a:schemeClr val="accent1"/>
          </a:solidFill>
          <a:ln w="9525">
            <a:noFill/>
            <a:miter lim="800000"/>
            <a:headEnd/>
            <a:tailEnd/>
          </a:ln>
        </p:spPr>
        <p:txBody>
          <a:bodyPr>
            <a:spAutoFit/>
          </a:bodyPr>
          <a:lstStyle>
            <a:lvl1pPr>
              <a:defRPr u="sng">
                <a:solidFill>
                  <a:schemeClr val="tx1"/>
                </a:solidFill>
                <a:latin typeface="Times New Roman" charset="0"/>
                <a:ea typeface="ＭＳ Ｐゴシック" charset="0"/>
                <a:cs typeface="ＭＳ Ｐゴシック" charset="0"/>
              </a:defRPr>
            </a:lvl1pPr>
            <a:lvl2pPr marL="742950" indent="-285750">
              <a:defRPr u="sng">
                <a:solidFill>
                  <a:schemeClr val="tx1"/>
                </a:solidFill>
                <a:latin typeface="Times New Roman" charset="0"/>
                <a:ea typeface="ＭＳ Ｐゴシック" charset="0"/>
              </a:defRPr>
            </a:lvl2pPr>
            <a:lvl3pPr marL="1143000" indent="-228600">
              <a:defRPr u="sng">
                <a:solidFill>
                  <a:schemeClr val="tx1"/>
                </a:solidFill>
                <a:latin typeface="Times New Roman" charset="0"/>
                <a:ea typeface="ＭＳ Ｐゴシック" charset="0"/>
              </a:defRPr>
            </a:lvl3pPr>
            <a:lvl4pPr marL="1600200" indent="-228600">
              <a:defRPr u="sng">
                <a:solidFill>
                  <a:schemeClr val="tx1"/>
                </a:solidFill>
                <a:latin typeface="Times New Roman" charset="0"/>
                <a:ea typeface="ＭＳ Ｐゴシック" charset="0"/>
              </a:defRPr>
            </a:lvl4pPr>
            <a:lvl5pPr marL="2057400" indent="-228600">
              <a:defRPr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u="sng">
                <a:solidFill>
                  <a:schemeClr val="tx1"/>
                </a:solidFill>
                <a:latin typeface="Times New Roman" charset="0"/>
                <a:ea typeface="ＭＳ Ｐゴシック" charset="0"/>
              </a:defRPr>
            </a:lvl9pPr>
          </a:lstStyle>
          <a:p>
            <a:pPr algn="ctr">
              <a:spcBef>
                <a:spcPct val="50000"/>
              </a:spcBef>
              <a:defRPr/>
            </a:pPr>
            <a:r>
              <a:rPr lang="en-US" sz="6600" u="none" smtClean="0">
                <a:solidFill>
                  <a:schemeClr val="bg2"/>
                </a:solidFill>
                <a:effectLst>
                  <a:outerShdw blurRad="38100" dist="38100" dir="2700000" algn="tl">
                    <a:srgbClr val="000000"/>
                  </a:outerShdw>
                </a:effectLst>
                <a:latin typeface="Arial Black" charset="0"/>
              </a:rPr>
              <a:t>What is AIDET?</a:t>
            </a:r>
          </a:p>
        </p:txBody>
      </p:sp>
      <p:sp>
        <p:nvSpPr>
          <p:cNvPr id="21509" name="AutoShape 8"/>
          <p:cNvSpPr>
            <a:spLocks noChangeArrowheads="1"/>
          </p:cNvSpPr>
          <p:nvPr/>
        </p:nvSpPr>
        <p:spPr bwMode="auto">
          <a:xfrm>
            <a:off x="14478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Implementing</a:t>
            </a:r>
          </a:p>
        </p:txBody>
      </p:sp>
      <p:sp>
        <p:nvSpPr>
          <p:cNvPr id="21510" name="AutoShape 9"/>
          <p:cNvSpPr>
            <a:spLocks noChangeArrowheads="1"/>
          </p:cNvSpPr>
          <p:nvPr/>
        </p:nvSpPr>
        <p:spPr bwMode="auto">
          <a:xfrm>
            <a:off x="2286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   Understanding</a:t>
            </a:r>
          </a:p>
        </p:txBody>
      </p:sp>
      <p:sp>
        <p:nvSpPr>
          <p:cNvPr id="21511"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21512"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21513"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Tree>
    <p:extLst>
      <p:ext uri="{BB962C8B-B14F-4D97-AF65-F5344CB8AC3E}">
        <p14:creationId xmlns:p14="http://schemas.microsoft.com/office/powerpoint/2010/main" val="1781395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idx="1"/>
          </p:nvPr>
        </p:nvSpPr>
        <p:spPr>
          <a:xfrm>
            <a:off x="381000" y="1719263"/>
            <a:ext cx="8407400" cy="2322512"/>
          </a:xfrm>
        </p:spPr>
        <p:txBody>
          <a:bodyPr>
            <a:normAutofit fontScale="70000" lnSpcReduction="20000"/>
          </a:bodyPr>
          <a:lstStyle/>
          <a:p>
            <a:pPr eaLnBrk="1" hangingPunct="1">
              <a:buFont typeface="Wingdings 2" pitchFamily="18" charset="2"/>
              <a:buChar char=""/>
              <a:defRPr/>
            </a:pPr>
            <a:r>
              <a:rPr lang="en-US" sz="2800" b="1" dirty="0" smtClean="0">
                <a:ea typeface="+mn-ea"/>
                <a:cs typeface="+mn-cs"/>
              </a:rPr>
              <a:t>Structures communication</a:t>
            </a:r>
          </a:p>
          <a:p>
            <a:pPr eaLnBrk="1" hangingPunct="1">
              <a:buFont typeface="Wingdings 2" pitchFamily="18" charset="2"/>
              <a:buChar char=""/>
              <a:defRPr/>
            </a:pPr>
            <a:r>
              <a:rPr lang="en-US" sz="2800" b="1" dirty="0" smtClean="0">
                <a:ea typeface="+mn-ea"/>
                <a:cs typeface="+mn-cs"/>
              </a:rPr>
              <a:t>Reduces employee anxiety</a:t>
            </a:r>
          </a:p>
          <a:p>
            <a:pPr eaLnBrk="1" hangingPunct="1">
              <a:buFont typeface="Wingdings 2" pitchFamily="18" charset="2"/>
              <a:buChar char=""/>
              <a:defRPr/>
            </a:pPr>
            <a:r>
              <a:rPr lang="en-US" sz="2800" b="1" dirty="0" smtClean="0">
                <a:ea typeface="+mn-ea"/>
                <a:cs typeface="+mn-cs"/>
              </a:rPr>
              <a:t>Reduces patient anxiety</a:t>
            </a:r>
          </a:p>
          <a:p>
            <a:pPr eaLnBrk="1" hangingPunct="1">
              <a:buFont typeface="Wingdings 2" pitchFamily="18" charset="2"/>
              <a:buChar char=""/>
              <a:defRPr/>
            </a:pPr>
            <a:r>
              <a:rPr lang="en-US" sz="2800" b="1" dirty="0" smtClean="0">
                <a:ea typeface="+mn-ea"/>
                <a:cs typeface="+mn-cs"/>
              </a:rPr>
              <a:t>Increases compliance</a:t>
            </a:r>
          </a:p>
          <a:p>
            <a:pPr eaLnBrk="1" hangingPunct="1">
              <a:buFont typeface="Wingdings 2" pitchFamily="18" charset="2"/>
              <a:buChar char=""/>
              <a:defRPr/>
            </a:pPr>
            <a:r>
              <a:rPr lang="en-US" sz="2800" b="1" dirty="0" smtClean="0">
                <a:ea typeface="+mn-ea"/>
                <a:cs typeface="+mn-cs"/>
              </a:rPr>
              <a:t>Improves outcomes</a:t>
            </a:r>
          </a:p>
          <a:p>
            <a:pPr eaLnBrk="1" hangingPunct="1">
              <a:buFont typeface="Wingdings 2" pitchFamily="18" charset="2"/>
              <a:buChar char=""/>
              <a:defRPr/>
            </a:pPr>
            <a:r>
              <a:rPr lang="en-US" sz="2800" b="1" dirty="0" smtClean="0">
                <a:ea typeface="+mn-ea"/>
                <a:cs typeface="+mn-cs"/>
              </a:rPr>
              <a:t>Begins to transform your culture by setting expectations and holding staff accountable</a:t>
            </a:r>
          </a:p>
        </p:txBody>
      </p:sp>
      <p:sp>
        <p:nvSpPr>
          <p:cNvPr id="46083" name="Rectangle 2"/>
          <p:cNvSpPr>
            <a:spLocks noGrp="1" noChangeArrowheads="1"/>
          </p:cNvSpPr>
          <p:nvPr>
            <p:ph type="title"/>
          </p:nvPr>
        </p:nvSpPr>
        <p:spPr/>
        <p:txBody>
          <a:bodyPr>
            <a:normAutofit/>
          </a:bodyPr>
          <a:lstStyle/>
          <a:p>
            <a:pPr eaLnBrk="1" hangingPunct="1">
              <a:defRPr/>
            </a:pPr>
            <a:r>
              <a:rPr lang="en-US" sz="3200" b="1" dirty="0" smtClean="0">
                <a:ea typeface="+mj-ea"/>
                <a:cs typeface="+mj-cs"/>
              </a:rPr>
              <a:t>Why </a:t>
            </a:r>
            <a:r>
              <a:rPr lang="en-US" sz="3200" b="1" dirty="0" err="1" smtClean="0">
                <a:ea typeface="+mj-ea"/>
                <a:cs typeface="+mj-cs"/>
              </a:rPr>
              <a:t>AIDET</a:t>
            </a:r>
            <a:r>
              <a:rPr lang="en-US" sz="3200" b="1" baseline="-25000" dirty="0" err="1" smtClean="0">
                <a:ea typeface="+mj-ea"/>
                <a:cs typeface="+mj-cs"/>
              </a:rPr>
              <a:t>sm</a:t>
            </a:r>
            <a:r>
              <a:rPr lang="en-US" sz="3200" b="1" dirty="0" smtClean="0">
                <a:ea typeface="+mj-ea"/>
                <a:cs typeface="+mj-cs"/>
              </a:rPr>
              <a:t>?</a:t>
            </a:r>
          </a:p>
        </p:txBody>
      </p:sp>
      <p:sp>
        <p:nvSpPr>
          <p:cNvPr id="23555" name="Slide Number Placeholder 5"/>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4FA62507-DA98-DF41-8E3E-E958AC474D3B}" type="slidenum">
              <a:rPr lang="en-US" sz="1100" u="none">
                <a:latin typeface="Arial" charset="0"/>
              </a:rPr>
              <a:pPr/>
              <a:t>56</a:t>
            </a:fld>
            <a:endParaRPr lang="en-US" sz="1100" u="none">
              <a:latin typeface="Arial" charset="0"/>
            </a:endParaRPr>
          </a:p>
        </p:txBody>
      </p:sp>
      <p:sp>
        <p:nvSpPr>
          <p:cNvPr id="23556" name="AutoShape 8"/>
          <p:cNvSpPr>
            <a:spLocks noChangeArrowheads="1"/>
          </p:cNvSpPr>
          <p:nvPr/>
        </p:nvSpPr>
        <p:spPr bwMode="auto">
          <a:xfrm>
            <a:off x="14478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Implementing</a:t>
            </a:r>
          </a:p>
        </p:txBody>
      </p:sp>
      <p:sp>
        <p:nvSpPr>
          <p:cNvPr id="23557" name="AutoShape 9"/>
          <p:cNvSpPr>
            <a:spLocks noChangeArrowheads="1"/>
          </p:cNvSpPr>
          <p:nvPr/>
        </p:nvSpPr>
        <p:spPr bwMode="auto">
          <a:xfrm>
            <a:off x="2286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   Understanding</a:t>
            </a:r>
          </a:p>
        </p:txBody>
      </p:sp>
      <p:sp>
        <p:nvSpPr>
          <p:cNvPr id="23558"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23559"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23560"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pic>
        <p:nvPicPr>
          <p:cNvPr id="235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8" y="4041775"/>
            <a:ext cx="82264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7377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6600" cap="none">
                <a:latin typeface="Franklin Gothic Medium" charset="0"/>
                <a:cs typeface="+mj-cs"/>
              </a:rPr>
              <a:t>A</a:t>
            </a:r>
            <a:r>
              <a:rPr lang="en-US" cap="none">
                <a:latin typeface="Franklin Gothic Medium" charset="0"/>
                <a:cs typeface="+mj-cs"/>
              </a:rPr>
              <a:t>CKNOWLEDGE…</a:t>
            </a:r>
          </a:p>
        </p:txBody>
      </p:sp>
      <p:sp>
        <p:nvSpPr>
          <p:cNvPr id="47108" name="Rectangle 3"/>
          <p:cNvSpPr>
            <a:spLocks noGrp="1" noChangeArrowheads="1"/>
          </p:cNvSpPr>
          <p:nvPr>
            <p:ph type="body" sz="half" idx="2"/>
          </p:nvPr>
        </p:nvSpPr>
        <p:spPr>
          <a:xfrm>
            <a:off x="4800600" y="1828800"/>
            <a:ext cx="3810000" cy="3200400"/>
          </a:xfrm>
        </p:spPr>
        <p:txBody>
          <a:bodyPr wrap="square" numCol="1" anchor="t" anchorCtr="0" compatLnSpc="1">
            <a:prstTxWarp prst="textNoShape">
              <a:avLst/>
            </a:prstTxWarp>
          </a:bodyPr>
          <a:lstStyle/>
          <a:p>
            <a:pPr marL="0" indent="0" eaLnBrk="1" hangingPunct="1">
              <a:buFont typeface="Wingdings" charset="0"/>
              <a:buNone/>
              <a:defRPr/>
            </a:pPr>
            <a:r>
              <a:rPr lang="en-US" sz="2800">
                <a:latin typeface="Franklin Gothic Medium" charset="0"/>
                <a:cs typeface="+mn-cs"/>
              </a:rPr>
              <a:t>…patients and/or families by smiling, making eye contact, and greeting them in a pleasant manner…</a:t>
            </a:r>
          </a:p>
          <a:p>
            <a:pPr marL="0" indent="0" algn="r" eaLnBrk="1" hangingPunct="1">
              <a:buFont typeface="Wingdings" charset="0"/>
              <a:buNone/>
              <a:defRPr/>
            </a:pPr>
            <a:r>
              <a:rPr lang="en-US" i="1">
                <a:latin typeface="Franklin Gothic Medium" charset="0"/>
                <a:cs typeface="+mn-cs"/>
              </a:rPr>
              <a:t>and by name, if you know it. </a:t>
            </a:r>
          </a:p>
        </p:txBody>
      </p:sp>
      <p:sp>
        <p:nvSpPr>
          <p:cNvPr id="24579" name="Slide Number Placeholder 6"/>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E4DA9232-44CA-DB41-94BE-7648DDBEAB09}" type="slidenum">
              <a:rPr lang="en-US" sz="1100" u="none">
                <a:latin typeface="Arial" charset="0"/>
              </a:rPr>
              <a:pPr/>
              <a:t>57</a:t>
            </a:fld>
            <a:endParaRPr lang="en-US" sz="1100" u="none">
              <a:latin typeface="Arial" charset="0"/>
            </a:endParaRPr>
          </a:p>
        </p:txBody>
      </p:sp>
      <p:grpSp>
        <p:nvGrpSpPr>
          <p:cNvPr id="24580" name="Group 4"/>
          <p:cNvGrpSpPr>
            <a:grpSpLocks/>
          </p:cNvGrpSpPr>
          <p:nvPr/>
        </p:nvGrpSpPr>
        <p:grpSpPr bwMode="auto">
          <a:xfrm>
            <a:off x="152400" y="1981200"/>
            <a:ext cx="3896164" cy="3626449"/>
            <a:chOff x="144" y="1296"/>
            <a:chExt cx="2640" cy="2544"/>
          </a:xfrm>
        </p:grpSpPr>
        <p:pic>
          <p:nvPicPr>
            <p:cNvPr id="24586" name="Picture 5" descr="T_Employee5"/>
            <p:cNvPicPr>
              <a:picLocks noChangeAspect="1" noChangeArrowheads="1"/>
            </p:cNvPicPr>
            <p:nvPr/>
          </p:nvPicPr>
          <p:blipFill>
            <a:blip r:embed="rId3">
              <a:extLst>
                <a:ext uri="{28A0092B-C50C-407E-A947-70E740481C1C}">
                  <a14:useLocalDpi xmlns:a14="http://schemas.microsoft.com/office/drawing/2010/main" val="0"/>
                </a:ext>
              </a:extLst>
            </a:blip>
            <a:srcRect l="16000" r="16000" b="32001"/>
            <a:stretch>
              <a:fillRect/>
            </a:stretch>
          </p:blipFill>
          <p:spPr bwMode="auto">
            <a:xfrm>
              <a:off x="288" y="1296"/>
              <a:ext cx="2448" cy="2544"/>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587" name="Text Box 6"/>
            <p:cNvSpPr txBox="1">
              <a:spLocks noChangeArrowheads="1"/>
            </p:cNvSpPr>
            <p:nvPr/>
          </p:nvSpPr>
          <p:spPr bwMode="auto">
            <a:xfrm>
              <a:off x="144" y="3552"/>
              <a:ext cx="264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pPr algn="ctr">
                <a:spcBef>
                  <a:spcPct val="50000"/>
                </a:spcBef>
              </a:pPr>
              <a:r>
                <a:rPr lang="ja-JP" altLang="en-US" sz="1800" b="1" i="1" u="none">
                  <a:solidFill>
                    <a:srgbClr val="FFFFFF"/>
                  </a:solidFill>
                  <a:latin typeface="Arial" charset="0"/>
                </a:rPr>
                <a:t>“</a:t>
              </a:r>
              <a:r>
                <a:rPr lang="en-US" altLang="ja-JP" sz="1800" b="1" i="1" u="none">
                  <a:solidFill>
                    <a:srgbClr val="FFFFFF"/>
                  </a:solidFill>
                  <a:latin typeface="Arial" charset="0"/>
                </a:rPr>
                <a:t>Good morning. Mrs. Jones.</a:t>
              </a:r>
              <a:r>
                <a:rPr lang="ja-JP" altLang="en-US" sz="1800" b="1" i="1" u="none">
                  <a:solidFill>
                    <a:srgbClr val="FFFFFF"/>
                  </a:solidFill>
                  <a:latin typeface="Arial" charset="0"/>
                </a:rPr>
                <a:t>”</a:t>
              </a:r>
              <a:r>
                <a:rPr lang="en-US" altLang="ja-JP" sz="1800" b="1" i="1" u="none">
                  <a:solidFill>
                    <a:srgbClr val="FFFFFF"/>
                  </a:solidFill>
                  <a:latin typeface="Arial" charset="0"/>
                </a:rPr>
                <a:t> </a:t>
              </a:r>
              <a:endParaRPr lang="en-US" sz="1800" b="1" i="1" u="none">
                <a:solidFill>
                  <a:srgbClr val="FFFFFF"/>
                </a:solidFill>
                <a:latin typeface="Arial" charset="0"/>
              </a:endParaRPr>
            </a:p>
          </p:txBody>
        </p:sp>
      </p:grpSp>
      <p:sp>
        <p:nvSpPr>
          <p:cNvPr id="24581"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24582"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24583"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
        <p:nvSpPr>
          <p:cNvPr id="24584" name="AutoShape 9"/>
          <p:cNvSpPr>
            <a:spLocks noChangeArrowheads="1"/>
          </p:cNvSpPr>
          <p:nvPr/>
        </p:nvSpPr>
        <p:spPr bwMode="auto">
          <a:xfrm>
            <a:off x="15240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Implementing</a:t>
            </a:r>
          </a:p>
        </p:txBody>
      </p:sp>
      <p:sp>
        <p:nvSpPr>
          <p:cNvPr id="24585" name="AutoShape 12"/>
          <p:cNvSpPr>
            <a:spLocks noChangeArrowheads="1"/>
          </p:cNvSpPr>
          <p:nvPr/>
        </p:nvSpPr>
        <p:spPr bwMode="auto">
          <a:xfrm>
            <a:off x="228600" y="634365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Understanding</a:t>
            </a:r>
          </a:p>
        </p:txBody>
      </p:sp>
    </p:spTree>
    <p:extLst>
      <p:ext uri="{BB962C8B-B14F-4D97-AF65-F5344CB8AC3E}">
        <p14:creationId xmlns:p14="http://schemas.microsoft.com/office/powerpoint/2010/main" val="1289894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6"/>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6600" cap="none">
                <a:latin typeface="Franklin Gothic Medium" charset="0"/>
                <a:cs typeface="+mj-cs"/>
              </a:rPr>
              <a:t>I</a:t>
            </a:r>
            <a:r>
              <a:rPr lang="en-US" cap="none">
                <a:latin typeface="Franklin Gothic Medium" charset="0"/>
                <a:cs typeface="+mj-cs"/>
              </a:rPr>
              <a:t>NTRODUCE…</a:t>
            </a:r>
          </a:p>
        </p:txBody>
      </p:sp>
      <p:sp>
        <p:nvSpPr>
          <p:cNvPr id="48133" name="Rectangle 7"/>
          <p:cNvSpPr>
            <a:spLocks noGrp="1" noChangeArrowheads="1"/>
          </p:cNvSpPr>
          <p:nvPr>
            <p:ph type="body" sz="half" idx="2"/>
          </p:nvPr>
        </p:nvSpPr>
        <p:spPr>
          <a:xfrm>
            <a:off x="4800600" y="1828800"/>
            <a:ext cx="3810000" cy="4114800"/>
          </a:xfrm>
        </p:spPr>
        <p:txBody>
          <a:bodyPr wrap="square" numCol="1" anchor="t" anchorCtr="0" compatLnSpc="1">
            <a:prstTxWarp prst="textNoShape">
              <a:avLst/>
            </a:prstTxWarp>
          </a:bodyPr>
          <a:lstStyle/>
          <a:p>
            <a:pPr marL="0" indent="0" eaLnBrk="1" hangingPunct="1">
              <a:lnSpc>
                <a:spcPct val="80000"/>
              </a:lnSpc>
              <a:buFont typeface="Wingdings" charset="0"/>
              <a:buNone/>
              <a:defRPr/>
            </a:pPr>
            <a:r>
              <a:rPr lang="en-US" sz="2200">
                <a:latin typeface="Franklin Gothic Medium" charset="0"/>
                <a:cs typeface="+mn-cs"/>
              </a:rPr>
              <a:t>…yourself. </a:t>
            </a:r>
          </a:p>
          <a:p>
            <a:pPr marL="0" indent="0" eaLnBrk="1" hangingPunct="1">
              <a:lnSpc>
                <a:spcPct val="80000"/>
              </a:lnSpc>
              <a:defRPr/>
            </a:pPr>
            <a:r>
              <a:rPr lang="en-US" sz="2200">
                <a:latin typeface="Franklin Gothic Medium" charset="0"/>
                <a:cs typeface="+mn-cs"/>
              </a:rPr>
              <a:t>Say who you are </a:t>
            </a:r>
          </a:p>
          <a:p>
            <a:pPr marL="0" indent="0" eaLnBrk="1" hangingPunct="1">
              <a:lnSpc>
                <a:spcPct val="80000"/>
              </a:lnSpc>
              <a:defRPr/>
            </a:pPr>
            <a:r>
              <a:rPr lang="en-US" sz="2200">
                <a:latin typeface="Franklin Gothic Medium" charset="0"/>
                <a:cs typeface="+mn-cs"/>
              </a:rPr>
              <a:t>What department you are from </a:t>
            </a:r>
          </a:p>
          <a:p>
            <a:pPr marL="0" indent="0" eaLnBrk="1" hangingPunct="1">
              <a:lnSpc>
                <a:spcPct val="80000"/>
              </a:lnSpc>
              <a:defRPr/>
            </a:pPr>
            <a:r>
              <a:rPr lang="en-US" sz="2200">
                <a:latin typeface="Franklin Gothic Medium" charset="0"/>
                <a:cs typeface="+mn-cs"/>
              </a:rPr>
              <a:t>The purpose of your interaction</a:t>
            </a:r>
          </a:p>
          <a:p>
            <a:pPr marL="0" indent="0" eaLnBrk="1" hangingPunct="1">
              <a:lnSpc>
                <a:spcPct val="80000"/>
              </a:lnSpc>
              <a:defRPr/>
            </a:pPr>
            <a:r>
              <a:rPr lang="en-US" sz="2200">
                <a:latin typeface="Franklin Gothic Medium" charset="0"/>
                <a:cs typeface="+mn-cs"/>
              </a:rPr>
              <a:t>Your credentials.</a:t>
            </a:r>
          </a:p>
          <a:p>
            <a:pPr marL="0" indent="0" eaLnBrk="1" hangingPunct="1">
              <a:lnSpc>
                <a:spcPct val="80000"/>
              </a:lnSpc>
              <a:buFont typeface="Wingdings" charset="0"/>
              <a:buNone/>
              <a:defRPr/>
            </a:pPr>
            <a:endParaRPr lang="en-US" sz="800">
              <a:latin typeface="Franklin Gothic Medium" charset="0"/>
              <a:cs typeface="+mn-cs"/>
            </a:endParaRPr>
          </a:p>
          <a:p>
            <a:pPr marL="0" indent="0" eaLnBrk="1" hangingPunct="1">
              <a:lnSpc>
                <a:spcPct val="80000"/>
              </a:lnSpc>
              <a:buFont typeface="Wingdings" charset="0"/>
              <a:buNone/>
              <a:defRPr/>
            </a:pPr>
            <a:r>
              <a:rPr lang="en-US" sz="2200">
                <a:latin typeface="Franklin Gothic Medium" charset="0"/>
                <a:cs typeface="+mn-cs"/>
              </a:rPr>
              <a:t>Don</a:t>
            </a:r>
            <a:r>
              <a:rPr lang="ja-JP" altLang="en-US" sz="2200">
                <a:latin typeface="Franklin Gothic Medium" charset="0"/>
                <a:cs typeface="+mn-cs"/>
              </a:rPr>
              <a:t>’</a:t>
            </a:r>
            <a:r>
              <a:rPr lang="en-US" sz="2200">
                <a:latin typeface="Franklin Gothic Medium" charset="0"/>
                <a:cs typeface="+mn-cs"/>
              </a:rPr>
              <a:t>t worry about bragging, your purpose is to build the patient</a:t>
            </a:r>
            <a:r>
              <a:rPr lang="ja-JP" altLang="en-US" sz="2200">
                <a:latin typeface="Franklin Gothic Medium" charset="0"/>
                <a:cs typeface="+mn-cs"/>
              </a:rPr>
              <a:t>’</a:t>
            </a:r>
            <a:r>
              <a:rPr lang="en-US" sz="2200">
                <a:latin typeface="Franklin Gothic Medium" charset="0"/>
                <a:cs typeface="+mn-cs"/>
              </a:rPr>
              <a:t>s confidence in your expertise.</a:t>
            </a:r>
          </a:p>
        </p:txBody>
      </p:sp>
      <p:sp>
        <p:nvSpPr>
          <p:cNvPr id="26627" name="Slide Number Placeholder 6"/>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DAFA8FE0-1169-0B4A-96CB-FC4FEED43CA5}" type="slidenum">
              <a:rPr lang="en-US" sz="1100" u="none">
                <a:latin typeface="Arial" charset="0"/>
              </a:rPr>
              <a:pPr/>
              <a:t>58</a:t>
            </a:fld>
            <a:endParaRPr lang="en-US" sz="1100" u="none">
              <a:latin typeface="Arial" charset="0"/>
            </a:endParaRPr>
          </a:p>
        </p:txBody>
      </p:sp>
      <p:grpSp>
        <p:nvGrpSpPr>
          <p:cNvPr id="26628" name="Group 2"/>
          <p:cNvGrpSpPr>
            <a:grpSpLocks/>
          </p:cNvGrpSpPr>
          <p:nvPr/>
        </p:nvGrpSpPr>
        <p:grpSpPr bwMode="auto">
          <a:xfrm>
            <a:off x="381000" y="1981200"/>
            <a:ext cx="3962400" cy="4468813"/>
            <a:chOff x="240" y="1248"/>
            <a:chExt cx="2496" cy="2815"/>
          </a:xfrm>
        </p:grpSpPr>
        <p:pic>
          <p:nvPicPr>
            <p:cNvPr id="26634" name="Picture 3" descr="T_Employee12"/>
            <p:cNvPicPr>
              <a:picLocks noChangeAspect="1" noChangeArrowheads="1"/>
            </p:cNvPicPr>
            <p:nvPr/>
          </p:nvPicPr>
          <p:blipFill>
            <a:blip r:embed="rId3">
              <a:extLst>
                <a:ext uri="{28A0092B-C50C-407E-A947-70E740481C1C}">
                  <a14:useLocalDpi xmlns:a14="http://schemas.microsoft.com/office/drawing/2010/main" val="0"/>
                </a:ext>
              </a:extLst>
            </a:blip>
            <a:srcRect r="5333"/>
            <a:stretch>
              <a:fillRect/>
            </a:stretch>
          </p:blipFill>
          <p:spPr bwMode="auto">
            <a:xfrm>
              <a:off x="240" y="1248"/>
              <a:ext cx="2448" cy="2592"/>
            </a:xfrm>
            <a:prstGeom prst="rect">
              <a:avLst/>
            </a:prstGeom>
            <a:noFill/>
            <a:ln w="57150">
              <a:solidFill>
                <a:srgbClr val="CCBC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p:cNvSpPr txBox="1">
              <a:spLocks noChangeArrowheads="1"/>
            </p:cNvSpPr>
            <p:nvPr/>
          </p:nvSpPr>
          <p:spPr bwMode="auto">
            <a:xfrm>
              <a:off x="240" y="3312"/>
              <a:ext cx="2496" cy="751"/>
            </a:xfrm>
            <a:prstGeom prst="rect">
              <a:avLst/>
            </a:prstGeom>
            <a:noFill/>
            <a:ln w="9525">
              <a:noFill/>
              <a:miter lim="800000"/>
              <a:headEnd/>
              <a:tailEnd/>
            </a:ln>
            <a:effectLst/>
          </p:spPr>
          <p:txBody>
            <a:bodyPr>
              <a:spAutoFit/>
            </a:bodyPr>
            <a:lstStyle/>
            <a:p>
              <a:pPr>
                <a:spcBef>
                  <a:spcPct val="20000"/>
                </a:spcBef>
                <a:buClr>
                  <a:schemeClr val="tx2"/>
                </a:buClr>
                <a:buSzPct val="90000"/>
                <a:buFont typeface="Wingdings" pitchFamily="2" charset="2"/>
                <a:buNone/>
                <a:defRPr/>
              </a:pPr>
              <a:r>
                <a:rPr lang="en-US" sz="1600" b="1" i="1" u="none">
                  <a:solidFill>
                    <a:srgbClr val="000000"/>
                  </a:solidFill>
                  <a:effectLst>
                    <a:outerShdw blurRad="38100" dist="38100" dir="2700000" algn="tl">
                      <a:srgbClr val="C0C0C0"/>
                    </a:outerShdw>
                  </a:effectLst>
                  <a:latin typeface="Arial" pitchFamily="34" charset="0"/>
                  <a:ea typeface="ＭＳ Ｐゴシック"/>
                  <a:cs typeface="ＭＳ Ｐゴシック"/>
                </a:rPr>
                <a:t>My name is Barbara. I am from the lab and am here to collect a sample of your blood. </a:t>
              </a:r>
            </a:p>
            <a:p>
              <a:pPr>
                <a:spcBef>
                  <a:spcPct val="50000"/>
                </a:spcBef>
                <a:defRPr/>
              </a:pPr>
              <a:endParaRPr lang="en-US" sz="1600" b="1" u="none">
                <a:solidFill>
                  <a:srgbClr val="000000"/>
                </a:solidFill>
                <a:latin typeface="Arial" pitchFamily="34" charset="0"/>
                <a:ea typeface="ＭＳ Ｐゴシック"/>
                <a:cs typeface="ＭＳ Ｐゴシック"/>
              </a:endParaRPr>
            </a:p>
          </p:txBody>
        </p:sp>
      </p:grpSp>
      <p:sp>
        <p:nvSpPr>
          <p:cNvPr id="26629"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26630"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26631"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
        <p:nvSpPr>
          <p:cNvPr id="26632" name="AutoShape 9"/>
          <p:cNvSpPr>
            <a:spLocks noChangeArrowheads="1"/>
          </p:cNvSpPr>
          <p:nvPr/>
        </p:nvSpPr>
        <p:spPr bwMode="auto">
          <a:xfrm>
            <a:off x="15240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Implementing</a:t>
            </a:r>
          </a:p>
        </p:txBody>
      </p:sp>
      <p:sp>
        <p:nvSpPr>
          <p:cNvPr id="26633" name="AutoShape 12"/>
          <p:cNvSpPr>
            <a:spLocks noChangeArrowheads="1"/>
          </p:cNvSpPr>
          <p:nvPr/>
        </p:nvSpPr>
        <p:spPr bwMode="auto">
          <a:xfrm>
            <a:off x="228600" y="634365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Understanding</a:t>
            </a:r>
          </a:p>
        </p:txBody>
      </p:sp>
    </p:spTree>
    <p:extLst>
      <p:ext uri="{BB962C8B-B14F-4D97-AF65-F5344CB8AC3E}">
        <p14:creationId xmlns:p14="http://schemas.microsoft.com/office/powerpoint/2010/main" val="2830983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6"/>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6600" cap="none">
                <a:latin typeface="Franklin Gothic Medium" charset="0"/>
                <a:cs typeface="+mj-cs"/>
              </a:rPr>
              <a:t>D</a:t>
            </a:r>
            <a:r>
              <a:rPr lang="en-US" sz="3600" cap="none">
                <a:latin typeface="Franklin Gothic Medium" charset="0"/>
                <a:cs typeface="+mj-cs"/>
              </a:rPr>
              <a:t>EFINE THE DURATION…</a:t>
            </a:r>
          </a:p>
        </p:txBody>
      </p:sp>
      <p:sp>
        <p:nvSpPr>
          <p:cNvPr id="49157" name="Rectangle 7"/>
          <p:cNvSpPr>
            <a:spLocks noGrp="1" noChangeArrowheads="1"/>
          </p:cNvSpPr>
          <p:nvPr>
            <p:ph type="body" sz="half" idx="2"/>
          </p:nvPr>
        </p:nvSpPr>
        <p:spPr>
          <a:xfrm>
            <a:off x="4800600" y="1828800"/>
            <a:ext cx="4343400" cy="4114800"/>
          </a:xfrm>
        </p:spPr>
        <p:txBody>
          <a:bodyPr wrap="square" numCol="1" anchor="t" anchorCtr="0" compatLnSpc="1">
            <a:prstTxWarp prst="textNoShape">
              <a:avLst/>
            </a:prstTxWarp>
          </a:bodyPr>
          <a:lstStyle/>
          <a:p>
            <a:pPr marL="0" indent="0" eaLnBrk="1" hangingPunct="1">
              <a:buFont typeface="Wingdings" charset="0"/>
              <a:buNone/>
              <a:defRPr/>
            </a:pPr>
            <a:r>
              <a:rPr lang="en-US" sz="2800">
                <a:latin typeface="Franklin Gothic Medium" charset="0"/>
                <a:cs typeface="+mn-cs"/>
              </a:rPr>
              <a:t>…by keeping patients and families informed about time expectations</a:t>
            </a:r>
          </a:p>
          <a:p>
            <a:pPr marL="742950" lvl="1" indent="-285750" eaLnBrk="1" hangingPunct="1">
              <a:defRPr/>
            </a:pPr>
            <a:r>
              <a:rPr lang="en-US" sz="2400">
                <a:latin typeface="Franklin Gothic Medium" charset="0"/>
              </a:rPr>
              <a:t>Wait times</a:t>
            </a:r>
          </a:p>
          <a:p>
            <a:pPr marL="742950" lvl="1" indent="-285750" eaLnBrk="1" hangingPunct="1">
              <a:defRPr/>
            </a:pPr>
            <a:r>
              <a:rPr lang="en-US" sz="2400">
                <a:latin typeface="Franklin Gothic Medium" charset="0"/>
              </a:rPr>
              <a:t>Physician rounds</a:t>
            </a:r>
          </a:p>
          <a:p>
            <a:pPr marL="742950" lvl="1" indent="-285750" eaLnBrk="1" hangingPunct="1">
              <a:defRPr/>
            </a:pPr>
            <a:r>
              <a:rPr lang="en-US" sz="2400">
                <a:latin typeface="Franklin Gothic Medium" charset="0"/>
              </a:rPr>
              <a:t>Pain medicine</a:t>
            </a:r>
          </a:p>
          <a:p>
            <a:pPr marL="742950" lvl="1" indent="-285750" eaLnBrk="1" hangingPunct="1">
              <a:defRPr/>
            </a:pPr>
            <a:r>
              <a:rPr lang="en-US" sz="2400">
                <a:latin typeface="Franklin Gothic Medium" charset="0"/>
              </a:rPr>
              <a:t>Meal delivery</a:t>
            </a:r>
          </a:p>
        </p:txBody>
      </p:sp>
      <p:sp>
        <p:nvSpPr>
          <p:cNvPr id="28675" name="Slide Number Placeholder 6"/>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840999E0-57D1-3343-AE57-7D9106351EB0}" type="slidenum">
              <a:rPr lang="en-US" sz="1100" u="none">
                <a:latin typeface="Arial" charset="0"/>
              </a:rPr>
              <a:pPr/>
              <a:t>59</a:t>
            </a:fld>
            <a:endParaRPr lang="en-US" sz="1100" u="none">
              <a:latin typeface="Arial" charset="0"/>
            </a:endParaRPr>
          </a:p>
        </p:txBody>
      </p:sp>
      <p:grpSp>
        <p:nvGrpSpPr>
          <p:cNvPr id="28676" name="Group 2"/>
          <p:cNvGrpSpPr>
            <a:grpSpLocks/>
          </p:cNvGrpSpPr>
          <p:nvPr/>
        </p:nvGrpSpPr>
        <p:grpSpPr bwMode="auto">
          <a:xfrm>
            <a:off x="304800" y="1917700"/>
            <a:ext cx="3962400" cy="4178300"/>
            <a:chOff x="192" y="1208"/>
            <a:chExt cx="2496" cy="2632"/>
          </a:xfrm>
        </p:grpSpPr>
        <p:pic>
          <p:nvPicPr>
            <p:cNvPr id="28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248"/>
              <a:ext cx="2448" cy="259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192" y="1208"/>
              <a:ext cx="2496" cy="520"/>
            </a:xfrm>
            <a:prstGeom prst="rect">
              <a:avLst/>
            </a:prstGeom>
            <a:noFill/>
            <a:ln w="9525">
              <a:noFill/>
              <a:miter lim="800000"/>
              <a:headEnd/>
              <a:tailEnd/>
            </a:ln>
            <a:effectLst/>
          </p:spPr>
          <p:txBody>
            <a:bodyPr>
              <a:spAutoFit/>
            </a:bodyPr>
            <a:lstStyle>
              <a:lvl1pPr>
                <a:defRPr u="sng">
                  <a:solidFill>
                    <a:schemeClr val="tx1"/>
                  </a:solidFill>
                  <a:latin typeface="Times New Roman" charset="0"/>
                  <a:ea typeface="ＭＳ Ｐゴシック" charset="0"/>
                  <a:cs typeface="ＭＳ Ｐゴシック" charset="0"/>
                </a:defRPr>
              </a:lvl1pPr>
              <a:lvl2pPr marL="742950" indent="-285750">
                <a:defRPr u="sng">
                  <a:solidFill>
                    <a:schemeClr val="tx1"/>
                  </a:solidFill>
                  <a:latin typeface="Times New Roman" charset="0"/>
                  <a:ea typeface="ＭＳ Ｐゴシック" charset="0"/>
                </a:defRPr>
              </a:lvl2pPr>
              <a:lvl3pPr marL="1143000" indent="-228600">
                <a:defRPr u="sng">
                  <a:solidFill>
                    <a:schemeClr val="tx1"/>
                  </a:solidFill>
                  <a:latin typeface="Times New Roman" charset="0"/>
                  <a:ea typeface="ＭＳ Ｐゴシック" charset="0"/>
                </a:defRPr>
              </a:lvl3pPr>
              <a:lvl4pPr marL="1600200" indent="-228600">
                <a:defRPr u="sng">
                  <a:solidFill>
                    <a:schemeClr val="tx1"/>
                  </a:solidFill>
                  <a:latin typeface="Times New Roman" charset="0"/>
                  <a:ea typeface="ＭＳ Ｐゴシック" charset="0"/>
                </a:defRPr>
              </a:lvl4pPr>
              <a:lvl5pPr marL="2057400" indent="-228600">
                <a:defRPr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u="sng">
                  <a:solidFill>
                    <a:schemeClr val="tx1"/>
                  </a:solidFill>
                  <a:latin typeface="Times New Roman" charset="0"/>
                  <a:ea typeface="ＭＳ Ｐゴシック" charset="0"/>
                </a:defRPr>
              </a:lvl9pPr>
            </a:lstStyle>
            <a:p>
              <a:pPr algn="ctr">
                <a:spcBef>
                  <a:spcPct val="50000"/>
                </a:spcBef>
                <a:defRPr/>
              </a:pPr>
              <a:r>
                <a:rPr lang="en-US" sz="1600" b="1" i="1" u="none" smtClean="0">
                  <a:solidFill>
                    <a:schemeClr val="tx2"/>
                  </a:solidFill>
                  <a:effectLst>
                    <a:outerShdw blurRad="38100" dist="38100" dir="2700000" algn="tl">
                      <a:srgbClr val="DDDDDD"/>
                    </a:outerShdw>
                  </a:effectLst>
                  <a:latin typeface="Arial" charset="0"/>
                </a:rPr>
                <a:t>I am sorry about the delay.  It should be about 10 more minutes. Is there anything I can get you? </a:t>
              </a:r>
            </a:p>
          </p:txBody>
        </p:sp>
      </p:grpSp>
      <p:sp>
        <p:nvSpPr>
          <p:cNvPr id="28677"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28678"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28679"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
        <p:nvSpPr>
          <p:cNvPr id="28680" name="AutoShape 9"/>
          <p:cNvSpPr>
            <a:spLocks noChangeArrowheads="1"/>
          </p:cNvSpPr>
          <p:nvPr/>
        </p:nvSpPr>
        <p:spPr bwMode="auto">
          <a:xfrm>
            <a:off x="15240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Implementing</a:t>
            </a:r>
          </a:p>
        </p:txBody>
      </p:sp>
      <p:sp>
        <p:nvSpPr>
          <p:cNvPr id="28681" name="AutoShape 12"/>
          <p:cNvSpPr>
            <a:spLocks noChangeArrowheads="1"/>
          </p:cNvSpPr>
          <p:nvPr/>
        </p:nvSpPr>
        <p:spPr bwMode="auto">
          <a:xfrm>
            <a:off x="228600" y="634365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Understanding</a:t>
            </a:r>
          </a:p>
        </p:txBody>
      </p:sp>
    </p:spTree>
    <p:extLst>
      <p:ext uri="{BB962C8B-B14F-4D97-AF65-F5344CB8AC3E}">
        <p14:creationId xmlns:p14="http://schemas.microsoft.com/office/powerpoint/2010/main" val="1337314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187615"/>
            <a:ext cx="6480174" cy="2209800"/>
          </a:xfrm>
        </p:spPr>
        <p:txBody>
          <a:bodyPr>
            <a:noAutofit/>
          </a:bodyPr>
          <a:lstStyle/>
          <a:p>
            <a:r>
              <a:rPr lang="en-US" sz="3200" dirty="0"/>
              <a:t>Proper care coordination should allow for seamless transitions across the health care continuum in an effort to improve outcomes and reduce errors </a:t>
            </a:r>
            <a:r>
              <a:rPr lang="en-US" sz="3200" dirty="0" smtClean="0"/>
              <a:t>and redundancies</a:t>
            </a:r>
            <a:r>
              <a:rPr lang="en-US" sz="3200" dirty="0"/>
              <a:t>. But, too often, those points of transition are the weakest links. </a:t>
            </a:r>
          </a:p>
          <a:p>
            <a:endParaRPr lang="en-US" sz="3200" dirty="0"/>
          </a:p>
        </p:txBody>
      </p:sp>
      <p:sp>
        <p:nvSpPr>
          <p:cNvPr id="3" name="Title 2"/>
          <p:cNvSpPr>
            <a:spLocks noGrp="1"/>
          </p:cNvSpPr>
          <p:nvPr>
            <p:ph type="title"/>
          </p:nvPr>
        </p:nvSpPr>
        <p:spPr/>
        <p:txBody>
          <a:bodyPr/>
          <a:lstStyle/>
          <a:p>
            <a:pPr algn="ctr"/>
            <a:r>
              <a:rPr lang="en-US" dirty="0" smtClean="0"/>
              <a:t>Lack of Care Coordination</a:t>
            </a:r>
            <a:endParaRPr lang="en-US" dirty="0"/>
          </a:p>
        </p:txBody>
      </p:sp>
      <p:sp>
        <p:nvSpPr>
          <p:cNvPr id="4" name="TextBox 3"/>
          <p:cNvSpPr txBox="1"/>
          <p:nvPr/>
        </p:nvSpPr>
        <p:spPr>
          <a:xfrm>
            <a:off x="198454" y="6230487"/>
            <a:ext cx="4659984" cy="646331"/>
          </a:xfrm>
          <a:prstGeom prst="rect">
            <a:avLst/>
          </a:prstGeom>
          <a:noFill/>
        </p:spPr>
        <p:txBody>
          <a:bodyPr wrap="square" rtlCol="0">
            <a:spAutoFit/>
          </a:bodyPr>
          <a:lstStyle/>
          <a:p>
            <a:r>
              <a:rPr lang="en-US" baseline="30000" dirty="0"/>
              <a:t>Fisher ES, et al. Creating Value: Better Care Coordination, Better to Best: Value-Driving Elements of the Patient-centered Medical Home and Accountable Care Organizations; PCPCC, March 2011.</a:t>
            </a:r>
            <a:endParaRPr lang="en-US" dirty="0"/>
          </a:p>
        </p:txBody>
      </p:sp>
    </p:spTree>
    <p:extLst>
      <p:ext uri="{BB962C8B-B14F-4D97-AF65-F5344CB8AC3E}">
        <p14:creationId xmlns:p14="http://schemas.microsoft.com/office/powerpoint/2010/main" val="6493177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6600" cap="none">
                <a:latin typeface="Franklin Gothic Medium" charset="0"/>
                <a:cs typeface="+mj-cs"/>
              </a:rPr>
              <a:t>E</a:t>
            </a:r>
            <a:r>
              <a:rPr lang="en-US" cap="none">
                <a:latin typeface="Franklin Gothic Medium" charset="0"/>
                <a:cs typeface="+mj-cs"/>
              </a:rPr>
              <a:t>XPLAIN…</a:t>
            </a:r>
          </a:p>
        </p:txBody>
      </p:sp>
      <p:sp>
        <p:nvSpPr>
          <p:cNvPr id="50180" name="Rectangle 3"/>
          <p:cNvSpPr>
            <a:spLocks noGrp="1" noChangeArrowheads="1"/>
          </p:cNvSpPr>
          <p:nvPr>
            <p:ph type="body" sz="half" idx="2"/>
          </p:nvPr>
        </p:nvSpPr>
        <p:spPr>
          <a:xfrm>
            <a:off x="4800600" y="1828800"/>
            <a:ext cx="4038600" cy="4327525"/>
          </a:xfrm>
        </p:spPr>
        <p:txBody>
          <a:bodyPr wrap="square" numCol="1" anchor="t" anchorCtr="0" compatLnSpc="1">
            <a:prstTxWarp prst="textNoShape">
              <a:avLst/>
            </a:prstTxWarp>
            <a:spAutoFit/>
          </a:bodyPr>
          <a:lstStyle/>
          <a:p>
            <a:pPr marL="0" indent="0" eaLnBrk="1" hangingPunct="1">
              <a:buClr>
                <a:schemeClr val="tx1"/>
              </a:buClr>
              <a:buFont typeface="Wingdings" charset="0"/>
              <a:buNone/>
              <a:defRPr/>
            </a:pPr>
            <a:r>
              <a:rPr lang="en-US" sz="2400">
                <a:latin typeface="Franklin Gothic Medium" charset="0"/>
                <a:cs typeface="+mn-cs"/>
              </a:rPr>
              <a:t>…what will happen so patients and families are clear on what to expect. </a:t>
            </a:r>
          </a:p>
          <a:p>
            <a:pPr marL="0" indent="0" eaLnBrk="1" hangingPunct="1">
              <a:buClr>
                <a:schemeClr val="tx1"/>
              </a:buClr>
              <a:buFont typeface="Wingdings" charset="0"/>
              <a:buNone/>
              <a:defRPr/>
            </a:pPr>
            <a:endParaRPr lang="en-US" sz="800">
              <a:latin typeface="Franklin Gothic Medium" charset="0"/>
              <a:cs typeface="+mn-cs"/>
            </a:endParaRPr>
          </a:p>
          <a:p>
            <a:pPr marL="0" indent="0" eaLnBrk="1" hangingPunct="1">
              <a:buClr>
                <a:schemeClr val="tx1"/>
              </a:buClr>
              <a:buFont typeface="Wingdings" charset="0"/>
              <a:buNone/>
              <a:defRPr/>
            </a:pPr>
            <a:r>
              <a:rPr lang="en-US" sz="2400">
                <a:latin typeface="Franklin Gothic Medium" charset="0"/>
                <a:cs typeface="+mn-cs"/>
              </a:rPr>
              <a:t>Ask if they have any additional questions.  Make sure the interaction is comfortable so they feel free to communicate with you.  If you seem rushed or disinterested, they will not ask.</a:t>
            </a:r>
          </a:p>
        </p:txBody>
      </p:sp>
      <p:sp>
        <p:nvSpPr>
          <p:cNvPr id="30723" name="Slide Number Placeholder 6"/>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72B82AF4-CC86-BF42-8BA1-997A4ECC9B7E}" type="slidenum">
              <a:rPr lang="en-US" sz="1100" u="none">
                <a:latin typeface="Arial" charset="0"/>
              </a:rPr>
              <a:pPr/>
              <a:t>60</a:t>
            </a:fld>
            <a:endParaRPr lang="en-US" sz="1100" u="none">
              <a:latin typeface="Arial" charset="0"/>
            </a:endParaRPr>
          </a:p>
        </p:txBody>
      </p:sp>
      <p:pic>
        <p:nvPicPr>
          <p:cNvPr id="30724" name="Picture 4" descr="T_Employe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886200" cy="41148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0725"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30726"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30727"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
        <p:nvSpPr>
          <p:cNvPr id="30728" name="AutoShape 9"/>
          <p:cNvSpPr>
            <a:spLocks noChangeArrowheads="1"/>
          </p:cNvSpPr>
          <p:nvPr/>
        </p:nvSpPr>
        <p:spPr bwMode="auto">
          <a:xfrm>
            <a:off x="15240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Implementing</a:t>
            </a:r>
          </a:p>
        </p:txBody>
      </p:sp>
      <p:sp>
        <p:nvSpPr>
          <p:cNvPr id="30729" name="AutoShape 12"/>
          <p:cNvSpPr>
            <a:spLocks noChangeArrowheads="1"/>
          </p:cNvSpPr>
          <p:nvPr/>
        </p:nvSpPr>
        <p:spPr bwMode="auto">
          <a:xfrm>
            <a:off x="228600" y="634365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Understanding</a:t>
            </a:r>
          </a:p>
        </p:txBody>
      </p:sp>
    </p:spTree>
    <p:extLst>
      <p:ext uri="{BB962C8B-B14F-4D97-AF65-F5344CB8AC3E}">
        <p14:creationId xmlns:p14="http://schemas.microsoft.com/office/powerpoint/2010/main" val="1074789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6600" cap="none">
                <a:latin typeface="Franklin Gothic Medium" charset="0"/>
                <a:cs typeface="+mj-cs"/>
              </a:rPr>
              <a:t>T</a:t>
            </a:r>
            <a:r>
              <a:rPr lang="en-US" cap="none">
                <a:latin typeface="Franklin Gothic Medium" charset="0"/>
                <a:cs typeface="+mj-cs"/>
              </a:rPr>
              <a:t>HANK </a:t>
            </a:r>
            <a:r>
              <a:rPr lang="en-US" sz="6200" cap="none">
                <a:latin typeface="Franklin Gothic Medium" charset="0"/>
                <a:cs typeface="+mj-cs"/>
              </a:rPr>
              <a:t>Y</a:t>
            </a:r>
            <a:r>
              <a:rPr lang="en-US" cap="none">
                <a:latin typeface="Franklin Gothic Medium" charset="0"/>
                <a:cs typeface="+mj-cs"/>
              </a:rPr>
              <a:t>OU…</a:t>
            </a:r>
          </a:p>
        </p:txBody>
      </p:sp>
      <p:sp>
        <p:nvSpPr>
          <p:cNvPr id="51204" name="Rectangle 3"/>
          <p:cNvSpPr>
            <a:spLocks noGrp="1" noChangeArrowheads="1"/>
          </p:cNvSpPr>
          <p:nvPr>
            <p:ph type="body" sz="half" idx="2"/>
          </p:nvPr>
        </p:nvSpPr>
        <p:spPr>
          <a:xfrm>
            <a:off x="4800600" y="1828800"/>
            <a:ext cx="4114800" cy="2446338"/>
          </a:xfrm>
        </p:spPr>
        <p:txBody>
          <a:bodyPr wrap="square" numCol="1" anchor="t" anchorCtr="0" compatLnSpc="1">
            <a:prstTxWarp prst="textNoShape">
              <a:avLst/>
            </a:prstTxWarp>
            <a:spAutoFit/>
          </a:bodyPr>
          <a:lstStyle/>
          <a:p>
            <a:pPr marL="0" indent="0" eaLnBrk="1" hangingPunct="1">
              <a:buClr>
                <a:schemeClr val="tx1"/>
              </a:buClr>
              <a:buFont typeface="Wingdings" charset="0"/>
              <a:buNone/>
              <a:defRPr/>
            </a:pPr>
            <a:r>
              <a:rPr lang="en-US" sz="2800">
                <a:latin typeface="Franklin Gothic Medium" charset="0"/>
                <a:cs typeface="+mn-cs"/>
              </a:rPr>
              <a:t>…patients and family members for their time, patience, cooperation, and for choosing your hospital.</a:t>
            </a:r>
          </a:p>
          <a:p>
            <a:pPr marL="0" indent="0" eaLnBrk="1" hangingPunct="1">
              <a:buClr>
                <a:schemeClr val="tx1"/>
              </a:buClr>
              <a:buFont typeface="Wingdings" charset="0"/>
              <a:buNone/>
              <a:defRPr/>
            </a:pPr>
            <a:endParaRPr lang="en-US" sz="1200">
              <a:latin typeface="Franklin Gothic Medium" charset="0"/>
              <a:cs typeface="+mn-cs"/>
            </a:endParaRPr>
          </a:p>
        </p:txBody>
      </p:sp>
      <p:sp>
        <p:nvSpPr>
          <p:cNvPr id="32771" name="Slide Number Placeholder 6"/>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6A55DC63-1377-374D-A2A0-31338B6B00C4}" type="slidenum">
              <a:rPr lang="en-US" sz="1100" u="none">
                <a:latin typeface="Arial" charset="0"/>
              </a:rPr>
              <a:pPr/>
              <a:t>61</a:t>
            </a:fld>
            <a:endParaRPr lang="en-US" sz="1100" u="none">
              <a:latin typeface="Arial" charset="0"/>
            </a:endParaRPr>
          </a:p>
        </p:txBody>
      </p:sp>
      <p:pic>
        <p:nvPicPr>
          <p:cNvPr id="32772" name="Picture 4" descr="caring nu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886200" cy="4114800"/>
          </a:xfrm>
          <a:prstGeom prst="rect">
            <a:avLst/>
          </a:prstGeom>
          <a:noFill/>
          <a:ln w="38100">
            <a:solidFill>
              <a:srgbClr val="432E12"/>
            </a:solidFill>
            <a:miter lim="800000"/>
            <a:headEnd/>
            <a:tailEnd/>
          </a:ln>
          <a:extLst>
            <a:ext uri="{909E8E84-426E-40dd-AFC4-6F175D3DCCD1}">
              <a14:hiddenFill xmlns:a14="http://schemas.microsoft.com/office/drawing/2010/main">
                <a:solidFill>
                  <a:srgbClr val="FFFFFF"/>
                </a:solidFill>
              </a14:hiddenFill>
            </a:ext>
          </a:extLst>
        </p:spPr>
      </p:pic>
      <p:sp>
        <p:nvSpPr>
          <p:cNvPr id="32773" name="AutoShape 10"/>
          <p:cNvSpPr>
            <a:spLocks noChangeArrowheads="1"/>
          </p:cNvSpPr>
          <p:nvPr/>
        </p:nvSpPr>
        <p:spPr bwMode="auto">
          <a:xfrm>
            <a:off x="38862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Practicing</a:t>
            </a:r>
          </a:p>
        </p:txBody>
      </p:sp>
      <p:sp>
        <p:nvSpPr>
          <p:cNvPr id="32774" name="AutoShape 11"/>
          <p:cNvSpPr>
            <a:spLocks noChangeArrowheads="1"/>
          </p:cNvSpPr>
          <p:nvPr/>
        </p:nvSpPr>
        <p:spPr bwMode="auto">
          <a:xfrm>
            <a:off x="26670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Customizing	</a:t>
            </a:r>
          </a:p>
        </p:txBody>
      </p:sp>
      <p:sp>
        <p:nvSpPr>
          <p:cNvPr id="32775" name="AutoShape 12"/>
          <p:cNvSpPr>
            <a:spLocks noChangeArrowheads="1"/>
          </p:cNvSpPr>
          <p:nvPr/>
        </p:nvSpPr>
        <p:spPr bwMode="auto">
          <a:xfrm>
            <a:off x="5105400" y="632460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Hardwiring</a:t>
            </a:r>
          </a:p>
        </p:txBody>
      </p:sp>
      <p:sp>
        <p:nvSpPr>
          <p:cNvPr id="32776" name="AutoShape 9"/>
          <p:cNvSpPr>
            <a:spLocks noChangeArrowheads="1"/>
          </p:cNvSpPr>
          <p:nvPr/>
        </p:nvSpPr>
        <p:spPr bwMode="auto">
          <a:xfrm>
            <a:off x="1524000" y="6324600"/>
            <a:ext cx="1524000" cy="381000"/>
          </a:xfrm>
          <a:prstGeom prst="chevron">
            <a:avLst>
              <a:gd name="adj" fmla="val 100000"/>
            </a:avLst>
          </a:prstGeom>
          <a:solidFill>
            <a:schemeClr val="accent1"/>
          </a:solidFill>
          <a:ln w="9525">
            <a:solidFill>
              <a:schemeClr val="tx1"/>
            </a:solidFill>
            <a:miter lim="800000"/>
            <a:headEnd/>
            <a:tailEnd/>
          </a:ln>
        </p:spPr>
        <p:txBody>
          <a:bodyPr wrap="none" anchor="ctr"/>
          <a:lstStyle/>
          <a:p>
            <a:pPr algn="r"/>
            <a:r>
              <a:rPr lang="en-US" sz="1000" b="1" u="none">
                <a:latin typeface="Trebuchet MS" charset="0"/>
              </a:rPr>
              <a:t>Implementing</a:t>
            </a:r>
          </a:p>
        </p:txBody>
      </p:sp>
      <p:sp>
        <p:nvSpPr>
          <p:cNvPr id="32777" name="AutoShape 12"/>
          <p:cNvSpPr>
            <a:spLocks noChangeArrowheads="1"/>
          </p:cNvSpPr>
          <p:nvPr/>
        </p:nvSpPr>
        <p:spPr bwMode="auto">
          <a:xfrm>
            <a:off x="228600" y="6343650"/>
            <a:ext cx="1524000" cy="381000"/>
          </a:xfrm>
          <a:prstGeom prst="chevron">
            <a:avLst>
              <a:gd name="adj" fmla="val 100000"/>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r>
              <a:rPr lang="en-US" sz="1000" u="none">
                <a:latin typeface="Trebuchet MS" charset="0"/>
              </a:rPr>
              <a:t>Understanding</a:t>
            </a:r>
          </a:p>
        </p:txBody>
      </p:sp>
    </p:spTree>
    <p:extLst>
      <p:ext uri="{BB962C8B-B14F-4D97-AF65-F5344CB8AC3E}">
        <p14:creationId xmlns:p14="http://schemas.microsoft.com/office/powerpoint/2010/main" val="3732876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fontScale="90000"/>
          </a:bodyPr>
          <a:lstStyle/>
          <a:p>
            <a:pPr algn="ctr">
              <a:defRPr/>
            </a:pPr>
            <a:r>
              <a:rPr lang="en-US" sz="4400" b="1" dirty="0" smtClean="0">
                <a:solidFill>
                  <a:srgbClr val="002060"/>
                </a:solidFill>
                <a:ea typeface="+mj-ea"/>
                <a:cs typeface="+mj-cs"/>
              </a:rPr>
              <a:t/>
            </a:r>
            <a:br>
              <a:rPr lang="en-US" sz="4400" b="1" dirty="0" smtClean="0">
                <a:solidFill>
                  <a:srgbClr val="002060"/>
                </a:solidFill>
                <a:ea typeface="+mj-ea"/>
                <a:cs typeface="+mj-cs"/>
              </a:rPr>
            </a:br>
            <a:r>
              <a:rPr lang="en-US" sz="3200" b="1" dirty="0" smtClean="0">
                <a:ea typeface="+mj-ea"/>
                <a:cs typeface="+mj-cs"/>
              </a:rPr>
              <a:t/>
            </a:r>
            <a:br>
              <a:rPr lang="en-US" sz="3200" b="1" dirty="0" smtClean="0">
                <a:ea typeface="+mj-ea"/>
                <a:cs typeface="+mj-cs"/>
              </a:rPr>
            </a:br>
            <a:r>
              <a:rPr lang="en-US" sz="4400" b="1" dirty="0" smtClean="0">
                <a:ea typeface="+mj-ea"/>
                <a:cs typeface="+mj-cs"/>
              </a:rPr>
              <a:t>LEADER ROUNDING</a:t>
            </a:r>
          </a:p>
        </p:txBody>
      </p:sp>
    </p:spTree>
    <p:extLst>
      <p:ext uri="{BB962C8B-B14F-4D97-AF65-F5344CB8AC3E}">
        <p14:creationId xmlns:p14="http://schemas.microsoft.com/office/powerpoint/2010/main" val="15220193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457200" y="1676400"/>
            <a:ext cx="7620000" cy="4191000"/>
          </a:xfrm>
        </p:spPr>
        <p:txBody>
          <a:bodyPr wrap="square" numCol="1" anchor="t" anchorCtr="0" compatLnSpc="1">
            <a:prstTxWarp prst="textNoShape">
              <a:avLst/>
            </a:prstTxWarp>
          </a:bodyPr>
          <a:lstStyle/>
          <a:p>
            <a:pPr marL="461963" indent="0" algn="ctr">
              <a:lnSpc>
                <a:spcPct val="150000"/>
              </a:lnSpc>
              <a:buFontTx/>
              <a:buNone/>
              <a:tabLst>
                <a:tab pos="7083425" algn="l"/>
              </a:tabLst>
              <a:defRPr/>
            </a:pPr>
            <a:r>
              <a:rPr lang="en-US" sz="3200">
                <a:latin typeface="Cambria" charset="0"/>
                <a:cs typeface="+mn-cs"/>
              </a:rPr>
              <a:t>The </a:t>
            </a:r>
            <a:r>
              <a:rPr lang="en-US" sz="3200" b="1">
                <a:solidFill>
                  <a:srgbClr val="C00000"/>
                </a:solidFill>
                <a:latin typeface="Cambria" charset="0"/>
                <a:cs typeface="+mn-cs"/>
              </a:rPr>
              <a:t>consistent</a:t>
            </a:r>
            <a:r>
              <a:rPr lang="en-US" sz="3200">
                <a:solidFill>
                  <a:srgbClr val="C00000"/>
                </a:solidFill>
                <a:latin typeface="Cambria" charset="0"/>
                <a:cs typeface="+mn-cs"/>
              </a:rPr>
              <a:t> </a:t>
            </a:r>
            <a:r>
              <a:rPr lang="en-US" sz="3200">
                <a:latin typeface="Cambria" charset="0"/>
                <a:cs typeface="+mn-cs"/>
              </a:rPr>
              <a:t>practice of asking </a:t>
            </a:r>
            <a:r>
              <a:rPr lang="en-US" sz="3200" b="1">
                <a:solidFill>
                  <a:srgbClr val="C00000"/>
                </a:solidFill>
                <a:latin typeface="Cambria" charset="0"/>
                <a:cs typeface="+mn-cs"/>
              </a:rPr>
              <a:t>specific questions</a:t>
            </a:r>
            <a:r>
              <a:rPr lang="en-US" sz="3200">
                <a:solidFill>
                  <a:srgbClr val="C00000"/>
                </a:solidFill>
                <a:latin typeface="Cambria" charset="0"/>
                <a:cs typeface="+mn-cs"/>
              </a:rPr>
              <a:t> </a:t>
            </a:r>
            <a:r>
              <a:rPr lang="en-US" sz="3200">
                <a:latin typeface="Cambria" charset="0"/>
                <a:cs typeface="+mn-cs"/>
              </a:rPr>
              <a:t>of key stakeholders -- leaders, employees, physicians and patients – to obtain </a:t>
            </a:r>
            <a:r>
              <a:rPr lang="en-US" sz="3200" b="1">
                <a:solidFill>
                  <a:srgbClr val="C00000"/>
                </a:solidFill>
                <a:latin typeface="Cambria" charset="0"/>
                <a:cs typeface="+mn-cs"/>
              </a:rPr>
              <a:t>actionable</a:t>
            </a:r>
            <a:r>
              <a:rPr lang="en-US" sz="3200">
                <a:solidFill>
                  <a:srgbClr val="C00000"/>
                </a:solidFill>
                <a:latin typeface="Cambria" charset="0"/>
                <a:cs typeface="+mn-cs"/>
              </a:rPr>
              <a:t> </a:t>
            </a:r>
            <a:r>
              <a:rPr lang="en-US" sz="3200">
                <a:latin typeface="Cambria" charset="0"/>
                <a:cs typeface="+mn-cs"/>
              </a:rPr>
              <a:t>information.</a:t>
            </a:r>
          </a:p>
        </p:txBody>
      </p:sp>
      <p:sp>
        <p:nvSpPr>
          <p:cNvPr id="64514" name="Title 1"/>
          <p:cNvSpPr>
            <a:spLocks noGrp="1"/>
          </p:cNvSpPr>
          <p:nvPr>
            <p:ph type="title"/>
          </p:nvPr>
        </p:nvSpPr>
        <p:spPr>
          <a:xfrm>
            <a:off x="533400" y="381000"/>
            <a:ext cx="8305800" cy="838200"/>
          </a:xfrm>
        </p:spPr>
        <p:txBody>
          <a:bodyPr>
            <a:normAutofit/>
          </a:bodyPr>
          <a:lstStyle/>
          <a:p>
            <a:pPr algn="ctr">
              <a:defRPr/>
            </a:pPr>
            <a:r>
              <a:rPr lang="en-US" sz="3200" b="1" dirty="0" smtClean="0">
                <a:ea typeface="+mj-ea"/>
                <a:cs typeface="+mj-cs"/>
              </a:rPr>
              <a:t>What is Leader Rounding?</a:t>
            </a:r>
          </a:p>
        </p:txBody>
      </p:sp>
      <p:sp>
        <p:nvSpPr>
          <p:cNvPr id="35843" name="Slide Number Placeholder 3"/>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88322FF1-E1EE-8642-BAC8-EC4B1B7F9BDC}" type="slidenum">
              <a:rPr lang="en-US" sz="1100">
                <a:solidFill>
                  <a:srgbClr val="000000"/>
                </a:solidFill>
                <a:latin typeface="Arial" charset="0"/>
              </a:rPr>
              <a:pPr/>
              <a:t>63</a:t>
            </a:fld>
            <a:endParaRPr lang="en-US" sz="1100">
              <a:solidFill>
                <a:srgbClr val="000000"/>
              </a:solidFill>
              <a:latin typeface="Arial" charset="0"/>
            </a:endParaRPr>
          </a:p>
        </p:txBody>
      </p:sp>
    </p:spTree>
    <p:extLst>
      <p:ext uri="{BB962C8B-B14F-4D97-AF65-F5344CB8AC3E}">
        <p14:creationId xmlns:p14="http://schemas.microsoft.com/office/powerpoint/2010/main" val="292982539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a:defRPr/>
            </a:pPr>
            <a:r>
              <a:rPr lang="en-US" smtClean="0">
                <a:ea typeface="+mj-ea"/>
                <a:cs typeface="+mj-cs"/>
              </a:rPr>
              <a:t>Why Leaders Round on Employees?</a:t>
            </a:r>
            <a:endParaRPr lang="en-US" sz="2800" smtClean="0">
              <a:ea typeface="+mj-ea"/>
              <a:cs typeface="+mj-cs"/>
            </a:endParaRPr>
          </a:p>
        </p:txBody>
      </p:sp>
      <p:sp>
        <p:nvSpPr>
          <p:cNvPr id="36866" name="Slide Number Placeholder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0303D4AC-82DF-3242-A3B2-07D935A9E782}" type="slidenum">
              <a:rPr lang="en-US" sz="1100">
                <a:solidFill>
                  <a:srgbClr val="000000"/>
                </a:solidFill>
                <a:latin typeface="Arial" charset="0"/>
              </a:rPr>
              <a:pPr/>
              <a:t>64</a:t>
            </a:fld>
            <a:endParaRPr lang="en-US" sz="1100">
              <a:solidFill>
                <a:srgbClr val="000000"/>
              </a:solidFill>
              <a:latin typeface="Arial" charset="0"/>
            </a:endParaRPr>
          </a:p>
        </p:txBody>
      </p:sp>
      <p:sp>
        <p:nvSpPr>
          <p:cNvPr id="3" name="Oval 2"/>
          <p:cNvSpPr/>
          <p:nvPr/>
        </p:nvSpPr>
        <p:spPr bwMode="auto">
          <a:xfrm>
            <a:off x="4267200" y="1752600"/>
            <a:ext cx="22098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Improve Morale</a:t>
            </a:r>
          </a:p>
        </p:txBody>
      </p:sp>
      <p:sp>
        <p:nvSpPr>
          <p:cNvPr id="7" name="Oval 6"/>
          <p:cNvSpPr/>
          <p:nvPr/>
        </p:nvSpPr>
        <p:spPr bwMode="auto">
          <a:xfrm>
            <a:off x="3670300" y="3276600"/>
            <a:ext cx="23495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Develop Environment of Teamwork</a:t>
            </a:r>
          </a:p>
        </p:txBody>
      </p:sp>
      <p:sp>
        <p:nvSpPr>
          <p:cNvPr id="8" name="Oval 7"/>
          <p:cNvSpPr/>
          <p:nvPr/>
        </p:nvSpPr>
        <p:spPr bwMode="auto">
          <a:xfrm>
            <a:off x="6337300" y="2590800"/>
            <a:ext cx="22733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Enhance Communication</a:t>
            </a:r>
          </a:p>
        </p:txBody>
      </p:sp>
      <p:sp>
        <p:nvSpPr>
          <p:cNvPr id="9" name="Oval 8"/>
          <p:cNvSpPr/>
          <p:nvPr/>
        </p:nvSpPr>
        <p:spPr bwMode="auto">
          <a:xfrm>
            <a:off x="5956300" y="4419600"/>
            <a:ext cx="22733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Help Retain High Performers</a:t>
            </a:r>
          </a:p>
        </p:txBody>
      </p:sp>
      <p:sp>
        <p:nvSpPr>
          <p:cNvPr id="10" name="Oval 9"/>
          <p:cNvSpPr/>
          <p:nvPr/>
        </p:nvSpPr>
        <p:spPr bwMode="auto">
          <a:xfrm>
            <a:off x="1219200" y="1905000"/>
            <a:ext cx="22733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Identify Barriers to Staff Productivity</a:t>
            </a:r>
          </a:p>
        </p:txBody>
      </p:sp>
      <p:sp>
        <p:nvSpPr>
          <p:cNvPr id="11" name="Oval 10"/>
          <p:cNvSpPr/>
          <p:nvPr/>
        </p:nvSpPr>
        <p:spPr bwMode="auto">
          <a:xfrm>
            <a:off x="2355850" y="4522788"/>
            <a:ext cx="2271713"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Identify Opportunities to Improve</a:t>
            </a:r>
          </a:p>
        </p:txBody>
      </p:sp>
      <p:sp>
        <p:nvSpPr>
          <p:cNvPr id="12" name="Oval 11"/>
          <p:cNvSpPr/>
          <p:nvPr/>
        </p:nvSpPr>
        <p:spPr bwMode="auto">
          <a:xfrm>
            <a:off x="457200" y="3322638"/>
            <a:ext cx="2273300" cy="1143000"/>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u="none" dirty="0">
                <a:solidFill>
                  <a:srgbClr val="000000"/>
                </a:solidFill>
                <a:latin typeface="Arial" charset="0"/>
                <a:ea typeface="+mn-ea"/>
                <a:cs typeface="+mn-cs"/>
              </a:rPr>
              <a:t>Assess Quality of Care, Safety of Environment</a:t>
            </a:r>
          </a:p>
        </p:txBody>
      </p:sp>
    </p:spTree>
    <p:extLst>
      <p:ext uri="{BB962C8B-B14F-4D97-AF65-F5344CB8AC3E}">
        <p14:creationId xmlns:p14="http://schemas.microsoft.com/office/powerpoint/2010/main" val="24069355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4"/>
          <p:cNvSpPr>
            <a:spLocks noGrp="1"/>
          </p:cNvSpPr>
          <p:nvPr>
            <p:ph idx="1"/>
          </p:nvPr>
        </p:nvSpPr>
        <p:spPr/>
        <p:txBody>
          <a:bodyPr/>
          <a:lstStyle/>
          <a:p>
            <a:pPr marL="0" indent="0" algn="ctr">
              <a:buFontTx/>
              <a:buNone/>
              <a:defRPr/>
            </a:pPr>
            <a:r>
              <a:rPr lang="en-US" sz="1800" dirty="0" smtClean="0">
                <a:ea typeface="+mn-ea"/>
                <a:cs typeface="+mn-cs"/>
              </a:rPr>
              <a:t>National study on leadership showed motivated and strong employee performance and engagement based on:</a:t>
            </a:r>
          </a:p>
          <a:p>
            <a:pPr lvl="1">
              <a:buFont typeface="Wingdings" pitchFamily="2" charset="2"/>
              <a:buChar char="§"/>
              <a:defRPr/>
            </a:pPr>
            <a:r>
              <a:rPr lang="en-US" sz="2800" dirty="0" smtClean="0">
                <a:ea typeface="+mn-ea"/>
              </a:rPr>
              <a:t>Employees seek:</a:t>
            </a:r>
          </a:p>
          <a:p>
            <a:pPr lvl="2">
              <a:buFont typeface="Wingdings" pitchFamily="2" charset="2"/>
              <a:buChar char="§"/>
              <a:defRPr/>
            </a:pPr>
            <a:r>
              <a:rPr lang="en-US" sz="2000" dirty="0" smtClean="0">
                <a:ea typeface="+mn-ea"/>
              </a:rPr>
              <a:t>Sense of purpose and meaning.</a:t>
            </a:r>
          </a:p>
          <a:p>
            <a:pPr lvl="2">
              <a:buFont typeface="Wingdings" pitchFamily="2" charset="2"/>
              <a:buChar char="§"/>
              <a:defRPr/>
            </a:pPr>
            <a:r>
              <a:rPr lang="en-US" sz="2000" dirty="0" smtClean="0">
                <a:ea typeface="+mn-ea"/>
              </a:rPr>
              <a:t>Sense of community and belonging.</a:t>
            </a:r>
          </a:p>
          <a:p>
            <a:pPr lvl="2">
              <a:buFont typeface="Wingdings" pitchFamily="2" charset="2"/>
              <a:buChar char="§"/>
              <a:defRPr/>
            </a:pPr>
            <a:r>
              <a:rPr lang="en-US" sz="2000" dirty="0" smtClean="0">
                <a:ea typeface="+mn-ea"/>
              </a:rPr>
              <a:t>Reward in a quantifiable way.</a:t>
            </a:r>
          </a:p>
          <a:p>
            <a:pPr lvl="1">
              <a:buFont typeface="Wingdings" pitchFamily="2" charset="2"/>
              <a:buChar char="§"/>
              <a:defRPr/>
            </a:pPr>
            <a:endParaRPr lang="en-US" dirty="0" smtClean="0">
              <a:ea typeface="+mn-ea"/>
            </a:endParaRPr>
          </a:p>
          <a:p>
            <a:pPr marL="0" indent="0" algn="ctr">
              <a:spcBef>
                <a:spcPct val="0"/>
              </a:spcBef>
              <a:buFontTx/>
              <a:buNone/>
              <a:defRPr/>
            </a:pPr>
            <a:r>
              <a:rPr lang="en-US" sz="3000" b="1" dirty="0" smtClean="0">
                <a:solidFill>
                  <a:srgbClr val="078294"/>
                </a:solidFill>
                <a:ea typeface="+mn-ea"/>
                <a:cs typeface="+mn-cs"/>
              </a:rPr>
              <a:t>PATIENT SATISFACTION </a:t>
            </a:r>
          </a:p>
          <a:p>
            <a:pPr marL="0" indent="0" algn="ctr">
              <a:spcBef>
                <a:spcPct val="0"/>
              </a:spcBef>
              <a:buFontTx/>
              <a:buNone/>
              <a:defRPr/>
            </a:pPr>
            <a:r>
              <a:rPr lang="en-US" sz="3000" b="1" dirty="0" smtClean="0">
                <a:solidFill>
                  <a:srgbClr val="078294"/>
                </a:solidFill>
                <a:ea typeface="+mn-ea"/>
                <a:cs typeface="+mn-cs"/>
              </a:rPr>
              <a:t>is directly related to </a:t>
            </a:r>
          </a:p>
          <a:p>
            <a:pPr marL="0" indent="0" algn="ctr">
              <a:spcBef>
                <a:spcPct val="0"/>
              </a:spcBef>
              <a:buFontTx/>
              <a:buNone/>
              <a:defRPr/>
            </a:pPr>
            <a:r>
              <a:rPr lang="en-US" sz="3000" b="1" dirty="0" smtClean="0">
                <a:solidFill>
                  <a:srgbClr val="078294"/>
                </a:solidFill>
                <a:ea typeface="+mn-ea"/>
                <a:cs typeface="+mn-cs"/>
              </a:rPr>
              <a:t>EMPLOYEE SATISFACTION</a:t>
            </a:r>
            <a:r>
              <a:rPr lang="en-US" sz="3000" b="1" i="1" dirty="0" smtClean="0">
                <a:solidFill>
                  <a:srgbClr val="078294"/>
                </a:solidFill>
                <a:ea typeface="+mn-ea"/>
                <a:cs typeface="+mn-cs"/>
              </a:rPr>
              <a:t> </a:t>
            </a:r>
          </a:p>
        </p:txBody>
      </p:sp>
      <p:sp>
        <p:nvSpPr>
          <p:cNvPr id="67586" name="Title 3"/>
          <p:cNvSpPr>
            <a:spLocks noGrp="1"/>
          </p:cNvSpPr>
          <p:nvPr>
            <p:ph type="title"/>
          </p:nvPr>
        </p:nvSpPr>
        <p:spPr/>
        <p:txBody>
          <a:bodyPr>
            <a:normAutofit/>
          </a:bodyPr>
          <a:lstStyle/>
          <a:p>
            <a:pPr algn="ctr">
              <a:defRPr/>
            </a:pPr>
            <a:r>
              <a:rPr lang="en-US" sz="3200" b="1" dirty="0" smtClean="0">
                <a:ea typeface="+mj-ea"/>
                <a:cs typeface="+mj-cs"/>
              </a:rPr>
              <a:t>Leader Rounding </a:t>
            </a:r>
          </a:p>
        </p:txBody>
      </p:sp>
      <p:sp>
        <p:nvSpPr>
          <p:cNvPr id="37891" name="Slide Number Placeholder 2"/>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07CC97CC-73BF-1146-9A45-CA5363024925}" type="slidenum">
              <a:rPr lang="en-US" sz="1100">
                <a:solidFill>
                  <a:srgbClr val="000000"/>
                </a:solidFill>
                <a:latin typeface="Arial" charset="0"/>
              </a:rPr>
              <a:pPr/>
              <a:t>65</a:t>
            </a:fld>
            <a:endParaRPr lang="en-US" sz="1100">
              <a:solidFill>
                <a:srgbClr val="000000"/>
              </a:solidFill>
              <a:latin typeface="Arial" charset="0"/>
            </a:endParaRPr>
          </a:p>
        </p:txBody>
      </p:sp>
    </p:spTree>
    <p:extLst>
      <p:ext uri="{BB962C8B-B14F-4D97-AF65-F5344CB8AC3E}">
        <p14:creationId xmlns:p14="http://schemas.microsoft.com/office/powerpoint/2010/main" val="7922060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5"/>
          <p:cNvSpPr>
            <a:spLocks noGrp="1" noChangeArrowheads="1"/>
          </p:cNvSpPr>
          <p:nvPr>
            <p:ph idx="1"/>
          </p:nvPr>
        </p:nvSpPr>
        <p:spPr>
          <a:xfrm>
            <a:off x="457200" y="1676400"/>
            <a:ext cx="8305800" cy="3900488"/>
          </a:xfrm>
        </p:spPr>
        <p:txBody>
          <a:bodyPr/>
          <a:lstStyle/>
          <a:p>
            <a:pPr eaLnBrk="1" hangingPunct="1">
              <a:buFont typeface="Wingdings 2" pitchFamily="18" charset="2"/>
              <a:buChar char=""/>
              <a:defRPr/>
            </a:pPr>
            <a:r>
              <a:rPr lang="en-US" sz="3200" dirty="0" smtClean="0">
                <a:solidFill>
                  <a:schemeClr val="accent4">
                    <a:lumMod val="50000"/>
                  </a:schemeClr>
                </a:solidFill>
                <a:ea typeface="+mn-ea"/>
                <a:cs typeface="+mn-cs"/>
              </a:rPr>
              <a:t>INFORM</a:t>
            </a:r>
            <a:r>
              <a:rPr lang="en-US" sz="3200" dirty="0" smtClean="0">
                <a:ea typeface="+mn-ea"/>
                <a:cs typeface="+mn-cs"/>
              </a:rPr>
              <a:t> employees that rounding will occur regularly</a:t>
            </a:r>
          </a:p>
          <a:p>
            <a:pPr eaLnBrk="1" hangingPunct="1">
              <a:buFont typeface="Wingdings 2" pitchFamily="18" charset="2"/>
              <a:buChar char=""/>
              <a:defRPr/>
            </a:pPr>
            <a:r>
              <a:rPr lang="en-US" sz="3200" dirty="0" smtClean="0">
                <a:solidFill>
                  <a:srgbClr val="385213"/>
                </a:solidFill>
                <a:ea typeface="+mn-ea"/>
                <a:cs typeface="+mn-cs"/>
              </a:rPr>
              <a:t>COMMUNICATE</a:t>
            </a:r>
            <a:r>
              <a:rPr lang="en-US" sz="3200" dirty="0" smtClean="0">
                <a:ea typeface="+mn-ea"/>
                <a:cs typeface="+mn-cs"/>
              </a:rPr>
              <a:t> purpose of rounds</a:t>
            </a:r>
          </a:p>
          <a:p>
            <a:pPr eaLnBrk="1" hangingPunct="1">
              <a:buFont typeface="Wingdings 2" pitchFamily="18" charset="2"/>
              <a:buChar char=""/>
              <a:defRPr/>
            </a:pPr>
            <a:r>
              <a:rPr lang="en-US" sz="3200" dirty="0" smtClean="0">
                <a:solidFill>
                  <a:srgbClr val="385213"/>
                </a:solidFill>
                <a:ea typeface="+mn-ea"/>
                <a:cs typeface="+mn-cs"/>
              </a:rPr>
              <a:t>DEMONSTRATE</a:t>
            </a:r>
            <a:r>
              <a:rPr lang="en-US" sz="3200" dirty="0" smtClean="0">
                <a:ea typeface="+mn-ea"/>
                <a:cs typeface="+mn-cs"/>
              </a:rPr>
              <a:t> personal interest </a:t>
            </a:r>
          </a:p>
          <a:p>
            <a:pPr eaLnBrk="1" hangingPunct="1">
              <a:buFont typeface="Wingdings 2" pitchFamily="18" charset="2"/>
              <a:buChar char=""/>
              <a:defRPr/>
            </a:pPr>
            <a:r>
              <a:rPr lang="en-US" sz="3200" dirty="0" smtClean="0">
                <a:solidFill>
                  <a:srgbClr val="385213"/>
                </a:solidFill>
                <a:ea typeface="+mn-ea"/>
                <a:cs typeface="+mn-cs"/>
              </a:rPr>
              <a:t>FOCUS</a:t>
            </a:r>
            <a:r>
              <a:rPr lang="en-US" sz="3200" dirty="0" smtClean="0">
                <a:ea typeface="+mn-ea"/>
                <a:cs typeface="+mn-cs"/>
              </a:rPr>
              <a:t> on positives as well as opportunities</a:t>
            </a:r>
          </a:p>
        </p:txBody>
      </p:sp>
      <p:sp>
        <p:nvSpPr>
          <p:cNvPr id="68611" name="Rectangle 4"/>
          <p:cNvSpPr>
            <a:spLocks noGrp="1" noChangeArrowheads="1"/>
          </p:cNvSpPr>
          <p:nvPr>
            <p:ph type="title"/>
          </p:nvPr>
        </p:nvSpPr>
        <p:spPr>
          <a:xfrm>
            <a:off x="1143000" y="381000"/>
            <a:ext cx="6705600" cy="914400"/>
          </a:xfrm>
        </p:spPr>
        <p:txBody>
          <a:bodyPr>
            <a:noAutofit/>
          </a:bodyPr>
          <a:lstStyle/>
          <a:p>
            <a:pPr algn="ctr" eaLnBrk="1" hangingPunct="1">
              <a:tabLst>
                <a:tab pos="2687638" algn="l"/>
              </a:tabLst>
              <a:defRPr/>
            </a:pPr>
            <a:r>
              <a:rPr lang="en-US" dirty="0" smtClean="0">
                <a:ea typeface="+mj-ea"/>
                <a:cs typeface="+mj-cs"/>
              </a:rPr>
              <a:t>Suggestions for Leader Rounding on Employees</a:t>
            </a:r>
          </a:p>
        </p:txBody>
      </p:sp>
      <p:sp>
        <p:nvSpPr>
          <p:cNvPr id="38915" name="Slide Number Placeholder 3"/>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1A53026F-8A87-7B41-9EBA-D7FB617CF4BC}" type="slidenum">
              <a:rPr lang="en-US" sz="1100">
                <a:solidFill>
                  <a:srgbClr val="000000"/>
                </a:solidFill>
                <a:latin typeface="Arial" charset="0"/>
              </a:rPr>
              <a:pPr/>
              <a:t>66</a:t>
            </a:fld>
            <a:endParaRPr lang="en-US" sz="1100">
              <a:solidFill>
                <a:srgbClr val="000000"/>
              </a:solidFill>
              <a:latin typeface="Arial" charset="0"/>
            </a:endParaRPr>
          </a:p>
        </p:txBody>
      </p:sp>
      <p:sp>
        <p:nvSpPr>
          <p:cNvPr id="38916" name="TextBox 1"/>
          <p:cNvSpPr txBox="1">
            <a:spLocks noChangeArrowheads="1"/>
          </p:cNvSpPr>
          <p:nvPr/>
        </p:nvSpPr>
        <p:spPr bwMode="auto">
          <a:xfrm>
            <a:off x="1752600" y="5497513"/>
            <a:ext cx="6057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r>
              <a:rPr lang="en-US" sz="1800" i="1" u="none">
                <a:solidFill>
                  <a:srgbClr val="000000"/>
                </a:solidFill>
                <a:latin typeface="Arial" charset="0"/>
              </a:rPr>
              <a:t>TIP:  Conduct one-on-one, away from others, standing up</a:t>
            </a:r>
          </a:p>
        </p:txBody>
      </p:sp>
    </p:spTree>
    <p:extLst>
      <p:ext uri="{BB962C8B-B14F-4D97-AF65-F5344CB8AC3E}">
        <p14:creationId xmlns:p14="http://schemas.microsoft.com/office/powerpoint/2010/main" val="360984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p:txBody>
          <a:bodyPr wrap="square" numCol="1" anchor="t" anchorCtr="0" compatLnSpc="1">
            <a:prstTxWarp prst="textNoShape">
              <a:avLst/>
            </a:prstTxWarp>
            <a:normAutofit/>
          </a:bodyPr>
          <a:lstStyle/>
          <a:p>
            <a:pPr eaLnBrk="1" hangingPunct="1">
              <a:defRPr/>
            </a:pPr>
            <a:r>
              <a:rPr lang="en-US" sz="2400" dirty="0">
                <a:latin typeface="Franklin Gothic Medium" charset="0"/>
              </a:rPr>
              <a:t>Create specific questions for results:</a:t>
            </a:r>
          </a:p>
          <a:p>
            <a:pPr lvl="1" eaLnBrk="1" hangingPunct="1">
              <a:spcBef>
                <a:spcPts val="600"/>
              </a:spcBef>
              <a:buFont typeface="Courier New" charset="0"/>
              <a:buChar char="o"/>
              <a:defRPr/>
            </a:pPr>
            <a:r>
              <a:rPr lang="ja-JP" altLang="en-US" i="1" dirty="0">
                <a:latin typeface="Franklin Gothic Medium" charset="0"/>
              </a:rPr>
              <a:t>“</a:t>
            </a:r>
            <a:r>
              <a:rPr lang="en-US" i="1" dirty="0">
                <a:latin typeface="Franklin Gothic Medium" charset="0"/>
              </a:rPr>
              <a:t>What</a:t>
            </a:r>
            <a:r>
              <a:rPr lang="ja-JP" altLang="en-US" i="1" dirty="0">
                <a:latin typeface="Franklin Gothic Medium" charset="0"/>
              </a:rPr>
              <a:t>’</a:t>
            </a:r>
            <a:r>
              <a:rPr lang="en-US" i="1" dirty="0">
                <a:latin typeface="Franklin Gothic Medium" charset="0"/>
              </a:rPr>
              <a:t>s </a:t>
            </a:r>
            <a:r>
              <a:rPr lang="en-US" i="1" dirty="0">
                <a:solidFill>
                  <a:srgbClr val="C00000"/>
                </a:solidFill>
                <a:latin typeface="Franklin Gothic Medium" charset="0"/>
              </a:rPr>
              <a:t>working well </a:t>
            </a:r>
            <a:r>
              <a:rPr lang="en-US" i="1" dirty="0">
                <a:latin typeface="Franklin Gothic Medium" charset="0"/>
              </a:rPr>
              <a:t>today?</a:t>
            </a:r>
            <a:r>
              <a:rPr lang="ja-JP" altLang="en-US" i="1" dirty="0">
                <a:latin typeface="Franklin Gothic Medium" charset="0"/>
              </a:rPr>
              <a:t>”</a:t>
            </a:r>
            <a:endParaRPr lang="en-US" i="1" dirty="0">
              <a:latin typeface="Franklin Gothic Medium" charset="0"/>
            </a:endParaRPr>
          </a:p>
          <a:p>
            <a:pPr lvl="1" eaLnBrk="1" hangingPunct="1">
              <a:spcBef>
                <a:spcPts val="600"/>
              </a:spcBef>
              <a:buFont typeface="Courier New" charset="0"/>
              <a:buChar char="o"/>
              <a:defRPr/>
            </a:pPr>
            <a:r>
              <a:rPr lang="ja-JP" altLang="en-US" i="1" dirty="0">
                <a:latin typeface="Franklin Gothic Medium" charset="0"/>
              </a:rPr>
              <a:t>“</a:t>
            </a:r>
            <a:r>
              <a:rPr lang="en-US" i="1" dirty="0">
                <a:latin typeface="Franklin Gothic Medium" charset="0"/>
              </a:rPr>
              <a:t>Is there anyone I should </a:t>
            </a:r>
            <a:r>
              <a:rPr lang="en-US" i="1" dirty="0">
                <a:solidFill>
                  <a:srgbClr val="C00000"/>
                </a:solidFill>
                <a:latin typeface="Franklin Gothic Medium" charset="0"/>
              </a:rPr>
              <a:t>recognize</a:t>
            </a:r>
            <a:r>
              <a:rPr lang="en-US" i="1" dirty="0">
                <a:latin typeface="Franklin Gothic Medium" charset="0"/>
              </a:rPr>
              <a:t> for doing great work?</a:t>
            </a:r>
            <a:r>
              <a:rPr lang="ja-JP" altLang="en-US" i="1" dirty="0">
                <a:latin typeface="Franklin Gothic Medium" charset="0"/>
              </a:rPr>
              <a:t>”</a:t>
            </a:r>
            <a:endParaRPr lang="en-US" i="1" dirty="0">
              <a:latin typeface="Franklin Gothic Medium" charset="0"/>
            </a:endParaRPr>
          </a:p>
          <a:p>
            <a:pPr lvl="1" eaLnBrk="1" hangingPunct="1">
              <a:spcBef>
                <a:spcPts val="600"/>
              </a:spcBef>
              <a:buFont typeface="Courier New" charset="0"/>
              <a:buChar char="o"/>
              <a:defRPr/>
            </a:pPr>
            <a:r>
              <a:rPr lang="ja-JP" altLang="en-US" i="1" dirty="0">
                <a:latin typeface="Franklin Gothic Medium" charset="0"/>
              </a:rPr>
              <a:t>“</a:t>
            </a:r>
            <a:r>
              <a:rPr lang="en-US" i="1" dirty="0">
                <a:latin typeface="Franklin Gothic Medium" charset="0"/>
              </a:rPr>
              <a:t>Are there any </a:t>
            </a:r>
            <a:r>
              <a:rPr lang="en-US" i="1" dirty="0">
                <a:solidFill>
                  <a:srgbClr val="C00000"/>
                </a:solidFill>
                <a:latin typeface="Franklin Gothic Medium" charset="0"/>
              </a:rPr>
              <a:t>systems or processes</a:t>
            </a:r>
            <a:r>
              <a:rPr lang="en-US" i="1" dirty="0">
                <a:latin typeface="Franklin Gothic Medium" charset="0"/>
              </a:rPr>
              <a:t> that need improvement today?</a:t>
            </a:r>
            <a:r>
              <a:rPr lang="ja-JP" altLang="en-US" i="1" dirty="0">
                <a:latin typeface="Franklin Gothic Medium" charset="0"/>
              </a:rPr>
              <a:t>”</a:t>
            </a:r>
            <a:endParaRPr lang="en-US" i="1" dirty="0">
              <a:latin typeface="Franklin Gothic Medium" charset="0"/>
            </a:endParaRPr>
          </a:p>
          <a:p>
            <a:pPr lvl="1" eaLnBrk="1" hangingPunct="1">
              <a:spcBef>
                <a:spcPts val="600"/>
              </a:spcBef>
              <a:buFont typeface="Courier New" charset="0"/>
              <a:buChar char="o"/>
              <a:defRPr/>
            </a:pPr>
            <a:r>
              <a:rPr lang="ja-JP" altLang="en-US" i="1" dirty="0">
                <a:latin typeface="Franklin Gothic Medium" charset="0"/>
              </a:rPr>
              <a:t>“</a:t>
            </a:r>
            <a:r>
              <a:rPr lang="en-US" i="1" dirty="0">
                <a:latin typeface="Franklin Gothic Medium" charset="0"/>
              </a:rPr>
              <a:t>Do you have the </a:t>
            </a:r>
            <a:r>
              <a:rPr lang="en-US" i="1" dirty="0">
                <a:solidFill>
                  <a:srgbClr val="C00000"/>
                </a:solidFill>
                <a:latin typeface="Franklin Gothic Medium" charset="0"/>
              </a:rPr>
              <a:t>tools, equipment and information </a:t>
            </a:r>
            <a:r>
              <a:rPr lang="en-US" i="1" dirty="0">
                <a:latin typeface="Franklin Gothic Medium" charset="0"/>
              </a:rPr>
              <a:t>to do your job today?</a:t>
            </a:r>
            <a:r>
              <a:rPr lang="ja-JP" altLang="en-US" i="1" dirty="0">
                <a:latin typeface="Franklin Gothic Medium" charset="0"/>
              </a:rPr>
              <a:t>”</a:t>
            </a:r>
            <a:endParaRPr lang="en-US" i="1" dirty="0">
              <a:latin typeface="Franklin Gothic Medium" charset="0"/>
            </a:endParaRPr>
          </a:p>
          <a:p>
            <a:pPr lvl="1" eaLnBrk="1" hangingPunct="1">
              <a:spcBef>
                <a:spcPts val="600"/>
              </a:spcBef>
              <a:buFont typeface="Courier New" charset="0"/>
              <a:buChar char="o"/>
              <a:defRPr/>
            </a:pPr>
            <a:r>
              <a:rPr lang="ja-JP" altLang="en-US" i="1" dirty="0">
                <a:solidFill>
                  <a:srgbClr val="C00000"/>
                </a:solidFill>
                <a:latin typeface="Franklin Gothic Medium" charset="0"/>
              </a:rPr>
              <a:t>“</a:t>
            </a:r>
            <a:r>
              <a:rPr lang="en-US" i="1" dirty="0">
                <a:solidFill>
                  <a:srgbClr val="C00000"/>
                </a:solidFill>
                <a:latin typeface="Franklin Gothic Medium" charset="0"/>
              </a:rPr>
              <a:t>Is there anything I can help you with today?</a:t>
            </a:r>
            <a:r>
              <a:rPr lang="ja-JP" altLang="en-US" i="1" dirty="0">
                <a:solidFill>
                  <a:srgbClr val="C00000"/>
                </a:solidFill>
                <a:latin typeface="Franklin Gothic Medium" charset="0"/>
              </a:rPr>
              <a:t>”</a:t>
            </a:r>
            <a:endParaRPr lang="en-US" i="1" dirty="0">
              <a:solidFill>
                <a:srgbClr val="C00000"/>
              </a:solidFill>
              <a:latin typeface="Franklin Gothic Medium" charset="0"/>
            </a:endParaRPr>
          </a:p>
          <a:p>
            <a:pPr eaLnBrk="1" hangingPunct="1">
              <a:spcBef>
                <a:spcPts val="600"/>
              </a:spcBef>
              <a:buFontTx/>
              <a:buNone/>
              <a:defRPr/>
            </a:pPr>
            <a:endParaRPr lang="en-US" sz="2400" dirty="0">
              <a:latin typeface="Franklin Gothic Medium" charset="0"/>
            </a:endParaRPr>
          </a:p>
          <a:p>
            <a:pPr eaLnBrk="1" hangingPunct="1">
              <a:spcBef>
                <a:spcPts val="600"/>
              </a:spcBef>
              <a:defRPr/>
            </a:pPr>
            <a:r>
              <a:rPr lang="en-US" sz="2400" dirty="0">
                <a:latin typeface="Franklin Gothic Medium" charset="0"/>
              </a:rPr>
              <a:t>Ask about any </a:t>
            </a:r>
            <a:r>
              <a:rPr lang="en-US" sz="2400" dirty="0">
                <a:solidFill>
                  <a:srgbClr val="C00000"/>
                </a:solidFill>
                <a:latin typeface="Franklin Gothic Medium" charset="0"/>
              </a:rPr>
              <a:t>patient issues/see a patient</a:t>
            </a:r>
            <a:r>
              <a:rPr lang="en-US" sz="2400" dirty="0">
                <a:latin typeface="Franklin Gothic Medium" charset="0"/>
              </a:rPr>
              <a:t>.</a:t>
            </a:r>
          </a:p>
        </p:txBody>
      </p:sp>
      <p:sp>
        <p:nvSpPr>
          <p:cNvPr id="69634" name="Title 1"/>
          <p:cNvSpPr>
            <a:spLocks noGrp="1"/>
          </p:cNvSpPr>
          <p:nvPr>
            <p:ph type="title"/>
          </p:nvPr>
        </p:nvSpPr>
        <p:spPr>
          <a:xfrm>
            <a:off x="609600" y="457200"/>
            <a:ext cx="8305800" cy="838200"/>
          </a:xfrm>
        </p:spPr>
        <p:txBody>
          <a:bodyPr/>
          <a:lstStyle/>
          <a:p>
            <a:pPr algn="ctr">
              <a:defRPr/>
            </a:pPr>
            <a:r>
              <a:rPr lang="en-US" b="1" dirty="0" smtClean="0">
                <a:ea typeface="+mj-ea"/>
                <a:cs typeface="+mj-cs"/>
              </a:rPr>
              <a:t>Steps for Leader Rounding on Employees </a:t>
            </a:r>
          </a:p>
        </p:txBody>
      </p:sp>
      <p:sp>
        <p:nvSpPr>
          <p:cNvPr id="40963" name="Slide Number Placeholder 3"/>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2E06EFBB-0ABC-7E49-A9A9-885A91B0363D}" type="slidenum">
              <a:rPr lang="en-US" sz="1100">
                <a:solidFill>
                  <a:srgbClr val="000000"/>
                </a:solidFill>
                <a:latin typeface="Arial" charset="0"/>
              </a:rPr>
              <a:pPr/>
              <a:t>67</a:t>
            </a:fld>
            <a:endParaRPr lang="en-US" sz="1100">
              <a:solidFill>
                <a:srgbClr val="000000"/>
              </a:solidFill>
              <a:latin typeface="Arial" charset="0"/>
            </a:endParaRPr>
          </a:p>
        </p:txBody>
      </p:sp>
    </p:spTree>
    <p:extLst>
      <p:ext uri="{BB962C8B-B14F-4D97-AF65-F5344CB8AC3E}">
        <p14:creationId xmlns:p14="http://schemas.microsoft.com/office/powerpoint/2010/main" val="223701175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752600"/>
            <a:ext cx="8305800" cy="4648200"/>
          </a:xfrm>
        </p:spPr>
        <p:txBody>
          <a:bodyPr/>
          <a:lstStyle/>
          <a:p>
            <a:pPr>
              <a:buFont typeface="Wingdings 2" pitchFamily="18" charset="2"/>
              <a:buChar char=""/>
              <a:defRPr/>
            </a:pPr>
            <a:r>
              <a:rPr lang="en-US" sz="2400" dirty="0" smtClean="0">
                <a:solidFill>
                  <a:srgbClr val="385213"/>
                </a:solidFill>
                <a:ea typeface="+mn-ea"/>
                <a:cs typeface="+mn-cs"/>
              </a:rPr>
              <a:t>Make a connection with patients </a:t>
            </a:r>
          </a:p>
          <a:p>
            <a:pPr lvl="1">
              <a:buFont typeface="Wingdings" pitchFamily="2" charset="2"/>
              <a:buChar char="§"/>
              <a:defRPr/>
            </a:pPr>
            <a:r>
              <a:rPr lang="en-US" sz="2000" dirty="0" smtClean="0">
                <a:solidFill>
                  <a:srgbClr val="385213"/>
                </a:solidFill>
                <a:ea typeface="+mn-ea"/>
              </a:rPr>
              <a:t>reinforce care</a:t>
            </a:r>
          </a:p>
          <a:p>
            <a:pPr lvl="1">
              <a:buFont typeface="Wingdings" pitchFamily="2" charset="2"/>
              <a:buChar char="§"/>
              <a:defRPr/>
            </a:pPr>
            <a:r>
              <a:rPr lang="en-US" sz="2000" dirty="0" smtClean="0">
                <a:solidFill>
                  <a:srgbClr val="385213"/>
                </a:solidFill>
                <a:ea typeface="+mn-ea"/>
              </a:rPr>
              <a:t>verify staff behaviors</a:t>
            </a:r>
          </a:p>
          <a:p>
            <a:pPr lvl="1">
              <a:buFont typeface="Wingdings" pitchFamily="2" charset="2"/>
              <a:buChar char="§"/>
              <a:defRPr/>
            </a:pPr>
            <a:r>
              <a:rPr lang="en-US" sz="2000" dirty="0" smtClean="0">
                <a:solidFill>
                  <a:srgbClr val="385213"/>
                </a:solidFill>
                <a:ea typeface="+mn-ea"/>
              </a:rPr>
              <a:t>recognize staff members who have gone above and beyond the call of duty</a:t>
            </a:r>
          </a:p>
          <a:p>
            <a:pPr>
              <a:buFont typeface="Wingdings 2" pitchFamily="18" charset="2"/>
              <a:buChar char=""/>
              <a:defRPr/>
            </a:pPr>
            <a:r>
              <a:rPr lang="en-US" sz="2400" dirty="0" smtClean="0">
                <a:solidFill>
                  <a:srgbClr val="385213"/>
                </a:solidFill>
                <a:ea typeface="+mn-ea"/>
                <a:cs typeface="+mn-cs"/>
              </a:rPr>
              <a:t>Identify opportunities for improvement</a:t>
            </a:r>
          </a:p>
          <a:p>
            <a:pPr lvl="1">
              <a:buFont typeface="Wingdings" pitchFamily="2" charset="2"/>
              <a:buChar char="§"/>
              <a:defRPr/>
            </a:pPr>
            <a:r>
              <a:rPr lang="en-US" sz="2000" dirty="0" smtClean="0">
                <a:solidFill>
                  <a:srgbClr val="385213"/>
                </a:solidFill>
                <a:ea typeface="+mn-ea"/>
              </a:rPr>
              <a:t>Processes and systems</a:t>
            </a:r>
          </a:p>
          <a:p>
            <a:pPr>
              <a:buFont typeface="Wingdings 2" pitchFamily="18" charset="2"/>
              <a:buChar char=""/>
              <a:defRPr/>
            </a:pPr>
            <a:r>
              <a:rPr lang="en-US" sz="2400" dirty="0" smtClean="0">
                <a:solidFill>
                  <a:srgbClr val="385213"/>
                </a:solidFill>
                <a:ea typeface="+mn-ea"/>
                <a:cs typeface="+mn-cs"/>
              </a:rPr>
              <a:t>Impact the patient perception of care</a:t>
            </a:r>
          </a:p>
          <a:p>
            <a:pPr>
              <a:buFont typeface="Wingdings 2" pitchFamily="18" charset="2"/>
              <a:buChar char=""/>
              <a:defRPr/>
            </a:pPr>
            <a:r>
              <a:rPr lang="en-US" sz="2400" dirty="0" smtClean="0">
                <a:solidFill>
                  <a:srgbClr val="385213"/>
                </a:solidFill>
                <a:ea typeface="+mn-ea"/>
                <a:cs typeface="+mn-cs"/>
              </a:rPr>
              <a:t>Increase physician and patient satisfaction</a:t>
            </a:r>
          </a:p>
          <a:p>
            <a:pPr>
              <a:buFont typeface="Wingdings 2" pitchFamily="18" charset="2"/>
              <a:buChar char=""/>
              <a:defRPr/>
            </a:pPr>
            <a:r>
              <a:rPr lang="en-US" sz="2400" dirty="0" smtClean="0">
                <a:solidFill>
                  <a:srgbClr val="385213"/>
                </a:solidFill>
                <a:ea typeface="+mn-ea"/>
                <a:cs typeface="+mn-cs"/>
              </a:rPr>
              <a:t>Help leaders stay connected with the joy and purpose in their work</a:t>
            </a:r>
          </a:p>
          <a:p>
            <a:pPr>
              <a:buFont typeface="Wingdings 2" pitchFamily="18" charset="2"/>
              <a:buChar char=""/>
              <a:defRPr/>
            </a:pPr>
            <a:endParaRPr lang="en-US" sz="2400" dirty="0" smtClean="0">
              <a:solidFill>
                <a:srgbClr val="385213"/>
              </a:solidFill>
              <a:ea typeface="+mn-ea"/>
              <a:cs typeface="+mn-cs"/>
            </a:endParaRPr>
          </a:p>
          <a:p>
            <a:pPr>
              <a:buFont typeface="Wingdings 2" pitchFamily="18" charset="2"/>
              <a:buChar char=""/>
              <a:defRPr/>
            </a:pPr>
            <a:endParaRPr lang="en-US" sz="2400" dirty="0">
              <a:solidFill>
                <a:srgbClr val="385213"/>
              </a:solidFill>
              <a:ea typeface="+mn-ea"/>
              <a:cs typeface="+mn-cs"/>
            </a:endParaRPr>
          </a:p>
          <a:p>
            <a:pPr>
              <a:buFont typeface="Wingdings 2" pitchFamily="18" charset="2"/>
              <a:buChar char=""/>
              <a:defRPr/>
            </a:pPr>
            <a:endParaRPr lang="en-US" sz="2400" dirty="0" smtClean="0">
              <a:solidFill>
                <a:srgbClr val="385213"/>
              </a:solidFill>
              <a:ea typeface="+mn-ea"/>
              <a:cs typeface="+mn-cs"/>
            </a:endParaRPr>
          </a:p>
          <a:p>
            <a:pPr marL="342900" lvl="1" indent="0">
              <a:buFontTx/>
              <a:buNone/>
              <a:defRPr/>
            </a:pPr>
            <a:endParaRPr lang="en-US" sz="2000" dirty="0" smtClean="0">
              <a:solidFill>
                <a:srgbClr val="385213"/>
              </a:solidFill>
              <a:ea typeface="+mn-ea"/>
            </a:endParaRPr>
          </a:p>
          <a:p>
            <a:pPr>
              <a:buFont typeface="Wingdings 2" pitchFamily="18" charset="2"/>
              <a:buChar char=""/>
              <a:defRPr/>
            </a:pPr>
            <a:endParaRPr lang="en-US" sz="2400" dirty="0">
              <a:solidFill>
                <a:srgbClr val="385213"/>
              </a:solidFill>
              <a:ea typeface="+mn-ea"/>
              <a:cs typeface="+mn-cs"/>
            </a:endParaRPr>
          </a:p>
        </p:txBody>
      </p:sp>
      <p:sp>
        <p:nvSpPr>
          <p:cNvPr id="73730" name="Title 6"/>
          <p:cNvSpPr>
            <a:spLocks noGrp="1"/>
          </p:cNvSpPr>
          <p:nvPr>
            <p:ph type="title"/>
          </p:nvPr>
        </p:nvSpPr>
        <p:spPr/>
        <p:txBody>
          <a:bodyPr>
            <a:normAutofit/>
          </a:bodyPr>
          <a:lstStyle/>
          <a:p>
            <a:pPr algn="ctr">
              <a:defRPr/>
            </a:pPr>
            <a:r>
              <a:rPr lang="en-US" sz="3200" b="1" dirty="0" smtClean="0">
                <a:ea typeface="+mj-ea"/>
                <a:cs typeface="+mj-cs"/>
              </a:rPr>
              <a:t>Why Leaders Round on Patients?</a:t>
            </a:r>
          </a:p>
        </p:txBody>
      </p:sp>
      <p:sp>
        <p:nvSpPr>
          <p:cNvPr id="41987" name="Slide Number Placeholder 1"/>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93777845-D4D8-1748-86C6-406E28C4C48B}" type="slidenum">
              <a:rPr lang="en-US" sz="1100">
                <a:solidFill>
                  <a:srgbClr val="000000"/>
                </a:solidFill>
                <a:latin typeface="Arial" charset="0"/>
              </a:rPr>
              <a:pPr/>
              <a:t>68</a:t>
            </a:fld>
            <a:endParaRPr lang="en-US" sz="1100">
              <a:solidFill>
                <a:srgbClr val="000000"/>
              </a:solidFill>
              <a:latin typeface="Arial" charset="0"/>
            </a:endParaRPr>
          </a:p>
        </p:txBody>
      </p:sp>
    </p:spTree>
    <p:extLst>
      <p:ext uri="{BB962C8B-B14F-4D97-AF65-F5344CB8AC3E}">
        <p14:creationId xmlns:p14="http://schemas.microsoft.com/office/powerpoint/2010/main" val="7456992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p:txBody>
          <a:bodyPr wrap="square" numCol="1" anchor="t" anchorCtr="0" compatLnSpc="1">
            <a:prstTxWarp prst="textNoShape">
              <a:avLst/>
            </a:prstTxWarp>
          </a:bodyPr>
          <a:lstStyle/>
          <a:p>
            <a:pPr marL="514350" indent="-514350">
              <a:buFontTx/>
              <a:buAutoNum type="arabicPeriod"/>
              <a:defRPr/>
            </a:pPr>
            <a:r>
              <a:rPr lang="en-US" sz="2500" dirty="0">
                <a:solidFill>
                  <a:srgbClr val="385213"/>
                </a:solidFill>
                <a:latin typeface="Franklin Gothic Medium" charset="0"/>
                <a:cs typeface="+mn-cs"/>
              </a:rPr>
              <a:t>Manage the patient</a:t>
            </a:r>
            <a:r>
              <a:rPr lang="ja-JP" altLang="en-US" sz="2500" dirty="0">
                <a:solidFill>
                  <a:srgbClr val="385213"/>
                </a:solidFill>
                <a:latin typeface="Franklin Gothic Medium" charset="0"/>
                <a:cs typeface="+mn-cs"/>
              </a:rPr>
              <a:t>’</a:t>
            </a:r>
            <a:r>
              <a:rPr lang="en-US" sz="2500" dirty="0">
                <a:solidFill>
                  <a:srgbClr val="385213"/>
                </a:solidFill>
                <a:latin typeface="Franklin Gothic Medium" charset="0"/>
                <a:cs typeface="+mn-cs"/>
              </a:rPr>
              <a:t>s expectations</a:t>
            </a:r>
          </a:p>
          <a:p>
            <a:pPr marL="514350" indent="-514350">
              <a:buFontTx/>
              <a:buAutoNum type="arabicPeriod"/>
              <a:defRPr/>
            </a:pPr>
            <a:r>
              <a:rPr lang="en-US" sz="2500" dirty="0">
                <a:solidFill>
                  <a:srgbClr val="385213"/>
                </a:solidFill>
                <a:latin typeface="Franklin Gothic Medium" charset="0"/>
                <a:cs typeface="+mn-cs"/>
              </a:rPr>
              <a:t>Proactive rounding or Service recovery</a:t>
            </a:r>
          </a:p>
          <a:p>
            <a:pPr marL="514350" indent="-514350">
              <a:buFontTx/>
              <a:buAutoNum type="arabicPeriod"/>
              <a:defRPr/>
            </a:pPr>
            <a:r>
              <a:rPr lang="en-US" sz="2500" dirty="0">
                <a:solidFill>
                  <a:srgbClr val="385213"/>
                </a:solidFill>
                <a:latin typeface="Franklin Gothic Medium" charset="0"/>
                <a:cs typeface="+mn-cs"/>
              </a:rPr>
              <a:t>Harvest recognition/Manage up</a:t>
            </a:r>
          </a:p>
          <a:p>
            <a:pPr marL="514350" indent="-514350">
              <a:buFontTx/>
              <a:buAutoNum type="arabicPeriod"/>
              <a:defRPr/>
            </a:pPr>
            <a:r>
              <a:rPr lang="en-US" sz="2500" dirty="0">
                <a:solidFill>
                  <a:srgbClr val="385213"/>
                </a:solidFill>
                <a:latin typeface="Franklin Gothic Medium" charset="0"/>
                <a:cs typeface="+mn-cs"/>
              </a:rPr>
              <a:t>Manage staff performance</a:t>
            </a:r>
          </a:p>
          <a:p>
            <a:pPr marL="1028700" lvl="2" indent="-342900">
              <a:defRPr/>
            </a:pPr>
            <a:r>
              <a:rPr lang="en-US" sz="2000" dirty="0">
                <a:solidFill>
                  <a:srgbClr val="385213"/>
                </a:solidFill>
                <a:latin typeface="Franklin Gothic Medium" charset="0"/>
              </a:rPr>
              <a:t>Observe or ask patient about:</a:t>
            </a:r>
          </a:p>
          <a:p>
            <a:pPr marL="1376363" lvl="3" indent="-342900">
              <a:defRPr/>
            </a:pPr>
            <a:r>
              <a:rPr lang="en-US" sz="2000" dirty="0">
                <a:solidFill>
                  <a:srgbClr val="385213"/>
                </a:solidFill>
                <a:latin typeface="Franklin Gothic Medium" charset="0"/>
              </a:rPr>
              <a:t>Quality of Care</a:t>
            </a:r>
          </a:p>
          <a:p>
            <a:pPr marL="1376363" lvl="3" indent="-342900">
              <a:defRPr/>
            </a:pPr>
            <a:r>
              <a:rPr lang="en-US" sz="2000" dirty="0">
                <a:solidFill>
                  <a:srgbClr val="385213"/>
                </a:solidFill>
                <a:latin typeface="Franklin Gothic Medium" charset="0"/>
              </a:rPr>
              <a:t>Other shifts (night and weekends)</a:t>
            </a:r>
          </a:p>
          <a:p>
            <a:pPr marL="1376363" lvl="3" indent="-342900">
              <a:defRPr/>
            </a:pPr>
            <a:r>
              <a:rPr lang="en-US" sz="2000" dirty="0">
                <a:solidFill>
                  <a:srgbClr val="385213"/>
                </a:solidFill>
                <a:latin typeface="Franklin Gothic Medium" charset="0"/>
              </a:rPr>
              <a:t>Safe environment</a:t>
            </a:r>
          </a:p>
        </p:txBody>
      </p:sp>
      <p:sp>
        <p:nvSpPr>
          <p:cNvPr id="74754" name="Title 1"/>
          <p:cNvSpPr>
            <a:spLocks noGrp="1"/>
          </p:cNvSpPr>
          <p:nvPr>
            <p:ph type="title"/>
          </p:nvPr>
        </p:nvSpPr>
        <p:spPr/>
        <p:txBody>
          <a:bodyPr>
            <a:normAutofit/>
          </a:bodyPr>
          <a:lstStyle/>
          <a:p>
            <a:pPr algn="ctr">
              <a:defRPr/>
            </a:pPr>
            <a:r>
              <a:rPr lang="en-US" sz="3200" b="1" dirty="0" smtClean="0">
                <a:ea typeface="+mj-ea"/>
                <a:cs typeface="+mj-cs"/>
              </a:rPr>
              <a:t>Four Goals for Leader Rounds on Patients</a:t>
            </a:r>
          </a:p>
        </p:txBody>
      </p:sp>
      <p:sp>
        <p:nvSpPr>
          <p:cNvPr id="43011" name="Slide Number Placeholder 3"/>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0B899D4F-77CA-0D45-BF18-94FEA4DB6DAC}" type="slidenum">
              <a:rPr lang="en-US" sz="1100">
                <a:solidFill>
                  <a:srgbClr val="000000"/>
                </a:solidFill>
                <a:latin typeface="Arial" charset="0"/>
              </a:rPr>
              <a:pPr/>
              <a:t>69</a:t>
            </a:fld>
            <a:endParaRPr lang="en-US" sz="1100">
              <a:solidFill>
                <a:srgbClr val="000000"/>
              </a:solidFill>
              <a:latin typeface="Arial" charset="0"/>
            </a:endParaRPr>
          </a:p>
        </p:txBody>
      </p:sp>
    </p:spTree>
    <p:extLst>
      <p:ext uri="{BB962C8B-B14F-4D97-AF65-F5344CB8AC3E}">
        <p14:creationId xmlns:p14="http://schemas.microsoft.com/office/powerpoint/2010/main" val="20205300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480174" cy="2209800"/>
          </a:xfrm>
        </p:spPr>
        <p:txBody>
          <a:bodyPr/>
          <a:lstStyle/>
          <a:p>
            <a:r>
              <a:rPr lang="en-US" dirty="0"/>
              <a:t>Agency for Healthcare Research and Quality: </a:t>
            </a:r>
            <a:r>
              <a:rPr lang="en-US" i="1" dirty="0"/>
              <a:t>“The deliberate organization of patient care activities between two or more participants (including the patient) involved in a patient’s care to facilitate the appropriate delivery of health care services.” </a:t>
            </a:r>
            <a:endParaRPr lang="en-US" dirty="0"/>
          </a:p>
          <a:p>
            <a:endParaRPr lang="en-US" dirty="0"/>
          </a:p>
        </p:txBody>
      </p:sp>
      <p:sp>
        <p:nvSpPr>
          <p:cNvPr id="3" name="Title 2"/>
          <p:cNvSpPr>
            <a:spLocks noGrp="1"/>
          </p:cNvSpPr>
          <p:nvPr>
            <p:ph type="title"/>
          </p:nvPr>
        </p:nvSpPr>
        <p:spPr/>
        <p:txBody>
          <a:bodyPr/>
          <a:lstStyle/>
          <a:p>
            <a:pPr algn="ctr"/>
            <a:r>
              <a:rPr lang="en-US" dirty="0" smtClean="0"/>
              <a:t>Patient Centered Care</a:t>
            </a:r>
            <a:endParaRPr lang="en-US" dirty="0"/>
          </a:p>
        </p:txBody>
      </p:sp>
    </p:spTree>
    <p:extLst>
      <p:ext uri="{BB962C8B-B14F-4D97-AF65-F5344CB8AC3E}">
        <p14:creationId xmlns:p14="http://schemas.microsoft.com/office/powerpoint/2010/main" val="289812633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p:cNvSpPr>
            <a:spLocks noGrp="1"/>
          </p:cNvSpPr>
          <p:nvPr>
            <p:ph idx="1"/>
          </p:nvPr>
        </p:nvSpPr>
        <p:spPr/>
        <p:txBody>
          <a:bodyPr wrap="square" numCol="1" anchor="t" anchorCtr="0" compatLnSpc="1">
            <a:prstTxWarp prst="textNoShape">
              <a:avLst/>
            </a:prstTxWarp>
          </a:bodyPr>
          <a:lstStyle/>
          <a:p>
            <a:pPr marL="0" indent="0">
              <a:lnSpc>
                <a:spcPct val="90000"/>
              </a:lnSpc>
              <a:buFontTx/>
              <a:buNone/>
              <a:defRPr/>
            </a:pPr>
            <a:r>
              <a:rPr lang="en-US" sz="2400" dirty="0">
                <a:solidFill>
                  <a:srgbClr val="385213"/>
                </a:solidFill>
                <a:latin typeface="Franklin Gothic Medium" charset="0"/>
                <a:cs typeface="+mn-cs"/>
              </a:rPr>
              <a:t>Leader Rounding on Patients</a:t>
            </a:r>
          </a:p>
          <a:p>
            <a:pPr marL="0" indent="0">
              <a:lnSpc>
                <a:spcPct val="90000"/>
              </a:lnSpc>
              <a:buFontTx/>
              <a:buAutoNum type="arabicPeriod"/>
              <a:defRPr/>
            </a:pPr>
            <a:r>
              <a:rPr lang="en-US" sz="2200" dirty="0">
                <a:solidFill>
                  <a:srgbClr val="385213"/>
                </a:solidFill>
                <a:latin typeface="Franklin Gothic Medium" charset="0"/>
                <a:cs typeface="+mn-cs"/>
              </a:rPr>
              <a:t> Greeting/Introduction</a:t>
            </a:r>
          </a:p>
          <a:p>
            <a:pPr marL="0" indent="0">
              <a:lnSpc>
                <a:spcPct val="90000"/>
              </a:lnSpc>
              <a:buFontTx/>
              <a:buAutoNum type="arabicPeriod"/>
              <a:defRPr/>
            </a:pPr>
            <a:r>
              <a:rPr lang="en-US" sz="2200" dirty="0">
                <a:solidFill>
                  <a:srgbClr val="385213"/>
                </a:solidFill>
                <a:latin typeface="Franklin Gothic Medium" charset="0"/>
                <a:cs typeface="+mn-cs"/>
              </a:rPr>
              <a:t> Manage up staff</a:t>
            </a:r>
          </a:p>
          <a:p>
            <a:pPr marL="0" indent="0">
              <a:lnSpc>
                <a:spcPct val="90000"/>
              </a:lnSpc>
              <a:buFontTx/>
              <a:buAutoNum type="arabicPeriod"/>
              <a:defRPr/>
            </a:pPr>
            <a:r>
              <a:rPr lang="en-US" sz="2200" dirty="0">
                <a:solidFill>
                  <a:srgbClr val="385213"/>
                </a:solidFill>
                <a:latin typeface="Franklin Gothic Medium" charset="0"/>
                <a:cs typeface="+mn-cs"/>
              </a:rPr>
              <a:t> Question regarding area of focus – i.e. AIDET; Leader Rounding; Bedside shift report (working well or needs improvement)</a:t>
            </a:r>
          </a:p>
          <a:p>
            <a:pPr marL="0" indent="0">
              <a:lnSpc>
                <a:spcPct val="90000"/>
              </a:lnSpc>
              <a:buFontTx/>
              <a:buAutoNum type="arabicPeriod"/>
              <a:defRPr/>
            </a:pPr>
            <a:r>
              <a:rPr lang="en-US" sz="2200" dirty="0">
                <a:solidFill>
                  <a:srgbClr val="385213"/>
                </a:solidFill>
                <a:latin typeface="Franklin Gothic Medium" charset="0"/>
                <a:cs typeface="+mn-cs"/>
              </a:rPr>
              <a:t> Ask about outstanding staff</a:t>
            </a:r>
          </a:p>
          <a:p>
            <a:pPr marL="0" indent="0">
              <a:lnSpc>
                <a:spcPct val="90000"/>
              </a:lnSpc>
              <a:buFontTx/>
              <a:buAutoNum type="arabicPeriod"/>
              <a:defRPr/>
            </a:pPr>
            <a:r>
              <a:rPr lang="en-US" sz="2200" dirty="0">
                <a:solidFill>
                  <a:srgbClr val="385213"/>
                </a:solidFill>
                <a:latin typeface="Franklin Gothic Medium" charset="0"/>
                <a:cs typeface="+mn-cs"/>
              </a:rPr>
              <a:t> Thank You</a:t>
            </a:r>
          </a:p>
          <a:p>
            <a:pPr marL="0" indent="0">
              <a:lnSpc>
                <a:spcPct val="90000"/>
              </a:lnSpc>
              <a:buFontTx/>
              <a:buAutoNum type="arabicPeriod"/>
              <a:defRPr/>
            </a:pPr>
            <a:r>
              <a:rPr lang="en-US" sz="2200" dirty="0">
                <a:solidFill>
                  <a:srgbClr val="385213"/>
                </a:solidFill>
                <a:latin typeface="Franklin Gothic Medium" charset="0"/>
                <a:cs typeface="+mn-cs"/>
              </a:rPr>
              <a:t> Closing question</a:t>
            </a:r>
          </a:p>
          <a:p>
            <a:pPr marL="0" indent="0">
              <a:lnSpc>
                <a:spcPct val="90000"/>
              </a:lnSpc>
              <a:buFontTx/>
              <a:buAutoNum type="arabicPeriod"/>
              <a:defRPr/>
            </a:pPr>
            <a:r>
              <a:rPr lang="en-US" sz="2200" dirty="0">
                <a:solidFill>
                  <a:srgbClr val="385213"/>
                </a:solidFill>
                <a:latin typeface="Franklin Gothic Medium" charset="0"/>
                <a:cs typeface="+mn-cs"/>
              </a:rPr>
              <a:t> Summarize what you learned about the care of your patients</a:t>
            </a:r>
          </a:p>
          <a:p>
            <a:pPr marL="0" indent="0">
              <a:lnSpc>
                <a:spcPct val="90000"/>
              </a:lnSpc>
              <a:buFontTx/>
              <a:buAutoNum type="arabicPeriod"/>
              <a:defRPr/>
            </a:pPr>
            <a:r>
              <a:rPr lang="en-US" sz="2200" dirty="0">
                <a:solidFill>
                  <a:srgbClr val="385213"/>
                </a:solidFill>
                <a:latin typeface="Franklin Gothic Medium" charset="0"/>
                <a:cs typeface="+mn-cs"/>
              </a:rPr>
              <a:t> Follow up in a timely manner </a:t>
            </a:r>
          </a:p>
          <a:p>
            <a:pPr marL="0" indent="0">
              <a:lnSpc>
                <a:spcPct val="90000"/>
              </a:lnSpc>
              <a:buFontTx/>
              <a:buNone/>
              <a:defRPr/>
            </a:pPr>
            <a:endParaRPr lang="en-US" dirty="0">
              <a:solidFill>
                <a:srgbClr val="385213"/>
              </a:solidFill>
              <a:latin typeface="Franklin Gothic Medium" charset="0"/>
              <a:cs typeface="+mn-cs"/>
            </a:endParaRPr>
          </a:p>
        </p:txBody>
      </p:sp>
      <p:sp>
        <p:nvSpPr>
          <p:cNvPr id="76802" name="Title 1"/>
          <p:cNvSpPr>
            <a:spLocks noGrp="1"/>
          </p:cNvSpPr>
          <p:nvPr>
            <p:ph type="title"/>
          </p:nvPr>
        </p:nvSpPr>
        <p:spPr/>
        <p:txBody>
          <a:bodyPr>
            <a:normAutofit/>
          </a:bodyPr>
          <a:lstStyle/>
          <a:p>
            <a:pPr algn="ctr">
              <a:defRPr/>
            </a:pPr>
            <a:r>
              <a:rPr lang="en-US" sz="3200" b="1" dirty="0" smtClean="0">
                <a:ea typeface="+mj-ea"/>
                <a:cs typeface="+mj-cs"/>
              </a:rPr>
              <a:t>Talking Points/Conversation Flow</a:t>
            </a:r>
          </a:p>
        </p:txBody>
      </p:sp>
      <p:sp>
        <p:nvSpPr>
          <p:cNvPr id="44035" name="Slide Number Placeholder 3"/>
          <p:cNvSpPr>
            <a:spLocks noGrp="1"/>
          </p:cNvSpPr>
          <p:nvPr>
            <p:ph type="sldNum" sz="quarter" idx="4294967295"/>
          </p:nvPr>
        </p:nvSpPr>
        <p:spPr bwMode="auto">
          <a:xfrm>
            <a:off x="8234363" y="6354763"/>
            <a:ext cx="582612" cy="2746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charset="0"/>
                <a:ea typeface="ＭＳ Ｐゴシック" charset="0"/>
                <a:cs typeface="ＭＳ Ｐゴシック" charset="0"/>
              </a:defRPr>
            </a:lvl1pPr>
            <a:lvl2pPr marL="742950" indent="-285750">
              <a:defRPr sz="2400" u="sng">
                <a:solidFill>
                  <a:schemeClr val="tx1"/>
                </a:solidFill>
                <a:latin typeface="Times New Roman" charset="0"/>
                <a:ea typeface="ＭＳ Ｐゴシック" charset="0"/>
              </a:defRPr>
            </a:lvl2pPr>
            <a:lvl3pPr marL="1143000" indent="-228600">
              <a:defRPr sz="2400" u="sng">
                <a:solidFill>
                  <a:schemeClr val="tx1"/>
                </a:solidFill>
                <a:latin typeface="Times New Roman" charset="0"/>
                <a:ea typeface="ＭＳ Ｐゴシック" charset="0"/>
              </a:defRPr>
            </a:lvl3pPr>
            <a:lvl4pPr marL="1600200" indent="-228600">
              <a:defRPr sz="2400" u="sng">
                <a:solidFill>
                  <a:schemeClr val="tx1"/>
                </a:solidFill>
                <a:latin typeface="Times New Roman" charset="0"/>
                <a:ea typeface="ＭＳ Ｐゴシック" charset="0"/>
              </a:defRPr>
            </a:lvl4pPr>
            <a:lvl5pPr marL="2057400" indent="-22860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fld id="{2FCD14A6-299D-B945-8AD4-74D36E348D7B}" type="slidenum">
              <a:rPr lang="en-US" sz="1100">
                <a:solidFill>
                  <a:srgbClr val="000000"/>
                </a:solidFill>
                <a:latin typeface="Arial" charset="0"/>
              </a:rPr>
              <a:pPr/>
              <a:t>70</a:t>
            </a:fld>
            <a:endParaRPr lang="en-US" sz="1100">
              <a:solidFill>
                <a:srgbClr val="000000"/>
              </a:solidFill>
              <a:latin typeface="Arial" charset="0"/>
            </a:endParaRPr>
          </a:p>
        </p:txBody>
      </p:sp>
    </p:spTree>
    <p:extLst>
      <p:ext uri="{BB962C8B-B14F-4D97-AF65-F5344CB8AC3E}">
        <p14:creationId xmlns:p14="http://schemas.microsoft.com/office/powerpoint/2010/main" val="27479154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300" y="337319"/>
            <a:ext cx="6931530" cy="6275063"/>
          </a:xfrm>
          <a:prstGeom prst="rect">
            <a:avLst/>
          </a:prstGeom>
        </p:spPr>
      </p:pic>
    </p:spTree>
    <p:extLst>
      <p:ext uri="{BB962C8B-B14F-4D97-AF65-F5344CB8AC3E}">
        <p14:creationId xmlns:p14="http://schemas.microsoft.com/office/powerpoint/2010/main" val="160830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480174" cy="2667000"/>
          </a:xfrm>
        </p:spPr>
        <p:txBody>
          <a:bodyPr/>
          <a:lstStyle/>
          <a:p>
            <a:r>
              <a:rPr lang="en-US" dirty="0"/>
              <a:t>The Institute for Healthcare Improvement’s Triple Aim—improve the health of the population; enhance the patient experience of care (including quality, access, and reliability); reduce, or at least control, the per capita cost of care–demands coordinated care. </a:t>
            </a:r>
          </a:p>
          <a:p>
            <a:endParaRPr lang="en-US" dirty="0"/>
          </a:p>
        </p:txBody>
      </p:sp>
      <p:sp>
        <p:nvSpPr>
          <p:cNvPr id="3" name="Title 2"/>
          <p:cNvSpPr>
            <a:spLocks noGrp="1"/>
          </p:cNvSpPr>
          <p:nvPr>
            <p:ph type="title"/>
          </p:nvPr>
        </p:nvSpPr>
        <p:spPr>
          <a:xfrm>
            <a:off x="685800" y="730986"/>
            <a:ext cx="7772400" cy="1219200"/>
          </a:xfrm>
        </p:spPr>
        <p:txBody>
          <a:bodyPr/>
          <a:lstStyle/>
          <a:p>
            <a:pPr algn="ctr"/>
            <a:r>
              <a:rPr lang="en-US" dirty="0" smtClean="0"/>
              <a:t>Transforming Healthcare</a:t>
            </a:r>
            <a:endParaRPr lang="en-US" dirty="0"/>
          </a:p>
        </p:txBody>
      </p:sp>
    </p:spTree>
    <p:extLst>
      <p:ext uri="{BB962C8B-B14F-4D97-AF65-F5344CB8AC3E}">
        <p14:creationId xmlns:p14="http://schemas.microsoft.com/office/powerpoint/2010/main" val="10268845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a:t>Patient-Centered Primary Care </a:t>
            </a:r>
            <a:r>
              <a:rPr lang="en-US" sz="2400" b="1" dirty="0" smtClean="0"/>
              <a:t>Collaborative</a:t>
            </a:r>
          </a:p>
          <a:p>
            <a:r>
              <a:rPr lang="en-US" sz="2400" b="1" dirty="0" smtClean="0"/>
              <a:t>JCAHO</a:t>
            </a:r>
          </a:p>
          <a:p>
            <a:r>
              <a:rPr lang="en-US" sz="2400" b="1" dirty="0" smtClean="0"/>
              <a:t>Picker/</a:t>
            </a:r>
            <a:r>
              <a:rPr lang="en-US" sz="2400" b="1" dirty="0" err="1" smtClean="0"/>
              <a:t>Planetree</a:t>
            </a:r>
            <a:endParaRPr lang="en-US" sz="2400" b="1" dirty="0" smtClean="0"/>
          </a:p>
          <a:p>
            <a:r>
              <a:rPr lang="en-US" sz="2400" b="1" smtClean="0"/>
              <a:t>Agnes </a:t>
            </a:r>
            <a:r>
              <a:rPr lang="en-US" sz="2400" b="1" smtClean="0"/>
              <a:t>Hay, RN, MSN: </a:t>
            </a:r>
            <a:r>
              <a:rPr lang="en-US" sz="2400" b="1" dirty="0" smtClean="0"/>
              <a:t>Regional Patient Experience Manager Patient Care Services </a:t>
            </a:r>
            <a:r>
              <a:rPr lang="en-US" sz="2400" b="1" smtClean="0"/>
              <a:t>Tenet Healthcare</a:t>
            </a:r>
            <a:endParaRPr lang="en-US" dirty="0"/>
          </a:p>
        </p:txBody>
      </p:sp>
      <p:sp>
        <p:nvSpPr>
          <p:cNvPr id="3" name="Title 2"/>
          <p:cNvSpPr>
            <a:spLocks noGrp="1"/>
          </p:cNvSpPr>
          <p:nvPr>
            <p:ph type="title"/>
          </p:nvPr>
        </p:nvSpPr>
        <p:spPr/>
        <p:txBody>
          <a:bodyPr>
            <a:normAutofit/>
          </a:bodyPr>
          <a:lstStyle/>
          <a:p>
            <a:pPr algn="ctr"/>
            <a:r>
              <a:rPr lang="en-US" sz="3600" b="1" i="1" dirty="0" smtClean="0"/>
              <a:t>Patient Centered Care</a:t>
            </a:r>
            <a:endParaRPr lang="en-US" sz="3600" b="1" i="1" dirty="0"/>
          </a:p>
        </p:txBody>
      </p:sp>
      <p:pic>
        <p:nvPicPr>
          <p:cNvPr id="4" name="Picture 3"/>
          <p:cNvPicPr>
            <a:picLocks noChangeAspect="1"/>
          </p:cNvPicPr>
          <p:nvPr/>
        </p:nvPicPr>
        <p:blipFill>
          <a:blip r:embed="rId2"/>
          <a:stretch>
            <a:fillRect/>
          </a:stretch>
        </p:blipFill>
        <p:spPr>
          <a:xfrm>
            <a:off x="3206906" y="3992715"/>
            <a:ext cx="2069941" cy="2544226"/>
          </a:xfrm>
          <a:prstGeom prst="rect">
            <a:avLst/>
          </a:prstGeom>
        </p:spPr>
      </p:pic>
      <p:pic>
        <p:nvPicPr>
          <p:cNvPr id="5" name="Picture 4"/>
          <p:cNvPicPr>
            <a:picLocks noChangeAspect="1"/>
          </p:cNvPicPr>
          <p:nvPr/>
        </p:nvPicPr>
        <p:blipFill>
          <a:blip r:embed="rId3"/>
          <a:stretch>
            <a:fillRect/>
          </a:stretch>
        </p:blipFill>
        <p:spPr>
          <a:xfrm>
            <a:off x="457199" y="3992715"/>
            <a:ext cx="1973343" cy="2544226"/>
          </a:xfrm>
          <a:prstGeom prst="rect">
            <a:avLst/>
          </a:prstGeom>
        </p:spPr>
      </p:pic>
      <p:pic>
        <p:nvPicPr>
          <p:cNvPr id="6" name="Picture 5"/>
          <p:cNvPicPr>
            <a:picLocks noChangeAspect="1"/>
          </p:cNvPicPr>
          <p:nvPr/>
        </p:nvPicPr>
        <p:blipFill>
          <a:blip r:embed="rId4"/>
          <a:stretch>
            <a:fillRect/>
          </a:stretch>
        </p:blipFill>
        <p:spPr>
          <a:xfrm>
            <a:off x="6067458" y="3961026"/>
            <a:ext cx="2168856" cy="2639028"/>
          </a:xfrm>
          <a:prstGeom prst="rect">
            <a:avLst/>
          </a:prstGeom>
        </p:spPr>
      </p:pic>
    </p:spTree>
    <p:extLst>
      <p:ext uri="{BB962C8B-B14F-4D97-AF65-F5344CB8AC3E}">
        <p14:creationId xmlns:p14="http://schemas.microsoft.com/office/powerpoint/2010/main" val="27859463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270</TotalTime>
  <Words>4560</Words>
  <Application>Microsoft Macintosh PowerPoint</Application>
  <PresentationFormat>On-screen Show (4:3)</PresentationFormat>
  <Paragraphs>429</Paragraphs>
  <Slides>71</Slides>
  <Notes>17</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Paper</vt:lpstr>
      <vt:lpstr>Cayman Islands National Healthcare Conference</vt:lpstr>
      <vt:lpstr>PATIENT CENTERED CARE</vt:lpstr>
      <vt:lpstr>PATIENT CENTERED CARE</vt:lpstr>
      <vt:lpstr>KISS Principle of Healthcare</vt:lpstr>
      <vt:lpstr>Lack of Care Coordination</vt:lpstr>
      <vt:lpstr>Lack of Care Coordination</vt:lpstr>
      <vt:lpstr>Patient Centered Care</vt:lpstr>
      <vt:lpstr>Transforming Healthcare</vt:lpstr>
      <vt:lpstr>Patient Centered Care</vt:lpstr>
      <vt:lpstr>Patient-Centered Primary Care Collaborative </vt:lpstr>
      <vt:lpstr>Patient-Centered Primary Care Collaborative http://www.pcpcc.net</vt:lpstr>
      <vt:lpstr>Patient-Centered Primary Care Collaborative </vt:lpstr>
      <vt:lpstr>PowerPoint Presentation</vt:lpstr>
      <vt:lpstr>Care Coordination</vt:lpstr>
      <vt:lpstr>Care Coordination</vt:lpstr>
      <vt:lpstr>Geisinger Health System Jove Graham PhD, Thomas Graf MD Walter F Stewart PhD, MPH</vt:lpstr>
      <vt:lpstr>Patient’s Role and Shared Decision Making</vt:lpstr>
      <vt:lpstr>Patient’s Role and Shared Decision Making</vt:lpstr>
      <vt:lpstr>Quality of Patient Communication</vt:lpstr>
      <vt:lpstr>Patients Understanding</vt:lpstr>
      <vt:lpstr>Building Team Communication</vt:lpstr>
      <vt:lpstr>Intra-Team Communication</vt:lpstr>
      <vt:lpstr>Intra-Team Communication</vt:lpstr>
      <vt:lpstr>Shared Decision Making in the Visit Workflow</vt:lpstr>
      <vt:lpstr>Building Shared Decision Making in the Visit Workflow</vt:lpstr>
      <vt:lpstr>Building Shared Decision Making in the Visit Workflow</vt:lpstr>
      <vt:lpstr>PowerPoint Presentation</vt:lpstr>
      <vt:lpstr>Joint Commission: A Roadmap for Hospitals</vt:lpstr>
      <vt:lpstr>PowerPoint Presentation</vt:lpstr>
      <vt:lpstr>PowerPoint Presentation</vt:lpstr>
      <vt:lpstr>PowerPoint Presentation</vt:lpstr>
      <vt:lpstr>PowerPoint Presentation</vt:lpstr>
      <vt:lpstr>Discharge and Transfer</vt:lpstr>
      <vt:lpstr>Address patient communication needs during discharge and transfer </vt:lpstr>
      <vt:lpstr>Engage patients and families in discharge and transfer planning and instruction </vt:lpstr>
      <vt:lpstr>Engage patients and families in discharge and transfer planning and instruction </vt:lpstr>
      <vt:lpstr>Provide discharge instruction that meets patient needs. </vt:lpstr>
      <vt:lpstr>Provide discharge instruction that meets patient needs. </vt:lpstr>
      <vt:lpstr>Provide discharge instruction that meets patient needs. </vt:lpstr>
      <vt:lpstr>Provide discharge instruction that meets patient needs. </vt:lpstr>
      <vt:lpstr>Identify follow up providers that can meet unique patient needs</vt:lpstr>
      <vt:lpstr>Identify follow up providers that can meet unique patient needs</vt:lpstr>
      <vt:lpstr>Identify follow up providers that can meet unique patient needs</vt:lpstr>
      <vt:lpstr>Organization Readiness</vt:lpstr>
      <vt:lpstr>Organization Readiness</vt:lpstr>
      <vt:lpstr>PowerPoint Presentation</vt:lpstr>
      <vt:lpstr>Patient Centered Care</vt:lpstr>
      <vt:lpstr>Patient Centered Care</vt:lpstr>
      <vt:lpstr>PATIENT-CENTERED CARE IMPROVEMENT GUIDE </vt:lpstr>
      <vt:lpstr>PATIENT-CENTERED CARE IMPROVEMENT GUIDE </vt:lpstr>
      <vt:lpstr>PATIENT-CENTERED CARE IMPROVEMENT GUIDE </vt:lpstr>
      <vt:lpstr>      PATIENT EXPERIENCE  AS  A PRIORITY  Agnes Hay Director of Patient Experience</vt:lpstr>
      <vt:lpstr>A I D E TSM</vt:lpstr>
      <vt:lpstr>Introduction</vt:lpstr>
      <vt:lpstr>PowerPoint Presentation</vt:lpstr>
      <vt:lpstr>Why AIDETsm?</vt:lpstr>
      <vt:lpstr>ACKNOWLEDGE…</vt:lpstr>
      <vt:lpstr>INTRODUCE…</vt:lpstr>
      <vt:lpstr>DEFINE THE DURATION…</vt:lpstr>
      <vt:lpstr>EXPLAIN…</vt:lpstr>
      <vt:lpstr>THANK YOU…</vt:lpstr>
      <vt:lpstr>  LEADER ROUNDING</vt:lpstr>
      <vt:lpstr>What is Leader Rounding?</vt:lpstr>
      <vt:lpstr>Why Leaders Round on Employees?</vt:lpstr>
      <vt:lpstr>Leader Rounding </vt:lpstr>
      <vt:lpstr>Suggestions for Leader Rounding on Employees</vt:lpstr>
      <vt:lpstr>Steps for Leader Rounding on Employees </vt:lpstr>
      <vt:lpstr>Why Leaders Round on Patients?</vt:lpstr>
      <vt:lpstr>Four Goals for Leader Rounds on Patients</vt:lpstr>
      <vt:lpstr>Talking Points/Conversation Flow</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Dullum</dc:creator>
  <cp:lastModifiedBy>Mercedes Dullum</cp:lastModifiedBy>
  <cp:revision>153</cp:revision>
  <dcterms:created xsi:type="dcterms:W3CDTF">2012-10-11T12:18:05Z</dcterms:created>
  <dcterms:modified xsi:type="dcterms:W3CDTF">2012-10-19T22:48:45Z</dcterms:modified>
</cp:coreProperties>
</file>